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notesMasterIdLst>
    <p:notesMasterId r:id="rId57"/>
  </p:notesMasterIdLst>
  <p:handoutMasterIdLst>
    <p:handoutMasterId r:id="rId58"/>
  </p:handoutMasterIdLst>
  <p:sldIdLst>
    <p:sldId id="322" r:id="rId3"/>
    <p:sldId id="351" r:id="rId4"/>
    <p:sldId id="319" r:id="rId5"/>
    <p:sldId id="336" r:id="rId6"/>
    <p:sldId id="344" r:id="rId7"/>
    <p:sldId id="386" r:id="rId8"/>
    <p:sldId id="341" r:id="rId9"/>
    <p:sldId id="343" r:id="rId10"/>
    <p:sldId id="342" r:id="rId11"/>
    <p:sldId id="381" r:id="rId12"/>
    <p:sldId id="347" r:id="rId13"/>
    <p:sldId id="335" r:id="rId14"/>
    <p:sldId id="375" r:id="rId15"/>
    <p:sldId id="377" r:id="rId16"/>
    <p:sldId id="357" r:id="rId17"/>
    <p:sldId id="378" r:id="rId18"/>
    <p:sldId id="379" r:id="rId19"/>
    <p:sldId id="380" r:id="rId20"/>
    <p:sldId id="384" r:id="rId21"/>
    <p:sldId id="339" r:id="rId22"/>
    <p:sldId id="352" r:id="rId23"/>
    <p:sldId id="361" r:id="rId24"/>
    <p:sldId id="362" r:id="rId25"/>
    <p:sldId id="338" r:id="rId26"/>
    <p:sldId id="363" r:id="rId27"/>
    <p:sldId id="359" r:id="rId28"/>
    <p:sldId id="353" r:id="rId29"/>
    <p:sldId id="354" r:id="rId30"/>
    <p:sldId id="374" r:id="rId31"/>
    <p:sldId id="364" r:id="rId32"/>
    <p:sldId id="368" r:id="rId33"/>
    <p:sldId id="346" r:id="rId34"/>
    <p:sldId id="348" r:id="rId35"/>
    <p:sldId id="388" r:id="rId36"/>
    <p:sldId id="415" r:id="rId37"/>
    <p:sldId id="391" r:id="rId38"/>
    <p:sldId id="395" r:id="rId39"/>
    <p:sldId id="396" r:id="rId40"/>
    <p:sldId id="397" r:id="rId41"/>
    <p:sldId id="398" r:id="rId42"/>
    <p:sldId id="399" r:id="rId43"/>
    <p:sldId id="400" r:id="rId44"/>
    <p:sldId id="402" r:id="rId45"/>
    <p:sldId id="404" r:id="rId46"/>
    <p:sldId id="405" r:id="rId47"/>
    <p:sldId id="406" r:id="rId48"/>
    <p:sldId id="407" r:id="rId49"/>
    <p:sldId id="408" r:id="rId50"/>
    <p:sldId id="409" r:id="rId51"/>
    <p:sldId id="410" r:id="rId52"/>
    <p:sldId id="411" r:id="rId53"/>
    <p:sldId id="412" r:id="rId54"/>
    <p:sldId id="413" r:id="rId55"/>
    <p:sldId id="316" r:id="rId56"/>
  </p:sldIdLst>
  <p:sldSz cx="12192000" cy="6858000"/>
  <p:notesSz cx="7104063" cy="10234613"/>
  <p:defaultTextStyle>
    <a:defPPr>
      <a:defRPr lang="sk-S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uzinska Miroslava" initials="TM" lastIdx="0" clrIdx="0">
    <p:extLst>
      <p:ext uri="{19B8F6BF-5375-455C-9EA6-DF929625EA0E}">
        <p15:presenceInfo xmlns:p15="http://schemas.microsoft.com/office/powerpoint/2012/main" userId="S-1-5-21-15392172-2590833965-2981980546-3095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99"/>
    <a:srgbClr val="008080"/>
    <a:srgbClr val="000099"/>
    <a:srgbClr val="5B9BD5"/>
    <a:srgbClr val="009999"/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redný štýl 2 - zvýrazneni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Stredný štýl 2 - zvýraznenie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D5ABB26-0587-4C30-8999-92F81FD0307C}" styleName="Bez štýlu, bez mriežky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40" autoAdjust="0"/>
    <p:restoredTop sz="77618" autoAdjust="0"/>
  </p:normalViewPr>
  <p:slideViewPr>
    <p:cSldViewPr snapToGrid="0">
      <p:cViewPr varScale="1">
        <p:scale>
          <a:sx n="126" d="100"/>
          <a:sy n="126" d="100"/>
        </p:scale>
        <p:origin x="1584" y="12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61" Type="http://schemas.openxmlformats.org/officeDocument/2006/relationships/viewProps" Target="viewProps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commentAuthors" Target="commentAuthor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hlavičku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78427" cy="513508"/>
          </a:xfrm>
          <a:prstGeom prst="rect">
            <a:avLst/>
          </a:prstGeom>
        </p:spPr>
        <p:txBody>
          <a:bodyPr vert="horz" lIns="94778" tIns="47389" rIns="94778" bIns="47389" rtlCol="0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3" name="Zástupný objekt pre dátum 2"/>
          <p:cNvSpPr>
            <a:spLocks noGrp="1"/>
          </p:cNvSpPr>
          <p:nvPr>
            <p:ph type="dt" sz="quarter" idx="1"/>
          </p:nvPr>
        </p:nvSpPr>
        <p:spPr>
          <a:xfrm>
            <a:off x="4023993" y="0"/>
            <a:ext cx="3078427" cy="513508"/>
          </a:xfrm>
          <a:prstGeom prst="rect">
            <a:avLst/>
          </a:prstGeom>
        </p:spPr>
        <p:txBody>
          <a:bodyPr vert="horz" lIns="94778" tIns="47389" rIns="94778" bIns="47389" rtlCol="0"/>
          <a:lstStyle>
            <a:lvl1pPr algn="r">
              <a:defRPr sz="1200"/>
            </a:lvl1pPr>
          </a:lstStyle>
          <a:p>
            <a:fld id="{94710882-9195-4924-AD8B-53ACAE46C9E6}" type="datetimeFigureOut">
              <a:rPr lang="sk-SK" smtClean="0"/>
              <a:t>2. 4. 2025</a:t>
            </a:fld>
            <a:endParaRPr lang="sk-SK"/>
          </a:p>
        </p:txBody>
      </p:sp>
      <p:sp>
        <p:nvSpPr>
          <p:cNvPr id="4" name="Zástupný objekt pre pätu 3"/>
          <p:cNvSpPr>
            <a:spLocks noGrp="1"/>
          </p:cNvSpPr>
          <p:nvPr>
            <p:ph type="ftr" sz="quarter" idx="2"/>
          </p:nvPr>
        </p:nvSpPr>
        <p:spPr>
          <a:xfrm>
            <a:off x="1" y="9721107"/>
            <a:ext cx="3078427" cy="513507"/>
          </a:xfrm>
          <a:prstGeom prst="rect">
            <a:avLst/>
          </a:prstGeom>
        </p:spPr>
        <p:txBody>
          <a:bodyPr vert="horz" lIns="94778" tIns="47389" rIns="94778" bIns="47389" rtlCol="0" anchor="b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5" name="Zástupný objekt pre číslo snímky 4"/>
          <p:cNvSpPr>
            <a:spLocks noGrp="1"/>
          </p:cNvSpPr>
          <p:nvPr>
            <p:ph type="sldNum" sz="quarter" idx="3"/>
          </p:nvPr>
        </p:nvSpPr>
        <p:spPr>
          <a:xfrm>
            <a:off x="4023993" y="9721107"/>
            <a:ext cx="3078427" cy="513507"/>
          </a:xfrm>
          <a:prstGeom prst="rect">
            <a:avLst/>
          </a:prstGeom>
        </p:spPr>
        <p:txBody>
          <a:bodyPr vert="horz" lIns="94778" tIns="47389" rIns="94778" bIns="47389" rtlCol="0" anchor="b"/>
          <a:lstStyle>
            <a:lvl1pPr algn="r">
              <a:defRPr sz="1200"/>
            </a:lvl1pPr>
          </a:lstStyle>
          <a:p>
            <a:fld id="{9C07CA24-2F45-44B9-86D8-8816F8E5719C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297012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hlavičk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9202" cy="513776"/>
          </a:xfrm>
          <a:prstGeom prst="rect">
            <a:avLst/>
          </a:prstGeom>
        </p:spPr>
        <p:txBody>
          <a:bodyPr vert="horz" lIns="94778" tIns="47389" rIns="94778" bIns="47389" rtlCol="0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3" name="Zástupný objekt pre dátum 2"/>
          <p:cNvSpPr>
            <a:spLocks noGrp="1"/>
          </p:cNvSpPr>
          <p:nvPr>
            <p:ph type="dt" idx="1"/>
          </p:nvPr>
        </p:nvSpPr>
        <p:spPr>
          <a:xfrm>
            <a:off x="4023203" y="0"/>
            <a:ext cx="3079202" cy="513776"/>
          </a:xfrm>
          <a:prstGeom prst="rect">
            <a:avLst/>
          </a:prstGeom>
        </p:spPr>
        <p:txBody>
          <a:bodyPr vert="horz" lIns="94778" tIns="47389" rIns="94778" bIns="47389" rtlCol="0"/>
          <a:lstStyle>
            <a:lvl1pPr algn="r">
              <a:defRPr sz="1200"/>
            </a:lvl1pPr>
          </a:lstStyle>
          <a:p>
            <a:fld id="{18F81741-63E8-4911-BC7F-96003E5D29B8}" type="datetimeFigureOut">
              <a:rPr lang="sk-SK" smtClean="0"/>
              <a:t>2. 4. 2025</a:t>
            </a:fld>
            <a:endParaRPr lang="sk-SK"/>
          </a:p>
        </p:txBody>
      </p:sp>
      <p:sp>
        <p:nvSpPr>
          <p:cNvPr id="4" name="Zástupný objekt pre obrázok snímky 3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2037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778" tIns="47389" rIns="94778" bIns="47389" rtlCol="0" anchor="ctr"/>
          <a:lstStyle/>
          <a:p>
            <a:endParaRPr lang="sk-SK"/>
          </a:p>
        </p:txBody>
      </p:sp>
      <p:sp>
        <p:nvSpPr>
          <p:cNvPr id="5" name="Zástupný objekt pre poznámky 4"/>
          <p:cNvSpPr>
            <a:spLocks noGrp="1"/>
          </p:cNvSpPr>
          <p:nvPr>
            <p:ph type="body" sz="quarter" idx="3"/>
          </p:nvPr>
        </p:nvSpPr>
        <p:spPr>
          <a:xfrm>
            <a:off x="710075" y="4925050"/>
            <a:ext cx="5683914" cy="4030033"/>
          </a:xfrm>
          <a:prstGeom prst="rect">
            <a:avLst/>
          </a:prstGeom>
        </p:spPr>
        <p:txBody>
          <a:bodyPr vert="horz" lIns="94778" tIns="47389" rIns="94778" bIns="47389" rtlCol="0"/>
          <a:lstStyle/>
          <a:p>
            <a:pPr lvl="0"/>
            <a:r>
              <a:rPr lang="sk-SK" smtClean="0"/>
              <a:t>Upraviť štýly predlohy textu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6" name="Zástupný objekt pre pätu 5"/>
          <p:cNvSpPr>
            <a:spLocks noGrp="1"/>
          </p:cNvSpPr>
          <p:nvPr>
            <p:ph type="ftr" sz="quarter" idx="4"/>
          </p:nvPr>
        </p:nvSpPr>
        <p:spPr>
          <a:xfrm>
            <a:off x="0" y="9720838"/>
            <a:ext cx="3079202" cy="513776"/>
          </a:xfrm>
          <a:prstGeom prst="rect">
            <a:avLst/>
          </a:prstGeom>
        </p:spPr>
        <p:txBody>
          <a:bodyPr vert="horz" lIns="94778" tIns="47389" rIns="94778" bIns="47389" rtlCol="0" anchor="b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7" name="Zástupný objekt pre číslo snímky 6"/>
          <p:cNvSpPr>
            <a:spLocks noGrp="1"/>
          </p:cNvSpPr>
          <p:nvPr>
            <p:ph type="sldNum" sz="quarter" idx="5"/>
          </p:nvPr>
        </p:nvSpPr>
        <p:spPr>
          <a:xfrm>
            <a:off x="4023203" y="9720838"/>
            <a:ext cx="3079202" cy="513776"/>
          </a:xfrm>
          <a:prstGeom prst="rect">
            <a:avLst/>
          </a:prstGeom>
        </p:spPr>
        <p:txBody>
          <a:bodyPr vert="horz" lIns="94778" tIns="47389" rIns="94778" bIns="47389" rtlCol="0" anchor="b"/>
          <a:lstStyle>
            <a:lvl1pPr algn="r">
              <a:defRPr sz="1200"/>
            </a:lvl1pPr>
          </a:lstStyle>
          <a:p>
            <a:fld id="{9068CC64-C087-454D-91B7-9297CA51EE60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6773974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horizont-europa.sk/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 dirty="0" smtClean="0"/>
              <a:t>Mi</a:t>
            </a:r>
          </a:p>
          <a:p>
            <a:r>
              <a:rPr lang="sk-SK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Dobrý deň, predstavenie...</a:t>
            </a:r>
          </a:p>
          <a:p>
            <a:r>
              <a:rPr lang="sk-SK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..... spolu s mojou kolegyňou Elenkou Žákovou vás budeme sprevádzať témou ako si vybrať a čítať text výzvy na predkladanie projektovej žiadosti.</a:t>
            </a:r>
          </a:p>
          <a:p>
            <a:r>
              <a:rPr lang="sk-SK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sk-SK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Táto prezentácia je určená tým ktorí sa rozhodnú zapojiť do </a:t>
            </a:r>
            <a:r>
              <a:rPr lang="sk-SK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tematických výziev</a:t>
            </a:r>
            <a:r>
              <a:rPr lang="sk-SK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sk-SK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2. piliera .......</a:t>
            </a:r>
            <a:r>
              <a:rPr lang="sk-SK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čiže do tém výziev z Pracovných programov jednotlivých KLASTROV.</a:t>
            </a:r>
          </a:p>
          <a:p>
            <a:r>
              <a:rPr lang="sk-SK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sk-SK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Tieto výzvy sú vždy tematicky zamerané </a:t>
            </a:r>
            <a:r>
              <a:rPr lang="sk-SK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 určitú oblasť výskumu (napr. na zdravie, kultúru, energetiku, dopravu, priemysel, digitalizáciu....) a sú adresované výskumným tímom -  konzorciám.  Tieto projekty sa realizujú vždy v spolupráci s ďalšími partnermi pod vedením koordinátora.</a:t>
            </a:r>
          </a:p>
          <a:p>
            <a:endParaRPr lang="sk-SK" dirty="0" smtClean="0"/>
          </a:p>
          <a:p>
            <a:endParaRPr lang="en-US" dirty="0"/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68CC64-C087-454D-91B7-9297CA51EE60}" type="slidenum">
              <a:rPr lang="sk-SK" smtClean="0"/>
              <a:t>1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9223198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 dirty="0" smtClean="0"/>
              <a:t>MT – </a:t>
            </a:r>
          </a:p>
          <a:p>
            <a:r>
              <a:rPr lang="sk-SK" dirty="0" smtClean="0"/>
              <a:t>príklad, skúsenosť pomoc žiadateľom</a:t>
            </a:r>
            <a:endParaRPr lang="en-US" dirty="0"/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68CC64-C087-454D-91B7-9297CA51EE60}" type="slidenum">
              <a:rPr lang="sk-SK" smtClean="0"/>
              <a:t>10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22454967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 dirty="0" smtClean="0"/>
              <a:t>EŽ</a:t>
            </a:r>
          </a:p>
          <a:p>
            <a:pPr fontAlgn="base"/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Ako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som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už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spomínala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začiatku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základným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pracovným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nástrojom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všetkých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žiadateľov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je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pracovný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program.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Odsúhlasuje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1-2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roky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Sú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ňom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zverejnené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popisy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destinácií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úplné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znenia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výzie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tém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/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Ešte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pred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tým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ako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pustíte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do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hľadania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svojej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vhodnej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výzvy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pustíte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do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štúdia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pracovného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programu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je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užitočné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zadefinovať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kľúčové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slová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z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vášho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projektového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zámeru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Napríklad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pojem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democracy je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dosť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široký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ale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môžete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ho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zúžiť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použitím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ďalších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kľúčových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slov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pre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váš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zámer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ako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extremism, transparency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alebo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citizen participation,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vďaka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čomu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vám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bude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ľahšie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hľadať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vyberať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téma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vhodná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váš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projektový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zámer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/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Tieto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kľúčové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slová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môžete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využiť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aj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vyhľadávanie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predchádzajúcich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projektov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podobným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zameraním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 database CORDIS, aby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zistili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kto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už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tej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oblasti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čo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implementoval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uistili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že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váš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zámer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je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naozaj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inovatívny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vhodný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pre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Horizont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Európa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sk-S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68CC64-C087-454D-91B7-9297CA51EE60}" type="slidenum">
              <a:rPr lang="sk-SK" smtClean="0"/>
              <a:t>11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97296568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base"/>
            <a:r>
              <a:rPr lang="sk-SK" dirty="0" smtClean="0"/>
              <a:t>EŽ</a:t>
            </a:r>
            <a:br>
              <a:rPr lang="sk-SK" dirty="0" smtClean="0"/>
            </a:b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Orientácia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pracovnom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programe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je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relatívne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jednoduchá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Každý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pracovný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program je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členený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destinácie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tematické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oblasti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V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rámci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každej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destinácie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sú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zverejnené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výzvy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tie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zase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obsahujú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jednotlivé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témy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popis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k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ním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by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som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chcela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upozorniť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rozdiel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medzi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výzvou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témou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Výzva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je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vlastne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súbor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tém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Výzva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môže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obsahovať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jednu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ale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aj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dvadsať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tém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vždy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závislosti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od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pracovného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programu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/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Každá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výzva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téma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majú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číselné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označenie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Horizon –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názov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program 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CL2 –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označenie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klastra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2024 –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rok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otvorenia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výzvy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Democracy –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názov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destinácie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01 –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číslo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výzvy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01 –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číslo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témy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/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Názov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témy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/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Teraz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poprosím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pokračovať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moju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kolegyňku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endParaRPr lang="sk-S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68CC64-C087-454D-91B7-9297CA51EE60}" type="slidenum">
              <a:rPr lang="sk-SK" smtClean="0"/>
              <a:t>12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61549401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 dirty="0" smtClean="0"/>
              <a:t>MT</a:t>
            </a:r>
          </a:p>
          <a:p>
            <a:r>
              <a:rPr lang="sk-SK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PRIKLAD AKO CITAT TEXT VYZVY </a:t>
            </a:r>
          </a:p>
          <a:p>
            <a:r>
              <a:rPr lang="sk-SK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sk-SK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Mnohé prvky, ktoré treba zahrnúť do jednotlivých častí vášho projektového návrhu, sú v skutočnosti "skryté" v texte výzvy</a:t>
            </a:r>
          </a:p>
          <a:p>
            <a:r>
              <a:rPr lang="sk-SK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 prvom prečítaní témy nám text výzvy nemusí veľa povedať, ale jeho následná analýza veľa odhalí. </a:t>
            </a:r>
          </a:p>
          <a:p>
            <a:r>
              <a:rPr lang="sk-SK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sk-SK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 je potrebné sa na text témy pozrieť podrobnejšie, pokúsiť sa </a:t>
            </a:r>
            <a:r>
              <a:rPr lang="sk-SK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vyťažiť z neho čo najviac a správne si interpretovať </a:t>
            </a:r>
            <a:r>
              <a:rPr lang="sk-SK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často veľmi stručné zadanie ktoré EK v texte pre riešiteľov uvedie.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sk-SK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sk-SK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Častokrát je to zámerne, aby vyhlasovateľ výzvy </a:t>
            </a:r>
            <a:r>
              <a:rPr lang="sk-SK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ponechal voľnosť riešiteľom od ktorých očakáva že prídu s  vlastnými návrhmi riešenia danej spoločenskej výzvy.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sk-SK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sk-SK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Čo sa z výzvy dočítam?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sk-SK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aké sú očakávania EK, </a:t>
            </a:r>
            <a:r>
              <a:rPr lang="sk-SK" sz="1200" b="1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aké je pozadie, aký je problém, ktorý je potrebné riešiť</a:t>
            </a:r>
            <a:r>
              <a:rPr lang="sk-SK" sz="1200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- Je veľmi dôležite aby bol váš projektový návrh plne v súlade s prioritami, stratégiami a samotným textom témy pracovného programu. 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sk-SK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Aké majú byť </a:t>
            </a:r>
            <a:r>
              <a:rPr lang="sk-SK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ciele projektu</a:t>
            </a:r>
            <a:r>
              <a:rPr lang="sk-SK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sk-SK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Aké </a:t>
            </a:r>
            <a:r>
              <a:rPr lang="sk-SK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projektové aktivity </a:t>
            </a:r>
            <a:r>
              <a:rPr lang="sk-SK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majú byť v projekte plánované?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sk-SK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Aké </a:t>
            </a:r>
            <a:r>
              <a:rPr lang="sk-SK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metódy</a:t>
            </a:r>
            <a:r>
              <a:rPr lang="sk-SK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postupy majú byť pri realizácii aktivít aplikované, zvažované?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sk-SK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Aké </a:t>
            </a:r>
            <a:r>
              <a:rPr lang="sk-SK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výstupy</a:t>
            </a:r>
            <a:r>
              <a:rPr lang="sk-SK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má projekt vygenerovať?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sk-SK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Akých </a:t>
            </a:r>
            <a:r>
              <a:rPr lang="sk-SK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partnerov </a:t>
            </a:r>
            <a:r>
              <a:rPr lang="sk-SK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 vhodné do projektu zapojiť?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sk-SK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Komu majú </a:t>
            </a:r>
            <a:r>
              <a:rPr lang="sk-SK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byť adresované výstupy projektu</a:t>
            </a:r>
            <a:r>
              <a:rPr lang="sk-SK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sk-SK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cieľové skupiny</a:t>
            </a:r>
            <a:r>
              <a:rPr lang="sk-SK" sz="1200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akí iní aktéri majú byť zapojení do realizácie projektu?</a:t>
            </a:r>
          </a:p>
          <a:p>
            <a:pPr lvl="0"/>
            <a:r>
              <a:rPr lang="sk-SK" sz="1200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Ak je v texte témy </a:t>
            </a:r>
            <a:r>
              <a:rPr lang="sk-SK" sz="1200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fokus</a:t>
            </a:r>
            <a:r>
              <a:rPr lang="sk-SK" sz="1200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na niektorú </a:t>
            </a:r>
            <a:r>
              <a:rPr lang="sk-SK" sz="1200" b="1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 prierezových priorít</a:t>
            </a:r>
            <a:r>
              <a:rPr lang="sk-SK" sz="1200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je potrebné to vziať do úvahy, venovať tomuto aspektu dostatočnú pozornosť ....etika, rodová rovnosť, medzinárodná spolupráca, zapojenie SSH expertov....</a:t>
            </a:r>
          </a:p>
          <a:p>
            <a:r>
              <a:rPr lang="sk-SK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sk-SK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sk-SK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sk-SK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sk-SK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sk-SK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sk-SK" dirty="0" smtClean="0"/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68CC64-C087-454D-91B7-9297CA51EE60}" type="slidenum">
              <a:rPr lang="sk-SK" smtClean="0"/>
              <a:t>13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95212287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47776">
              <a:defRPr/>
            </a:pPr>
            <a:r>
              <a:rPr lang="sk-SK" sz="1700" b="1" dirty="0" smtClean="0"/>
              <a:t>MT</a:t>
            </a:r>
          </a:p>
          <a:p>
            <a:r>
              <a:rPr lang="sk-SK" sz="18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AKO ČITAŤ TEXT TÉMY VÝZVY</a:t>
            </a:r>
          </a:p>
          <a:p>
            <a:r>
              <a:rPr lang="sk-SK" sz="18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Tu je názorná ukážka z témy</a:t>
            </a:r>
            <a:r>
              <a:rPr lang="sk-SK" sz="1800" b="1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výzvy CL5</a:t>
            </a:r>
            <a:endParaRPr lang="sk-SK" sz="18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sk-SK" sz="18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sk-SK" sz="18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sk-SK" sz="18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Budem pracovať s textom témy, </a:t>
            </a:r>
            <a:r>
              <a:rPr lang="sk-SK" sz="18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tak ako je uvedená v </a:t>
            </a:r>
            <a:r>
              <a:rPr lang="sk-SK" sz="1800" b="1" u="sng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pdf</a:t>
            </a:r>
            <a:r>
              <a:rPr lang="sk-SK" sz="18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Pracovnom programe </a:t>
            </a:r>
            <a:r>
              <a:rPr lang="sk-SK" sz="18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NIE NA PORTALI EU F&amp;T!</a:t>
            </a:r>
          </a:p>
          <a:p>
            <a:endParaRPr lang="sk-SK" sz="1800" strike="sngStrike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sk-SK" sz="1800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Zvolila som si tému:</a:t>
            </a:r>
            <a:r>
              <a:rPr lang="sk-SK" sz="1800" b="1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Industrializácia udržateľných pracovných postupov hĺbkovej obnovy budov</a:t>
            </a:r>
            <a:endParaRPr lang="sk-SK" sz="1800" strike="noStrike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sk-SK" sz="18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Pod identifikátorom témy</a:t>
            </a:r>
            <a:r>
              <a:rPr lang="sk-SK" sz="18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sa vždy nachádza najprv takáto tabuľka, ktorá sumarizuje všetky dôležite informácie k téme. Analýza témy začína vždy tu. </a:t>
            </a:r>
          </a:p>
          <a:p>
            <a:r>
              <a:rPr lang="sk-SK" sz="18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Rozpočet</a:t>
            </a:r>
            <a:r>
              <a:rPr lang="sk-SK" sz="18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- v prvom a druhom riadku tabuľky je informácia k tomu, koľko projektov bude podporených a to na základe celkovej alokácie na </a:t>
            </a:r>
            <a:r>
              <a:rPr lang="sk-SK" sz="18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topic</a:t>
            </a:r>
            <a:r>
              <a:rPr lang="sk-SK" sz="18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 informácie koľko EK odporúča na jeden projekt, v tomto prípade to budú dva projekty keďže alokácia je 16 MEUR a odporúčaný rozpočet na projekt  je 8 MEUR. </a:t>
            </a:r>
          </a:p>
          <a:p>
            <a:r>
              <a:rPr lang="sk-SK" sz="18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sk-SK" sz="18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Informácia o Type of </a:t>
            </a:r>
            <a:r>
              <a:rPr lang="sk-SK" sz="18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Action</a:t>
            </a:r>
            <a:r>
              <a:rPr lang="sk-SK" sz="18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sk-SK" sz="18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– nám da jasnú predstavu o tom aké projektové aktivity majú byť v projekte. </a:t>
            </a:r>
          </a:p>
          <a:p>
            <a:r>
              <a:rPr lang="sk-SK" sz="18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Pri </a:t>
            </a:r>
            <a:r>
              <a:rPr lang="sk-SK" sz="18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IA </a:t>
            </a:r>
            <a:r>
              <a:rPr lang="sk-SK" sz="18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projektoch </a:t>
            </a:r>
            <a:r>
              <a:rPr lang="sk-SK" sz="18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ide o činnosti viac súvisiace s trhom, ako tvorba prototypov, skúšanie, predvádzanie, úvodná prevádzka a zhodnotenie ak je projektovým zámerom vyprodukovanie nových alebo vylepšených produktov a služieb. </a:t>
            </a:r>
            <a:endParaRPr lang="sk-SK" sz="18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sk-SK" sz="18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Patria sem </a:t>
            </a:r>
            <a:r>
              <a:rPr lang="sk-SK" sz="18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pilotné a demonštračné aktivity novej alebo vylepšenej technológie</a:t>
            </a:r>
            <a:r>
              <a:rPr lang="sk-SK" sz="18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či trhová replikácia inovácií.</a:t>
            </a:r>
          </a:p>
          <a:p>
            <a:r>
              <a:rPr lang="sk-SK" sz="18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Typ projektu určuje aj </a:t>
            </a:r>
            <a:r>
              <a:rPr lang="sk-SK" sz="18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mieru financovania – pri IA sú ziskovým subjektom - v konzorciu uhrádzané oprávnené náklady len do výšky 70% ....ostatné neziskové subjekty majú 100% financovanie.</a:t>
            </a:r>
            <a:endParaRPr lang="sk-SK" sz="18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sk-SK" sz="18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sk-SK" sz="18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Špecifické podmienky: </a:t>
            </a:r>
            <a:endParaRPr lang="sk-SK" sz="18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sk-SK" sz="18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Okrem štandardných podmienok oprávnenosti (</a:t>
            </a:r>
            <a:r>
              <a:rPr lang="sk-SK" sz="18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eligibility</a:t>
            </a:r>
            <a:r>
              <a:rPr lang="sk-SK" sz="18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sk-SK" sz="18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condition</a:t>
            </a:r>
            <a:r>
              <a:rPr lang="sk-SK" sz="18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 tu môžu byť uvedené ďalšie, špecifické podmienky pre daný </a:t>
            </a:r>
            <a:r>
              <a:rPr lang="sk-SK" sz="18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topic</a:t>
            </a:r>
            <a:r>
              <a:rPr lang="sk-SK" sz="18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</a:p>
          <a:p>
            <a:r>
              <a:rPr lang="sk-SK" sz="18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sk-SK" sz="1800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Napr</a:t>
            </a:r>
            <a:r>
              <a:rPr lang="sk-SK" sz="1800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Ak projekty využívajú </a:t>
            </a:r>
            <a:r>
              <a:rPr lang="sk-SK" sz="1800" b="1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satelitné pozorovanie Zeme</a:t>
            </a:r>
            <a:r>
              <a:rPr lang="sk-SK" sz="1800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sk-SK" sz="1800" b="1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určovanie polohy, navigáciu</a:t>
            </a:r>
            <a:r>
              <a:rPr lang="sk-SK" sz="1800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riešiteľské tímy konzorcií </a:t>
            </a:r>
            <a:r>
              <a:rPr lang="sk-SK" sz="1800" b="1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musia v projekte využívať program Európskej únie pre pozorovanie Zeme</a:t>
            </a:r>
            <a:r>
              <a:rPr lang="sk-SK" sz="1800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- </a:t>
            </a:r>
            <a:r>
              <a:rPr lang="sk-SK" sz="1800" b="1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Copernicus</a:t>
            </a:r>
            <a:r>
              <a:rPr lang="sk-SK" sz="1800" b="1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a/alebo Galileo. </a:t>
            </a:r>
            <a:endParaRPr lang="sk-SK" sz="1800" strike="noStrike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sk-SK" sz="18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sk-SK" sz="18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TRL – úroveň pripravenosti technológie</a:t>
            </a:r>
            <a:endParaRPr lang="sk-SK" sz="18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sk-SK" sz="18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Napovie riešiteľom aký </a:t>
            </a:r>
            <a:r>
              <a:rPr lang="sk-SK" sz="18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stupeň pripravenosti technológie </a:t>
            </a:r>
            <a:r>
              <a:rPr lang="sk-SK" sz="18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má byť dosiahnutá do skončenia projektu (na akú úroveň TRL sa mame dostať po skončení projektu.)</a:t>
            </a:r>
          </a:p>
          <a:p>
            <a:r>
              <a:rPr lang="sk-SK" sz="18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Táto informácia nám v kombinácii s typom akcie pomôže objasniť očakávané aktivity projektu a správnu kombináciu partnerov = viac výskumných organizácií pri výzvach s nízkou úrovňou TRL, viac podnikateľských organizácií a zástupcov z priemyslu pri výzvach s vysokou úrovňou TRL.</a:t>
            </a:r>
            <a:endParaRPr lang="sk-SK" sz="18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defTabSz="947776">
              <a:defRPr/>
            </a:pPr>
            <a:endParaRPr lang="sk-SK" sz="2800" b="0" dirty="0" smtClean="0"/>
          </a:p>
          <a:p>
            <a:r>
              <a:rPr lang="sk-SK" sz="18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Keď je to v téme zadefinované je nevyhnutné túto úroveň po skončení projektu dosiahnuť, v projektovom návrhu to musí byť popísané, metodológia. Hodnotitelia to veľmi starostlivo budú hodnotiť, ktorý projekt to viac preukáže a priblíži sa k danej TRL.</a:t>
            </a:r>
          </a:p>
          <a:p>
            <a:r>
              <a:rPr lang="sk-SK" sz="1800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sk-SK" sz="1800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Stretla som sa aj s otázkou </a:t>
            </a:r>
            <a:r>
              <a:rPr lang="sk-SK" sz="1800" i="1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„</a:t>
            </a:r>
            <a:r>
              <a:rPr lang="en-GB" sz="1800" i="1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TRL level is expected at the start </a:t>
            </a:r>
            <a:r>
              <a:rPr lang="sk-SK" sz="1800" i="1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of </a:t>
            </a:r>
            <a:r>
              <a:rPr lang="sk-SK" sz="1800" i="1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</a:t>
            </a:r>
            <a:r>
              <a:rPr lang="sk-SK" sz="1800" i="1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sk-SK" sz="1800" i="1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project</a:t>
            </a:r>
            <a:r>
              <a:rPr lang="en-GB" sz="1800" i="1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</a:t>
            </a:r>
            <a:r>
              <a:rPr lang="sk-SK" sz="1800" i="1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“ </a:t>
            </a:r>
            <a:r>
              <a:rPr lang="sk-SK" sz="1800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– Odpoveď EK bola jasná: </a:t>
            </a:r>
            <a:r>
              <a:rPr lang="en-GB" sz="1800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Regarding the expected TRL, the topic text indicates that activities are expected to achieve a TRL 5-6 by the end of the project. </a:t>
            </a:r>
            <a:r>
              <a:rPr lang="en-GB" sz="1800" b="1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There is no indication of a start TRL.</a:t>
            </a:r>
            <a:r>
              <a:rPr lang="en-GB" sz="1800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sk-SK" sz="1800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----Je na žiadateľoch, aby sa rozhodli, ako budú pristupovať k požiadavkám na validáciu na úrovni TRL 5-6.</a:t>
            </a:r>
          </a:p>
          <a:p>
            <a:r>
              <a:rPr lang="sk-SK" sz="1800" b="1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LUMP SUM – uplatniť sa má paušálne financovanie projektov pri tejto téme</a:t>
            </a:r>
            <a:endParaRPr lang="sk-SK" sz="1800" strike="noStrike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defTabSz="947776">
              <a:defRPr/>
            </a:pPr>
            <a:endParaRPr lang="sk-SK" sz="1700" b="1" dirty="0"/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8EA8-C760-4C75-933C-F3F132078501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69087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47776">
              <a:defRPr/>
            </a:pPr>
            <a:r>
              <a:rPr lang="sk-SK" b="0" dirty="0" smtClean="0">
                <a:solidFill>
                  <a:srgbClr val="000099"/>
                </a:solidFill>
              </a:rPr>
              <a:t>MT</a:t>
            </a:r>
          </a:p>
          <a:p>
            <a:pPr defTabSz="947776">
              <a:defRPr/>
            </a:pPr>
            <a:r>
              <a:rPr lang="sk-SK" b="1" dirty="0" smtClean="0">
                <a:solidFill>
                  <a:srgbClr val="000099"/>
                </a:solidFill>
              </a:rPr>
              <a:t>Typy akcií / projektov:</a:t>
            </a:r>
            <a:r>
              <a:rPr lang="sk-SK" dirty="0" smtClean="0">
                <a:solidFill>
                  <a:srgbClr val="000099"/>
                </a:solidFill>
              </a:rPr>
              <a:t/>
            </a:r>
            <a:br>
              <a:rPr lang="sk-SK" dirty="0" smtClean="0">
                <a:solidFill>
                  <a:srgbClr val="000099"/>
                </a:solidFill>
              </a:rPr>
            </a:br>
            <a:r>
              <a:rPr lang="sk-SK" dirty="0" smtClean="0">
                <a:solidFill>
                  <a:srgbClr val="000099"/>
                </a:solidFill>
              </a:rPr>
              <a:t>- očakávaný rozsah aktivít vykonávaných v rámci projektu </a:t>
            </a:r>
            <a:br>
              <a:rPr lang="sk-SK" dirty="0" smtClean="0">
                <a:solidFill>
                  <a:srgbClr val="000099"/>
                </a:solidFill>
              </a:rPr>
            </a:br>
            <a:r>
              <a:rPr lang="sk-SK" dirty="0" smtClean="0">
                <a:solidFill>
                  <a:srgbClr val="000099"/>
                </a:solidFill>
              </a:rPr>
              <a:t>- stupeň pripravenosti technológie TRL</a:t>
            </a:r>
            <a:br>
              <a:rPr lang="sk-SK" dirty="0" smtClean="0">
                <a:solidFill>
                  <a:srgbClr val="000099"/>
                </a:solidFill>
              </a:rPr>
            </a:br>
            <a:r>
              <a:rPr lang="sk-SK" dirty="0" smtClean="0">
                <a:solidFill>
                  <a:srgbClr val="000099"/>
                </a:solidFill>
              </a:rPr>
              <a:t>- spolufinancovanie </a:t>
            </a:r>
            <a:br>
              <a:rPr lang="sk-SK" dirty="0" smtClean="0">
                <a:solidFill>
                  <a:srgbClr val="000099"/>
                </a:solidFill>
              </a:rPr>
            </a:br>
            <a:r>
              <a:rPr lang="sk-SK" dirty="0" smtClean="0">
                <a:solidFill>
                  <a:srgbClr val="000099"/>
                </a:solidFill>
              </a:rPr>
              <a:t>- zloženie konzorcia – kritéria oprávnenosti – koľko partnerov, z akých krajín</a:t>
            </a:r>
            <a:endParaRPr lang="sk-SK" sz="1500" b="1" dirty="0">
              <a:solidFill>
                <a:srgbClr val="000099"/>
              </a:solidFill>
            </a:endParaRPr>
          </a:p>
          <a:p>
            <a:endParaRPr lang="sk-SK" dirty="0" smtClean="0"/>
          </a:p>
          <a:p>
            <a:endParaRPr lang="sk-SK" baseline="0" dirty="0" smtClean="0"/>
          </a:p>
          <a:p>
            <a:endParaRPr lang="sk-SK" dirty="0"/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68CC64-C087-454D-91B7-9297CA51EE60}" type="slidenum">
              <a:rPr lang="sk-SK" smtClean="0"/>
              <a:t>15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90499274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base"/>
            <a:r>
              <a:rPr lang="sk-SK" dirty="0" smtClean="0">
                <a:solidFill>
                  <a:srgbClr val="FF0000"/>
                </a:solidFill>
              </a:rPr>
              <a:t>EŽ </a:t>
            </a:r>
          </a:p>
          <a:p>
            <a:pPr fontAlgn="base"/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Popis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témy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začína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zoznamom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expected outcomes. Vo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väčšine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tém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je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potrebné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splniť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všetky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expected outcomes. V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niektorých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témach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to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je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potrebné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v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takom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prípade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je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vždy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presne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napísané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aký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počet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expected outcomes je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potrebné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splniť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</a:p>
          <a:p>
            <a:pPr fontAlgn="base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Aby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uspeli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vašou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projektovou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žiadosťou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získali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grant, je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potrebné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byť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lepší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ako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vaši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konkurenti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Takže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aj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keď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sú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požadované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všetky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outcomes,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ich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môžete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aj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tak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splniť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všetky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</a:p>
          <a:p>
            <a:pPr fontAlgn="base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čo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je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perfektné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konzorciálnych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projektoch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to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sami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expected outcomes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môžete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rozdeliť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so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svojimi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projektovými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partnermi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Každý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partner je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zodpovedný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svoju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časť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úloh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budete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vzájomne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dopĺňať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rámci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konzorcia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8EA8-C760-4C75-933C-F3F132078501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308274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 dirty="0" smtClean="0"/>
              <a:t>MT</a:t>
            </a:r>
          </a:p>
          <a:p>
            <a:endParaRPr lang="sk-SK" dirty="0" smtClean="0"/>
          </a:p>
          <a:p>
            <a:r>
              <a:rPr lang="sk-SK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ROZSAH PROJEKTOVÝCH AKTIVÍT V TEXTE TÉMY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sk-SK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indent="0">
              <a:buFont typeface="+mj-lt"/>
              <a:buNone/>
            </a:pPr>
            <a:r>
              <a:rPr lang="sk-SK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Čo môžeme nájsť v časti SCOPE ? Na začiatku zvykne byť uvedený </a:t>
            </a:r>
            <a:r>
              <a:rPr lang="sk-SK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popis východiskovej situácie</a:t>
            </a:r>
            <a:r>
              <a:rPr lang="sk-SK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 ktorý popisuje pozadie - </a:t>
            </a:r>
            <a:r>
              <a:rPr lang="sk-SK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background</a:t>
            </a:r>
            <a:r>
              <a:rPr lang="sk-SK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 následne nejaké stanovisko - EU </a:t>
            </a:r>
            <a:r>
              <a:rPr lang="sk-SK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statement</a:t>
            </a:r>
            <a:r>
              <a:rPr lang="sk-SK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na ktorom musí projekt stavať....</a:t>
            </a:r>
          </a:p>
          <a:p>
            <a:r>
              <a:rPr lang="sk-SK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Popis toho, akým výzvam EU čelí a čo je potrebné v danej výskumnej oblasti urobiť. K čomu má realizácia projektov prispieť </a:t>
            </a:r>
          </a:p>
          <a:p>
            <a:r>
              <a:rPr lang="sk-SK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 čo sa má po ich realizácii zlepšiť.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sk-SK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sk-SK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 tejto téme zameranej na </a:t>
            </a:r>
            <a:r>
              <a:rPr lang="sk-SK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OBNOVU BUDOV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sk-SK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sk-SK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1+2</a:t>
            </a:r>
            <a:r>
              <a:rPr lang="sk-SK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Sa v texte spomína súvislosť s iniciatívou Európskej komisie s názvom </a:t>
            </a:r>
            <a:r>
              <a:rPr lang="sk-SK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Vlna obnovy</a:t>
            </a:r>
            <a:r>
              <a:rPr lang="sk-SK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</a:t>
            </a:r>
            <a:r>
              <a:rPr lang="sk-SK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Renovation</a:t>
            </a:r>
            <a:r>
              <a:rPr lang="sk-SK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sk-SK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Wave</a:t>
            </a:r>
            <a:r>
              <a:rPr lang="sk-SK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). Takže mám informáciu, že projekty musia zohľadňovať, byť v súlade a napĺňať ciele tejto európskej iniciatívy.</a:t>
            </a:r>
          </a:p>
          <a:p>
            <a:r>
              <a:rPr lang="sk-SK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sk-SK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3+4</a:t>
            </a:r>
            <a:r>
              <a:rPr lang="sk-SK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Ďalej je dôležité popísať ako projekt konkrétne prispeje k </a:t>
            </a:r>
            <a:r>
              <a:rPr lang="sk-SK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dosiahnutiu dlhodobých klimatických a energetických cieľov keďže </a:t>
            </a:r>
            <a:r>
              <a:rPr lang="sk-SK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 potrebné prijať viac opatrení na </a:t>
            </a:r>
            <a:r>
              <a:rPr lang="sk-SK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zvýšenie miery a rozsahu obnovy budov</a:t>
            </a:r>
            <a:r>
              <a:rPr lang="sk-SK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</a:p>
          <a:p>
            <a:r>
              <a:rPr lang="sk-SK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sk-SK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5+6</a:t>
            </a:r>
            <a:r>
              <a:rPr lang="sk-SK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 tomto texte SCOPE identifikujeme aj </a:t>
            </a:r>
            <a:r>
              <a:rPr lang="sk-SK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cieľ projektu</a:t>
            </a:r>
            <a:r>
              <a:rPr lang="sk-SK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zvýšiť mieru obnovy budov a zabezpečiť, aby renovácie viedli k vyššej energetickej hospodárnosti.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sk-SK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sk-SK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7+8</a:t>
            </a:r>
            <a:r>
              <a:rPr lang="sk-SK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následne akými aktivitami cieľ dosiahnem – v projekte sa budú hľadať najvhodnejšie </a:t>
            </a:r>
            <a:r>
              <a:rPr lang="sk-SK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inovatívne pracovné postupy obnovy budov </a:t>
            </a:r>
            <a:r>
              <a:rPr lang="sk-SK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od návrhu cez </a:t>
            </a:r>
            <a:r>
              <a:rPr lang="sk-SK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prefabrikáciu</a:t>
            </a:r>
            <a:r>
              <a:rPr lang="sk-SK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mimo staveniska až po inštaláciu, výstavbu na mieste, údržbu a budúcu demontáž, ....</a:t>
            </a:r>
          </a:p>
          <a:p>
            <a:r>
              <a:rPr lang="sk-SK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sk-SK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sk-SK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sk-SK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sk-SK" dirty="0" smtClean="0"/>
          </a:p>
          <a:p>
            <a:endParaRPr lang="sk-SK" dirty="0" smtClean="0"/>
          </a:p>
          <a:p>
            <a:endParaRPr lang="sk-SK" dirty="0" smtClean="0"/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48EA8-C760-4C75-933C-F3F132078501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418696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 dirty="0" smtClean="0"/>
              <a:t>MT</a:t>
            </a:r>
          </a:p>
          <a:p>
            <a:endParaRPr lang="sk-SK" dirty="0" smtClean="0"/>
          </a:p>
          <a:p>
            <a:r>
              <a:rPr lang="sk-SK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Pod úvodným textom nasleduje v odrážkach presný popis toho čo všetko musí byť v projekte zahrnuté</a:t>
            </a:r>
            <a:r>
              <a:rPr lang="sk-SK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na aké aspekty musí žiadateľ</a:t>
            </a:r>
            <a:r>
              <a:rPr lang="sk-SK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/konzorcium pri dizajne projektových aktivít myslieť a uplatniť ich v projekte. Žiadnu nesmie vynechať je tam </a:t>
            </a:r>
            <a:r>
              <a:rPr lang="sk-SK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uvedené ALL</a:t>
            </a:r>
            <a:endParaRPr lang="sk-SK" sz="1200" u="sng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sk-SK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sk-SK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INVESTIGATE - </a:t>
            </a:r>
            <a:r>
              <a:rPr lang="sk-SK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Výskumné aktivity</a:t>
            </a:r>
            <a:r>
              <a:rPr lang="sk-SK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zamerané na inovatívne prístupy k priemyselnej hĺbkovej obnove budov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sk-SK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sk-SK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Aktivity zamerané na </a:t>
            </a:r>
            <a:r>
              <a:rPr lang="sk-SK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výber najvhodnejších prístupov pri hĺbkovej obnove budov </a:t>
            </a:r>
            <a:r>
              <a:rPr lang="sk-SK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(parametre sú tu uvedené)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sk-SK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sk-SK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prieskum a analýza najvhodnejších technológií a procesov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sk-SK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sk-SK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Demonštrovať integráciu navrhovaných postupov za pomoci dostupných digitálnych technológií pre výstavbu a rekonštrukciu</a:t>
            </a:r>
            <a:r>
              <a:rPr lang="sk-SK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(Digitálne modely stavby)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sk-SK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sk-SK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 projekte sa iste musí objaviť Pracovný balíček (</a:t>
            </a:r>
            <a:r>
              <a:rPr lang="sk-SK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Work</a:t>
            </a:r>
            <a:r>
              <a:rPr lang="sk-SK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sk-SK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package</a:t>
            </a:r>
            <a:r>
              <a:rPr lang="sk-SK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  <a:r>
              <a:rPr lang="sk-SK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zameraný na </a:t>
            </a:r>
            <a:r>
              <a:rPr lang="sk-SK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Vypracovanie nových inovatívnych biznis modelov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sk-SK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sk-SK" sz="1200" b="1" u="sng" kern="1200" cap="all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Demonstrate</a:t>
            </a:r>
            <a:r>
              <a:rPr lang="sk-SK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slovo jasne indikuje, že v projekte musia byť plánované  demonštračné aktivity, ktoré majú preukázať uskutočniteľnosť navrhovaných riešení a ako sa v prevádzkovom prostredí uplatnia výstupy projektov.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sk-SK" sz="1200" b="1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sk-SK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 rámci projektov typu IA sa často objavujú podmienky, že navrhované riešenia/postupy musia byť validované, preukázané  .... a demonštrované na pilotných prevádzkach –  </a:t>
            </a:r>
            <a:r>
              <a:rPr lang="sk-SK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 tomto prípade na troch rôznych budovách s tým že by sa mali brať do úvahy  a zabezpečiť čo najadekvátnejšie pokrytie príslušných klimatických podmienok. </a:t>
            </a:r>
          </a:p>
          <a:p>
            <a:r>
              <a:rPr lang="sk-SK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k-SK" b="1" i="1" dirty="0" err="1" smtClean="0"/>
              <a:t>Develop</a:t>
            </a:r>
            <a:r>
              <a:rPr lang="sk-SK" b="1" dirty="0" smtClean="0"/>
              <a:t> and </a:t>
            </a:r>
            <a:r>
              <a:rPr lang="sk-SK" b="1" i="1" dirty="0" err="1" smtClean="0"/>
              <a:t>implement</a:t>
            </a:r>
            <a:r>
              <a:rPr lang="sk-SK" b="1" i="1" dirty="0" smtClean="0"/>
              <a:t> </a:t>
            </a:r>
            <a:r>
              <a:rPr lang="sk-SK" b="1" dirty="0" smtClean="0"/>
              <a:t>– typické „</a:t>
            </a:r>
            <a:r>
              <a:rPr lang="sk-SK" b="1" dirty="0" err="1" smtClean="0"/>
              <a:t>action</a:t>
            </a:r>
            <a:r>
              <a:rPr lang="sk-SK" b="1" dirty="0" smtClean="0"/>
              <a:t> </a:t>
            </a:r>
            <a:r>
              <a:rPr lang="sk-SK" b="1" dirty="0" err="1" smtClean="0"/>
              <a:t>words</a:t>
            </a:r>
            <a:r>
              <a:rPr lang="sk-SK" b="1" dirty="0" smtClean="0"/>
              <a:t>“ </a:t>
            </a:r>
            <a:r>
              <a:rPr lang="sk-SK" dirty="0" smtClean="0"/>
              <a:t>slová ktoré nám určujú, aké aktivity aké pracovné balíčky a </a:t>
            </a:r>
            <a:r>
              <a:rPr lang="sk-SK" dirty="0" err="1" smtClean="0"/>
              <a:t>tasky</a:t>
            </a:r>
            <a:r>
              <a:rPr lang="sk-SK" dirty="0" smtClean="0"/>
              <a:t>/úlohy pre jednotlivých partnerov konzorcia budú v projekte. </a:t>
            </a:r>
          </a:p>
          <a:p>
            <a:endParaRPr lang="sk-SK" dirty="0" smtClean="0"/>
          </a:p>
          <a:p>
            <a:endParaRPr lang="sk-SK" dirty="0" smtClean="0"/>
          </a:p>
          <a:p>
            <a:r>
              <a:rPr lang="sk-SK" b="1" u="sng" dirty="0" err="1" smtClean="0"/>
              <a:t>Outputs</a:t>
            </a:r>
            <a:r>
              <a:rPr lang="sk-SK" dirty="0" smtClean="0"/>
              <a:t> často krát sú zadefinovane v texte </a:t>
            </a:r>
            <a:r>
              <a:rPr lang="sk-SK" dirty="0" err="1" smtClean="0"/>
              <a:t>topiku</a:t>
            </a:r>
            <a:r>
              <a:rPr lang="sk-SK" dirty="0" smtClean="0"/>
              <a:t> (takýto príklad tu teraz nemám) – to je potom jasne že toto musia byt konkrétne výstupy - </a:t>
            </a:r>
            <a:r>
              <a:rPr lang="sk-SK" u="sng" dirty="0" smtClean="0"/>
              <a:t>DELIVERABLES</a:t>
            </a:r>
          </a:p>
          <a:p>
            <a:pPr defTabSz="947776"/>
            <a:endParaRPr lang="sk-SK" b="1" i="1" dirty="0" smtClean="0"/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68CC64-C087-454D-91B7-9297CA51EE60}" type="slidenum">
              <a:rPr lang="sk-SK" smtClean="0"/>
              <a:t>18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48713136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sk-SK" dirty="0" smtClean="0"/>
              <a:t>M</a:t>
            </a:r>
          </a:p>
          <a:p>
            <a:pPr lvl="0"/>
            <a:r>
              <a:rPr lang="sk-SK" dirty="0" smtClean="0"/>
              <a:t>V </a:t>
            </a:r>
            <a:r>
              <a:rPr lang="sk-SK" dirty="0"/>
              <a:t>sekcii SCOPE:</a:t>
            </a:r>
          </a:p>
          <a:p>
            <a:pPr lvl="0"/>
            <a:endParaRPr lang="sk-SK" dirty="0"/>
          </a:p>
          <a:p>
            <a:pPr defTabSz="947776"/>
            <a:r>
              <a:rPr lang="sk-SK" b="1" u="sng" dirty="0"/>
              <a:t>Typické </a:t>
            </a:r>
            <a:r>
              <a:rPr lang="sk-SK" b="1" u="sng" cap="all" dirty="0" err="1">
                <a:solidFill>
                  <a:srgbClr val="5B9BD5"/>
                </a:solidFill>
              </a:rPr>
              <a:t>Action</a:t>
            </a:r>
            <a:r>
              <a:rPr lang="sk-SK" b="1" u="sng" cap="all" dirty="0">
                <a:solidFill>
                  <a:srgbClr val="5B9BD5"/>
                </a:solidFill>
              </a:rPr>
              <a:t> </a:t>
            </a:r>
            <a:r>
              <a:rPr lang="sk-SK" b="1" u="sng" cap="all" dirty="0" err="1">
                <a:solidFill>
                  <a:srgbClr val="5B9BD5"/>
                </a:solidFill>
              </a:rPr>
              <a:t>verbs</a:t>
            </a:r>
            <a:r>
              <a:rPr lang="sk-SK" b="1" u="sng" cap="all" dirty="0">
                <a:solidFill>
                  <a:srgbClr val="5B9BD5"/>
                </a:solidFill>
              </a:rPr>
              <a:t> </a:t>
            </a:r>
            <a:r>
              <a:rPr lang="sk-SK" b="1" dirty="0"/>
              <a:t>alebo slovesá ktoré naznačujú, ktoré činnosti (aktivity) sa v projekte očakávajú a ktorými sa teda bude riadiť pri vymedzení cieľov projektu</a:t>
            </a:r>
          </a:p>
          <a:p>
            <a:pPr lvl="0"/>
            <a:r>
              <a:rPr lang="sk-SK" dirty="0"/>
              <a:t>(napr. "zriadiť, vyvinúť, overiť, zaviesť, demonštrovať, identifikovať)</a:t>
            </a:r>
          </a:p>
          <a:p>
            <a:endParaRPr lang="sk-SK" dirty="0"/>
          </a:p>
          <a:p>
            <a:r>
              <a:rPr lang="sk-SK" b="1" dirty="0"/>
              <a:t>Slovesá ako "znížiť" alebo "zvýšiť"</a:t>
            </a:r>
            <a:r>
              <a:rPr lang="sk-SK" dirty="0"/>
              <a:t> indikujú </a:t>
            </a:r>
            <a:r>
              <a:rPr lang="sk-SK" b="1" u="sng" cap="all" dirty="0"/>
              <a:t>kvantitatívne meradlá</a:t>
            </a:r>
            <a:r>
              <a:rPr lang="sk-SK" dirty="0"/>
              <a:t>, čím naznačujú, že Európska komisia očakáva, že bude v žiadosti informácia o súčasnej situácii a hodnotách, ako aj o tom, aké sa dosiahnu na konci projektu vďaka projektovým aktivitám.</a:t>
            </a:r>
          </a:p>
          <a:p>
            <a:endParaRPr lang="sk-SK" dirty="0"/>
          </a:p>
          <a:p>
            <a:r>
              <a:rPr lang="sk-SK" b="1" u="sng" cap="all" dirty="0"/>
              <a:t>Očakávania EK </a:t>
            </a:r>
            <a:r>
              <a:rPr lang="sk-SK" b="1" dirty="0"/>
              <a:t>naznačujú slovesá ako "má", "mal by", "mohol by", "odporúča sa„ </a:t>
            </a:r>
            <a:r>
              <a:rPr lang="sk-SK" dirty="0"/>
              <a:t>napr. spolupracovať s krajinami, medzi projektami, zapojiť takých a takých partnerov....a pod. Ak chcete uspieť tu platí nepísané pravidlo </a:t>
            </a:r>
            <a:r>
              <a:rPr lang="sk-SK" b="1" dirty="0"/>
              <a:t>že čo sa odporúča je záväzné </a:t>
            </a:r>
            <a:r>
              <a:rPr lang="sk-SK" dirty="0"/>
              <a:t>a musíte sa snažiť z toho splniť čo najviac lebo konkurencia sa o to iste usilovať bude.</a:t>
            </a:r>
          </a:p>
          <a:p>
            <a:endParaRPr lang="sk-SK" dirty="0"/>
          </a:p>
          <a:p>
            <a:r>
              <a:rPr lang="sk-SK" dirty="0"/>
              <a:t>Slová ako </a:t>
            </a:r>
            <a:r>
              <a:rPr lang="sk-SK" b="1" i="1" dirty="0"/>
              <a:t>"môžu zahŕňať, ale nie sú obmedzené na" </a:t>
            </a:r>
            <a:r>
              <a:rPr lang="sk-SK" dirty="0"/>
              <a:t>uvádzajú príklady toho, čo Európska komisia očakáva, t</a:t>
            </a:r>
            <a:r>
              <a:rPr lang="sk-SK" dirty="0">
                <a:latin typeface="Times New Roman" panose="02020603050405020304" pitchFamily="18" charset="0"/>
                <a:ea typeface="Times New Roman" panose="02020603050405020304" pitchFamily="18" charset="0"/>
              </a:rPr>
              <a:t>ieto oblasti alebo aktivity iste musia byť súčasťou projektu !!!!</a:t>
            </a:r>
          </a:p>
          <a:p>
            <a:endParaRPr lang="sk-SK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sk-SK" dirty="0">
                <a:latin typeface="Times New Roman" panose="02020603050405020304" pitchFamily="18" charset="0"/>
                <a:ea typeface="Times New Roman" panose="02020603050405020304" pitchFamily="18" charset="0"/>
              </a:rPr>
              <a:t>A naopak slová ako </a:t>
            </a:r>
            <a:r>
              <a:rPr lang="sk-SK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"nemali by sa zaoberať..." alebo "sú vylúčené z témy" </a:t>
            </a:r>
            <a:r>
              <a:rPr lang="sk-SK" dirty="0">
                <a:latin typeface="Times New Roman" panose="02020603050405020304" pitchFamily="18" charset="0"/>
                <a:ea typeface="Times New Roman" panose="02020603050405020304" pitchFamily="18" charset="0"/>
              </a:rPr>
              <a:t>označujú oblasti a aktivity ktoré nie sú predmetom výzvy, a preto by nemali byť zahrnuté v projektovom návrhu!!!</a:t>
            </a:r>
          </a:p>
          <a:p>
            <a:endParaRPr lang="en-US" dirty="0"/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68CC64-C087-454D-91B7-9297CA51EE60}" type="slidenum">
              <a:rPr lang="sk-SK" smtClean="0"/>
              <a:t>19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7811387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base"/>
            <a:r>
              <a:rPr lang="sk-SK" noProof="0" dirty="0" smtClean="0">
                <a:solidFill>
                  <a:srgbClr val="000099"/>
                </a:solidFill>
              </a:rPr>
              <a:t>EŽ</a:t>
            </a:r>
            <a:r>
              <a:rPr lang="sk-SK" b="1" i="1" noProof="0" dirty="0" smtClean="0">
                <a:solidFill>
                  <a:srgbClr val="000099"/>
                </a:solidFill>
              </a:rPr>
              <a:t/>
            </a:r>
            <a:br>
              <a:rPr lang="sk-SK" b="1" i="1" noProof="0" dirty="0" smtClean="0">
                <a:solidFill>
                  <a:srgbClr val="000099"/>
                </a:solidFill>
              </a:rPr>
            </a:br>
            <a:r>
              <a:rPr lang="sk-SK" sz="1200" kern="1200" noProof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Dobrý deň, </a:t>
            </a:r>
          </a:p>
          <a:p>
            <a:pPr fontAlgn="base"/>
            <a:r>
              <a:rPr lang="sk-SK" sz="1200" kern="1200" noProof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hneď na úvod, aby sme sa trochu zobudili, by sme sa vám chceli dať 2 otázočky. Prosíme, aby ste zapojili, a v prípade pozitívnej odpovede zdvihli svoje ruky.</a:t>
            </a:r>
          </a:p>
          <a:p>
            <a:pPr fontAlgn="base"/>
            <a:r>
              <a:rPr lang="sk-SK" sz="1200" kern="1200" noProof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 nasledujúcom bloku budeme opakovane spomínať pracovný program. Je to vlastne základný pracovný nástroj pre všetkých žiadateľov projektov. S týmto sa spája naša prvá otázka pre vás: </a:t>
            </a:r>
          </a:p>
          <a:p>
            <a:pPr fontAlgn="base"/>
            <a:r>
              <a:rPr lang="sk-SK" sz="1200" b="1" kern="1200" noProof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Kto z vás už videl pracovný program? </a:t>
            </a:r>
            <a:endParaRPr lang="sk-SK" sz="1200" kern="1200" noProof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/>
            <a:r>
              <a:rPr lang="sk-SK" sz="1200" kern="1200" noProof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Ďakujeme za odpovede a teraz druhá otázka: </a:t>
            </a:r>
          </a:p>
          <a:p>
            <a:pPr fontAlgn="base"/>
            <a:r>
              <a:rPr lang="sk-SK" sz="1200" b="1" kern="1200" noProof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Kto z vás pracovný program videl resp. otvoril, ale hneď zase zavrel, lebo sa možno zľakol toho množstva textu alebo z hocijakého iného dôvodu?</a:t>
            </a:r>
            <a:endParaRPr lang="sk-SK" sz="1200" kern="1200" noProof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/>
            <a:r>
              <a:rPr lang="sk-SK" sz="1200" kern="1200" noProof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 každom prípade ďakujeme za vaše zapojenie v našom malom prieskume. Dúfame, že vám dnes trochu priblížime pracovný program, aby ste sa v ňom vedeli orientovať.</a:t>
            </a:r>
          </a:p>
          <a:p>
            <a:endParaRPr lang="sk-SK" b="1" i="1" dirty="0">
              <a:solidFill>
                <a:srgbClr val="000099"/>
              </a:solidFill>
            </a:endParaRPr>
          </a:p>
          <a:p>
            <a:endParaRPr lang="sk-SK" dirty="0"/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68CC64-C087-454D-91B7-9297CA51EE60}" type="slidenum">
              <a:rPr lang="sk-SK" smtClean="0"/>
              <a:t>2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61519989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 b="1" dirty="0" smtClean="0"/>
              <a:t>EŽ</a:t>
            </a:r>
          </a:p>
          <a:p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Keď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už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vyberiete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vhodnú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tému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pre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váš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projekt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čítajte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Text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témy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naozaj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slovo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slove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aj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medzi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riadkami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Hľadajte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kľúčové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slová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ktoré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vám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pomôžu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porozumieť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očakávaniam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europskej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komisie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príprave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projektovej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žiadosti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odporúčame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tieto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kľúčové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slová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kopírovať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použiť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svojej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žiadosti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aj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zhrnutí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aby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ich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tam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hodnotitelia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hneď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našli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endParaRPr lang="sk-S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68CC64-C087-454D-91B7-9297CA51EE60}" type="slidenum">
              <a:rPr lang="sk-SK" smtClean="0"/>
              <a:t>20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60128791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 dirty="0" smtClean="0"/>
              <a:t>EŽ</a:t>
            </a:r>
          </a:p>
          <a:p>
            <a:r>
              <a:rPr lang="sk-SK" dirty="0" smtClean="0"/>
              <a:t>Teraz vám ukážeme pár </a:t>
            </a:r>
            <a:r>
              <a:rPr lang="sk-SK" dirty="0" err="1" smtClean="0"/>
              <a:t>slidov</a:t>
            </a:r>
            <a:r>
              <a:rPr lang="sk-SK" dirty="0" smtClean="0"/>
              <a:t> s príkladmi, na čo všetko, na aké kľúčové slová, sa ešte treba koncentrovať pri čítaní textu témy.  </a:t>
            </a:r>
          </a:p>
          <a:p>
            <a:r>
              <a:rPr lang="sk-SK" dirty="0" smtClean="0"/>
              <a:t>Sledujte odporúčania na rôzne politiky a strategické dokumenty. </a:t>
            </a:r>
          </a:p>
          <a:p>
            <a:r>
              <a:rPr lang="sk-SK" baseline="0" dirty="0" smtClean="0"/>
              <a:t> </a:t>
            </a:r>
            <a:endParaRPr lang="sk-SK" dirty="0"/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68CC64-C087-454D-91B7-9297CA51EE60}" type="slidenum">
              <a:rPr lang="sk-SK" smtClean="0"/>
              <a:t>21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77729443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 dirty="0" smtClean="0"/>
              <a:t>EŽ</a:t>
            </a:r>
          </a:p>
          <a:p>
            <a:r>
              <a:rPr lang="en-US" dirty="0" err="1" smtClean="0"/>
              <a:t>Odporúčania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rôzne</a:t>
            </a:r>
            <a:r>
              <a:rPr lang="en-US" dirty="0" smtClean="0"/>
              <a:t> </a:t>
            </a:r>
            <a:r>
              <a:rPr lang="en-US" dirty="0" err="1" smtClean="0"/>
              <a:t>iniciatívy</a:t>
            </a:r>
            <a:r>
              <a:rPr lang="en-US" dirty="0" smtClean="0"/>
              <a:t> </a:t>
            </a:r>
            <a:r>
              <a:rPr lang="en-US" dirty="0" err="1" smtClean="0"/>
              <a:t>ako</a:t>
            </a:r>
            <a:r>
              <a:rPr lang="en-US" dirty="0" smtClean="0"/>
              <a:t> </a:t>
            </a:r>
            <a:r>
              <a:rPr lang="en-US" dirty="0" err="1" smtClean="0"/>
              <a:t>napr</a:t>
            </a:r>
            <a:r>
              <a:rPr lang="en-US" dirty="0" smtClean="0"/>
              <a:t>. NEB </a:t>
            </a:r>
            <a:r>
              <a:rPr lang="en-US" dirty="0" err="1" smtClean="0"/>
              <a:t>či</a:t>
            </a:r>
            <a:r>
              <a:rPr lang="en-US" dirty="0" smtClean="0"/>
              <a:t> Open Source Initiative. </a:t>
            </a:r>
            <a:endParaRPr lang="en-US" dirty="0"/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68CC64-C087-454D-91B7-9297CA51EE60}" type="slidenum">
              <a:rPr lang="sk-SK" smtClean="0"/>
              <a:t>22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86794812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47776">
              <a:defRPr/>
            </a:pPr>
            <a:r>
              <a:rPr lang="sk-SK" b="1" dirty="0">
                <a:solidFill>
                  <a:srgbClr val="000099"/>
                </a:solidFill>
              </a:rPr>
              <a:t>EŽ</a:t>
            </a:r>
          </a:p>
          <a:p>
            <a:pPr defTabSz="947776">
              <a:defRPr/>
            </a:pPr>
            <a:endParaRPr lang="sk-SK" b="1" dirty="0">
              <a:solidFill>
                <a:srgbClr val="000099"/>
              </a:solidFill>
            </a:endParaRPr>
          </a:p>
          <a:p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Ďalej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skratky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publikácie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web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stránky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referencie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Často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sú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uverejnené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päte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textu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Je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potrebné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identifikovať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preštudovať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všetky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odvolávky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odporúčania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sk-SK" dirty="0"/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68CC64-C087-454D-91B7-9297CA51EE60}" type="slidenum">
              <a:rPr lang="sk-SK" smtClean="0"/>
              <a:t>23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47827502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 b="1" dirty="0" smtClean="0">
                <a:solidFill>
                  <a:srgbClr val="000099"/>
                </a:solidFill>
              </a:rPr>
              <a:t>EZ</a:t>
            </a:r>
            <a:endParaRPr lang="sk-SK" b="1" dirty="0">
              <a:solidFill>
                <a:srgbClr val="000099"/>
              </a:solidFill>
            </a:endParaRPr>
          </a:p>
          <a:p>
            <a:r>
              <a:rPr lang="sk-SK" dirty="0" smtClean="0"/>
              <a:t>V niektorých témach sú odporúčania na rozpočet projektu, napr. o </a:t>
            </a:r>
            <a:r>
              <a:rPr lang="sk-SK" dirty="0" err="1" smtClean="0"/>
              <a:t>funding</a:t>
            </a:r>
            <a:r>
              <a:rPr lang="sk-SK" dirty="0" smtClean="0"/>
              <a:t> rate pre </a:t>
            </a:r>
            <a:r>
              <a:rPr lang="sk-SK" dirty="0" err="1" smtClean="0"/>
              <a:t>eligible</a:t>
            </a:r>
            <a:r>
              <a:rPr lang="sk-SK" dirty="0" smtClean="0"/>
              <a:t> </a:t>
            </a:r>
            <a:r>
              <a:rPr lang="sk-SK" dirty="0" err="1" smtClean="0"/>
              <a:t>costs</a:t>
            </a:r>
            <a:r>
              <a:rPr lang="sk-SK" dirty="0" smtClean="0"/>
              <a:t> alebo nutnosti alokovať určité percento pre konkrétny účel. </a:t>
            </a:r>
            <a:endParaRPr lang="sk-SK" b="1" dirty="0">
              <a:solidFill>
                <a:srgbClr val="C00000"/>
              </a:solidFill>
            </a:endParaRPr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68CC64-C087-454D-91B7-9297CA51EE60}" type="slidenum">
              <a:rPr lang="sk-SK" smtClean="0"/>
              <a:t>24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63200249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 dirty="0" smtClean="0"/>
              <a:t>EZ</a:t>
            </a:r>
          </a:p>
          <a:p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Tiež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tam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môžete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nájsť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odporúčania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podporu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tretích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strán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tzv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kaskádové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financovanie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Ide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vlastne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finančnú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podporu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tretím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stranám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forme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grantu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Väčšinou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je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uvedená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aj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výška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podpory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pre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každý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jeden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subjekt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sk-SK" b="0" baseline="0" dirty="0" smtClean="0"/>
          </a:p>
          <a:p>
            <a:pPr marL="177708" indent="-177708">
              <a:buFont typeface="Arial" panose="020B0604020202020204" pitchFamily="34" charset="0"/>
              <a:buChar char="•"/>
            </a:pPr>
            <a:endParaRPr lang="sk-SK" b="0" dirty="0" smtClean="0"/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68CC64-C087-454D-91B7-9297CA51EE60}" type="slidenum">
              <a:rPr lang="sk-SK" smtClean="0"/>
              <a:t>25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71199542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 dirty="0" smtClean="0"/>
              <a:t>EZ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niektorých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témach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nájdete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aj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referencie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projekty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alebo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odvolávky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spoluprácu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inými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projektami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niekedy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je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presne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uvedené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číslo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výzvy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témy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prípadne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acronymy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bežiacich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alebo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už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ukončených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projektov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Niekedy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sú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uvedené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ako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“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relevantné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”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projekty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žiadosti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je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potom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potrebné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popísať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akou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formou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aktivitami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bude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tato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spolupráca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zabezpečená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napr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formou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spoločných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aktivít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meetingov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eventov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konferencií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...)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Projekty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môžete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dohľadať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databáze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CORDIS.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Národné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kontaktné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body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vám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tým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môžu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pomôcť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sk-SK" dirty="0"/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68CC64-C087-454D-91B7-9297CA51EE60}" type="slidenum">
              <a:rPr lang="sk-SK" smtClean="0"/>
              <a:t>26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79291956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 b="1" dirty="0">
                <a:solidFill>
                  <a:srgbClr val="000099"/>
                </a:solidFill>
              </a:rPr>
              <a:t>EŽ</a:t>
            </a:r>
            <a:br>
              <a:rPr lang="sk-SK" b="1" dirty="0">
                <a:solidFill>
                  <a:srgbClr val="000099"/>
                </a:solidFill>
              </a:rPr>
            </a:b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projektoch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Horizont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Európa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je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medzinárodná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spolupráca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podmienkou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Ale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niektoré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témy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majú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dodatočné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požiadavky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alebo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odporúčania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zapojenie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niektorých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špecifických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krajín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ako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vidíte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napr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príkladoch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plánovaní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medzinárodného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konzorcia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nezabúdajte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aj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vhodne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vyvážené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geografické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rozloženie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partnerských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organizácií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Hodnotitelia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majú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radi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projekty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partnermi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rozloženými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rámci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celej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Európy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Nekoncentrujte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strednú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Európu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ale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plánujte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partnerov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zo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severu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juhu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západu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aj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východu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endParaRPr lang="sk-S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68CC64-C087-454D-91B7-9297CA51EE60}" type="slidenum">
              <a:rPr lang="sk-SK" smtClean="0"/>
              <a:t>27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25630910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47776">
              <a:defRPr/>
            </a:pPr>
            <a:r>
              <a:rPr lang="sk-SK" b="1" dirty="0">
                <a:solidFill>
                  <a:srgbClr val="000099"/>
                </a:solidFill>
              </a:rPr>
              <a:t>EŽ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texte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témy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môžete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identifikovať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aj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odporúčania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partnerov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zloženie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konzorcia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Buď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tam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môžete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nájsť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odporúčania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konkrétne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organizácie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alebo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typy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partnerov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68CC64-C087-454D-91B7-9297CA51EE60}" type="slidenum">
              <a:rPr lang="sk-SK" smtClean="0"/>
              <a:t>28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35496491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 baseline="0" dirty="0" smtClean="0"/>
              <a:t>EŽ</a:t>
            </a:r>
            <a:br>
              <a:rPr lang="sk-SK" baseline="0" dirty="0" smtClean="0"/>
            </a:b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Taktiež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texte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môžete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nájsť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odporúčania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stakeholderov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čiže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zainteresované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strany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Chcela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by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som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upozorniť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že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všetci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stakeholderi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musia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byť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projektoví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partneri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Stakeholderi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môžu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byť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zapojení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do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rôznych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aktivít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projektu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Môžu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zdieľať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výstupy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projektu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počas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jeho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ukončení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napr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fáze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diseminácie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Alebo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ide o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cieľové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skupiny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ktorým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sú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adresované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výstupy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projektu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it-IT" dirty="0" smtClean="0"/>
              <a:t/>
            </a:r>
            <a:br>
              <a:rPr lang="it-IT" dirty="0" smtClean="0"/>
            </a:br>
            <a:endParaRPr lang="sk-SK" dirty="0" smtClean="0"/>
          </a:p>
          <a:p>
            <a:endParaRPr lang="en-US" dirty="0"/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68CC64-C087-454D-91B7-9297CA51EE60}" type="slidenum">
              <a:rPr lang="sk-SK" smtClean="0"/>
              <a:t>29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0605835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 dirty="0">
                <a:solidFill>
                  <a:srgbClr val="000099"/>
                </a:solidFill>
              </a:rPr>
              <a:t>MT </a:t>
            </a:r>
            <a:endParaRPr lang="sk-SK" dirty="0" smtClean="0">
              <a:solidFill>
                <a:srgbClr val="000099"/>
              </a:solidFill>
            </a:endParaRPr>
          </a:p>
          <a:p>
            <a:endParaRPr lang="sk-SK" dirty="0" smtClean="0">
              <a:solidFill>
                <a:srgbClr val="000099"/>
              </a:solidFill>
            </a:endParaRPr>
          </a:p>
          <a:p>
            <a:endParaRPr lang="en-US" dirty="0"/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68CC64-C087-454D-91B7-9297CA51EE60}" type="slidenum">
              <a:rPr lang="sk-SK" smtClean="0"/>
              <a:t>3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04744262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 dirty="0" smtClean="0"/>
              <a:t>EŽ</a:t>
            </a:r>
          </a:p>
          <a:p>
            <a:r>
              <a:rPr lang="sk-SK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Ďalej tam môžete nájsť rôzne výnimky a špeciálne podmienky.</a:t>
            </a:r>
            <a:endParaRPr lang="sk-S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68CC64-C087-454D-91B7-9297CA51EE60}" type="slidenum">
              <a:rPr lang="sk-SK" smtClean="0"/>
              <a:t>30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74955322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k-SK" dirty="0" smtClean="0"/>
              <a:t>EŽ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Dôležité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je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všímať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aj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rôzne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upozornenia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etické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aspekty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texte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témy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68CC64-C087-454D-91B7-9297CA51EE60}" type="slidenum">
              <a:rPr lang="sk-SK" smtClean="0"/>
              <a:t>31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8325416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base"/>
            <a:r>
              <a:rPr lang="pl-PL" dirty="0" smtClean="0"/>
              <a:t>EŽ</a:t>
            </a:r>
            <a:br>
              <a:rPr lang="pl-PL" dirty="0" smtClean="0"/>
            </a:b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pár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odporúčaní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tipov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záver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/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Ako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prvý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tip by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som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vám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rada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predstavila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jednu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pomôcku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tzv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Matching table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čiže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porovnávaciu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tabuľku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/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Keď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budete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pracovať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 expected outcomes,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odporúčame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rozbiť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ich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do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takejto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porovnávacej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tabuľky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/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Ako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príklad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som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použila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dva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expeted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outcomes z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témy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klastra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2. V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úvode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vidíte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ako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sú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publikované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pracovnom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programe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V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porovnávacej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tabuľke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som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ich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rozbila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základné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pojmy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či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úlohy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Každý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riadok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takto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označuje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samostatnú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úlohu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ktorú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je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potrebné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splniť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vašej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žiadosti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potrebné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samostatne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riešiť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viditeľnosť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samostatne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aj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prístup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nesmie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to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zliať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do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jednej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aktivity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obidve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je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potrebné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riešiť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vyťahu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k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európskemu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umeniu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samostatne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kultúry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medzinárodnej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úrovni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potrebné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aby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každý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pojem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bol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pokrytý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vašej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žiadosti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zvlásť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A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tak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je to s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každým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jednotlivým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slovom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 expected outcomes. 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/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Ako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už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bolo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pár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krát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spomenuté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každé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slovo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texte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témy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je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dôležité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hodnotitelia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kontrolujú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či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svojej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žiadosti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naozaj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splnili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všetko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čo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bolo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požadované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/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Najlepšie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keď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takúto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porovnávaciu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tabuľku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urobíte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spolupráci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celým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konzorciom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prejdete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spolu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či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všetci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rozumiete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požiadavkam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resp.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očakávaniam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európskej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komisie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rovnako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dohodnete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kto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bude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čo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zodpovedný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Každý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riadok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čiže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každý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pojem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je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požiadavka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komisie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je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potrebné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ho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splniť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forme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úlohy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endParaRPr lang="sk-S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68CC64-C087-454D-91B7-9297CA51EE60}" type="slidenum">
              <a:rPr lang="sk-SK" smtClean="0"/>
              <a:t>32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406040472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A pár ďalších odporúčaní a tipov. </a:t>
            </a:r>
            <a:endParaRPr lang="sk-SK" dirty="0" smtClean="0"/>
          </a:p>
          <a:p>
            <a:r>
              <a:rPr lang="sk-SK" b="1" dirty="0" smtClean="0"/>
              <a:t>M/E (zelená)</a:t>
            </a:r>
            <a:endParaRPr lang="sk-SK" b="1" dirty="0"/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68CC64-C087-454D-91B7-9297CA51EE60}" type="slidenum">
              <a:rPr lang="sk-SK" smtClean="0"/>
              <a:t>33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22631270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 dirty="0" smtClean="0"/>
              <a:t>M</a:t>
            </a:r>
            <a:endParaRPr lang="en-US" dirty="0"/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68CC64-C087-454D-91B7-9297CA51EE60}" type="slidenum">
              <a:rPr lang="sk-SK" smtClean="0"/>
              <a:t>34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51880333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base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E: </a:t>
            </a:r>
            <a:endParaRPr lang="sk-SK" sz="1200" kern="1200" noProof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teraz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aby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sme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presvedčili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či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sme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vás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ešte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neuspali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by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sme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vám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dali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zase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2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otázky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Prosíme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aby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zapojili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 v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prípade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pozitívnej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odpovede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zdvihli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svoje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ruky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nasledujúcej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hodine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budeme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skúmať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ako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vy</a:t>
            </a:r>
            <a:r>
              <a:rPr lang="sk-SK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tvoriť úspešné projektové konzorcium. </a:t>
            </a:r>
          </a:p>
          <a:p>
            <a:pPr fontAlgn="base"/>
            <a:r>
              <a:rPr lang="sk-SK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Preto by sme vám radi položili otázku, </a:t>
            </a:r>
            <a:r>
              <a:rPr lang="sk-SK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či ste sa už zúčastnili prípravy projektového návrhu v rámci programu HE a či ste teda boli súčasťou stavby nejakého konzorcia.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/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Ďakujeme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odpovede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teraz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druhá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otázka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/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Bol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váš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projektový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návrh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úspešný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/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Dakujeme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vase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odpovede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veríme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že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vám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dnes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priblížime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stavbu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úspešného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projektového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konzorcia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endParaRPr lang="sk-S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68CC64-C087-454D-91B7-9297CA51EE60}" type="slidenum">
              <a:rPr lang="sk-SK" smtClean="0"/>
              <a:t>35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88377393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 b="1" dirty="0" smtClean="0"/>
              <a:t>M: </a:t>
            </a:r>
          </a:p>
          <a:p>
            <a:r>
              <a:rPr lang="sk-SK" b="1" cap="all" baseline="0" dirty="0" smtClean="0"/>
              <a:t>Pozrime sa spolu na témy, ktoré sme si pre vás pripravili. Počas dnešného podujatia sa dozviete: </a:t>
            </a:r>
          </a:p>
          <a:p>
            <a:r>
              <a:rPr lang="sk-SK" b="1" dirty="0" smtClean="0">
                <a:solidFill>
                  <a:schemeClr val="accent1">
                    <a:lumMod val="75000"/>
                  </a:schemeClr>
                </a:solidFill>
              </a:rPr>
              <a:t>M: AKO SA TVORÍ KONZORCIUM</a:t>
            </a:r>
            <a:r>
              <a:rPr lang="sk-SK" b="1" baseline="0" dirty="0" smtClean="0">
                <a:solidFill>
                  <a:schemeClr val="accent1">
                    <a:lumMod val="75000"/>
                  </a:schemeClr>
                </a:solidFill>
              </a:rPr>
              <a:t> NA ZÁKLADE VOPRED </a:t>
            </a:r>
            <a:r>
              <a:rPr lang="sk-SK" b="1" dirty="0" smtClean="0">
                <a:solidFill>
                  <a:schemeClr val="accent1">
                    <a:lumMod val="75000"/>
                  </a:schemeClr>
                </a:solidFill>
              </a:rPr>
              <a:t>DEFINOVANÝCH CIEĽOV PROJEKTU</a:t>
            </a:r>
          </a:p>
          <a:p>
            <a:r>
              <a:rPr lang="sk-SK" dirty="0" smtClean="0"/>
              <a:t>M: vytvorenie konzorcia z hľadiska expertízy, typov organizácie, geografického rozloženia</a:t>
            </a:r>
          </a:p>
          <a:p>
            <a:r>
              <a:rPr lang="sk-SK" b="1" dirty="0" smtClean="0"/>
              <a:t>M: AKÚ MÁ V PROJEKTE ÚLOHU KOORDINÁTOR A AKÚ PARTNERI</a:t>
            </a:r>
          </a:p>
          <a:p>
            <a:r>
              <a:rPr lang="sk-SK" dirty="0" smtClean="0"/>
              <a:t>M: v tejto súvislosti si prediskutujeme, či sa vlastne oplatí byť koordinátorom alebo partnerom</a:t>
            </a:r>
          </a:p>
          <a:p>
            <a:r>
              <a:rPr lang="sk-SK" b="1" dirty="0" smtClean="0"/>
              <a:t>M: </a:t>
            </a:r>
            <a:r>
              <a:rPr lang="sk-SK" b="1" cap="all" dirty="0" smtClean="0"/>
              <a:t>s kými najčastejšími chybami</a:t>
            </a:r>
            <a:r>
              <a:rPr lang="sk-SK" b="1" cap="all" baseline="0" dirty="0" smtClean="0"/>
              <a:t> sa</a:t>
            </a:r>
            <a:r>
              <a:rPr lang="sk-SK" b="1" cap="all" dirty="0" smtClean="0"/>
              <a:t> pri tvorbe konzorcia môžete stretnúť</a:t>
            </a:r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68CC64-C087-454D-91B7-9297CA51EE60}" type="slidenum">
              <a:rPr lang="sk-SK" smtClean="0"/>
              <a:t>36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69688056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 dirty="0" smtClean="0"/>
              <a:t>M</a:t>
            </a:r>
          </a:p>
          <a:p>
            <a:r>
              <a:rPr lang="sk-SK" dirty="0" smtClean="0"/>
              <a:t>Konzorcium je </a:t>
            </a:r>
            <a:r>
              <a:rPr lang="sk-SK" b="1" dirty="0" smtClean="0"/>
              <a:t>srdcom každého konzorciálneho horizont projektu</a:t>
            </a:r>
            <a:r>
              <a:rPr lang="sk-SK" b="0" baseline="0" dirty="0" smtClean="0"/>
              <a:t> a predstavuje princíp partnerstva, ktorý je charakteristický pre projekty druhého piliera. </a:t>
            </a:r>
            <a:r>
              <a:rPr lang="sk-SK" dirty="0" smtClean="0"/>
              <a:t>Nielenže je formálne požadované pre všetky </a:t>
            </a:r>
            <a:r>
              <a:rPr lang="sk-SK" dirty="0" err="1" smtClean="0"/>
              <a:t>kolaboratívne</a:t>
            </a:r>
            <a:r>
              <a:rPr lang="sk-SK" dirty="0" smtClean="0"/>
              <a:t> projekty, ale zároveň zohráva </a:t>
            </a:r>
            <a:r>
              <a:rPr lang="sk-SK" b="1" dirty="0" smtClean="0"/>
              <a:t>zásadnú úlohu v úspešnosti žiadosti a samotnej realizácii projektu</a:t>
            </a:r>
            <a:r>
              <a:rPr lang="sk-SK" dirty="0" smtClean="0"/>
              <a:t>. Preto je vytvorenie </a:t>
            </a:r>
            <a:r>
              <a:rPr lang="sk-SK" b="1" dirty="0" smtClean="0"/>
              <a:t>konkurencieschopného a relevantného konzorcia</a:t>
            </a:r>
            <a:r>
              <a:rPr lang="sk-SK" dirty="0" smtClean="0"/>
              <a:t> kľúčovým krokom už v procese prípravy projektu.</a:t>
            </a:r>
          </a:p>
          <a:p>
            <a:endParaRPr lang="sk-SK" dirty="0" smtClean="0"/>
          </a:p>
          <a:p>
            <a:r>
              <a:rPr lang="sk-SK" dirty="0" smtClean="0"/>
              <a:t>Úspešné získanie grantu z programu Horizont Európa závisí do veľkej miery od </a:t>
            </a:r>
            <a:r>
              <a:rPr lang="sk-SK" b="1" cap="all" baseline="0" dirty="0" smtClean="0"/>
              <a:t>kvality konzorcia</a:t>
            </a:r>
            <a:r>
              <a:rPr lang="sk-SK" dirty="0" smtClean="0"/>
              <a:t>, ktoré musí byť dobre zostavené na základe odbornosti, dôveryhodnosti a schopnosti splniť projektové ciele, ktoré si zoberie za svoje každý jeden partner.</a:t>
            </a:r>
          </a:p>
          <a:p>
            <a:endParaRPr lang="sk-SK" dirty="0" smtClean="0"/>
          </a:p>
          <a:p>
            <a:r>
              <a:rPr lang="sk-SK" dirty="0" smtClean="0"/>
              <a:t>Prvým</a:t>
            </a:r>
            <a:r>
              <a:rPr lang="sk-SK" baseline="0" dirty="0" smtClean="0"/>
              <a:t> krokom by teda malo byť:</a:t>
            </a:r>
            <a:endParaRPr lang="sk-SK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sk-SK" sz="1200" b="1" kern="1200" dirty="0" smtClean="0">
                <a:solidFill>
                  <a:srgbClr val="003399"/>
                </a:solidFill>
                <a:latin typeface="+mn-lt"/>
                <a:ea typeface="+mn-ea"/>
                <a:cs typeface="+mn-cs"/>
              </a:rPr>
              <a:t>Preštudovanie aktuálneho pracovného programu Horizont Európa </a:t>
            </a:r>
            <a:r>
              <a:rPr lang="sk-SK" sz="1200" kern="1200" dirty="0" smtClean="0">
                <a:solidFill>
                  <a:srgbClr val="003399"/>
                </a:solidFill>
                <a:latin typeface="+mn-lt"/>
                <a:ea typeface="+mn-ea"/>
                <a:cs typeface="+mn-cs"/>
              </a:rPr>
              <a:t>- Identifikovanie výzvy/témy,</a:t>
            </a:r>
            <a:r>
              <a:rPr lang="sk-SK" sz="1200" kern="1200" baseline="0" dirty="0" smtClean="0">
                <a:solidFill>
                  <a:srgbClr val="003399"/>
                </a:solidFill>
                <a:latin typeface="+mn-lt"/>
                <a:ea typeface="+mn-ea"/>
                <a:cs typeface="+mn-cs"/>
              </a:rPr>
              <a:t> kde v texte nájdeme odkazy na projektové úlohy (čiže to čo sa má projektom riešiť) a s tým súvisiace typy partnerov, ktoré v konzorciu nemôžu chýbať</a:t>
            </a:r>
            <a:endParaRPr lang="sk-SK" sz="1200" kern="1200" dirty="0" smtClean="0">
              <a:solidFill>
                <a:srgbClr val="003399"/>
              </a:solidFill>
              <a:latin typeface="+mn-lt"/>
              <a:ea typeface="+mn-ea"/>
              <a:cs typeface="+mn-cs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sk-SK" sz="1200" kern="1200" dirty="0" smtClean="0">
              <a:solidFill>
                <a:srgbClr val="003399"/>
              </a:solidFill>
              <a:latin typeface="+mn-lt"/>
              <a:ea typeface="+mn-ea"/>
              <a:cs typeface="+mn-cs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sk-SK" sz="1200" b="1" kern="1200" dirty="0" smtClean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Aký problém chce projekt riešiť? </a:t>
            </a:r>
            <a:r>
              <a:rPr lang="sk-SK" sz="1200" b="1" kern="1200" dirty="0" smtClean="0">
                <a:solidFill>
                  <a:srgbClr val="003399"/>
                </a:solidFill>
                <a:latin typeface="+mn-lt"/>
                <a:ea typeface="+mn-ea"/>
                <a:cs typeface="+mn-cs"/>
              </a:rPr>
              <a:t>Aké sú očakávané výsledky a vplyv projektu? </a:t>
            </a:r>
            <a:r>
              <a:rPr lang="sk-SK" sz="1200" b="0" kern="1200" baseline="0" dirty="0" smtClean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 Ak to je to zrejmé z textu výzvy, v hlave sa nám musí začať skladať, akých partnerov budeme do projektu potrebovať, aby sme problém vyriešili. Napr. pri projektoch typu IA musíme zapojiť do realizácie partnerov zo súkromného sektora, z priemyslu alebo samospráv, ktorí budú mať v projekte úlohu pri demonštračných aktivitách, kedy sa pripravené inovatívne riešenia testujú alebo priamo aplikujú-zavádzajú do reálneho prostredia.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sk-SK" sz="1200" b="1" kern="1200" dirty="0" smtClean="0">
              <a:solidFill>
                <a:srgbClr val="003399"/>
              </a:solidFill>
              <a:latin typeface="+mn-lt"/>
              <a:ea typeface="+mn-ea"/>
              <a:cs typeface="+mn-cs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sk-SK" sz="1200" b="1" kern="1200" dirty="0" smtClean="0">
                <a:solidFill>
                  <a:srgbClr val="003399"/>
                </a:solidFill>
                <a:latin typeface="+mn-lt"/>
                <a:ea typeface="+mn-ea"/>
                <a:cs typeface="+mn-cs"/>
              </a:rPr>
              <a:t>Aké sú špecifikácie ustanovené vo výzve, do ktorej sa projekt podáva? </a:t>
            </a:r>
            <a:r>
              <a:rPr lang="sk-SK" sz="1200" b="0" kern="1200" dirty="0" smtClean="0">
                <a:solidFill>
                  <a:srgbClr val="003399"/>
                </a:solidFill>
                <a:latin typeface="+mn-lt"/>
                <a:ea typeface="+mn-ea"/>
                <a:cs typeface="+mn-cs"/>
              </a:rPr>
              <a:t>Vo výzvach sa častokrát objavujú konkrétne „návrhy“ na partnerov do projektu ... ukážeme</a:t>
            </a:r>
            <a:r>
              <a:rPr lang="sk-SK" sz="1200" b="0" kern="1200" baseline="0" dirty="0" smtClean="0">
                <a:solidFill>
                  <a:srgbClr val="003399"/>
                </a:solidFill>
                <a:latin typeface="+mn-lt"/>
                <a:ea typeface="+mn-ea"/>
                <a:cs typeface="+mn-cs"/>
              </a:rPr>
              <a:t> si ich na pár slide-och neskôr</a:t>
            </a:r>
            <a:endParaRPr lang="sk-SK" sz="1200" kern="1200" dirty="0" smtClean="0">
              <a:solidFill>
                <a:srgbClr val="003399"/>
              </a:solidFill>
              <a:latin typeface="+mn-lt"/>
              <a:ea typeface="+mn-ea"/>
              <a:cs typeface="+mn-cs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endParaRPr lang="sk-SK" sz="1200" kern="1200" dirty="0" smtClean="0">
              <a:solidFill>
                <a:srgbClr val="003399"/>
              </a:solidFill>
              <a:latin typeface="+mn-lt"/>
              <a:ea typeface="+mn-ea"/>
              <a:cs typeface="+mn-cs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sk-SK" sz="1200" b="1" kern="1200" dirty="0" smtClean="0">
                <a:solidFill>
                  <a:srgbClr val="003399"/>
                </a:solidFill>
                <a:latin typeface="+mn-lt"/>
                <a:ea typeface="+mn-ea"/>
                <a:cs typeface="+mn-cs"/>
              </a:rPr>
              <a:t>Aké sú kritériá na zostavenie konzorcia? </a:t>
            </a:r>
            <a:r>
              <a:rPr lang="sk-SK" b="0" dirty="0" smtClean="0"/>
              <a:t>Správne nastavené konzorcium zvyšuje šance na úspešnú prípravu projektového návrhu aj implementáciu projektu, pričom dôraz sa kladie na kvalitu partnerov, interdisciplinárnu spoluprácu a efektívne riadenie.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sk-SK" sz="1200" kern="1200" dirty="0" smtClean="0">
              <a:solidFill>
                <a:srgbClr val="003399"/>
              </a:solidFill>
              <a:latin typeface="+mn-lt"/>
              <a:ea typeface="+mn-ea"/>
              <a:cs typeface="+mn-cs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sk-SK" sz="1200" b="1" kern="1200" dirty="0" smtClean="0">
                <a:solidFill>
                  <a:srgbClr val="003399"/>
                </a:solidFill>
                <a:latin typeface="+mn-lt"/>
                <a:ea typeface="+mn-ea"/>
                <a:cs typeface="+mn-cs"/>
              </a:rPr>
              <a:t>Aké sú špecifické požiadavky na partnerov</a:t>
            </a:r>
            <a:r>
              <a:rPr lang="sk-SK" sz="1200" kern="1200" dirty="0" smtClean="0">
                <a:solidFill>
                  <a:srgbClr val="003399"/>
                </a:solidFill>
                <a:latin typeface="+mn-lt"/>
                <a:ea typeface="+mn-ea"/>
                <a:cs typeface="+mn-cs"/>
              </a:rPr>
              <a:t>?</a:t>
            </a:r>
          </a:p>
          <a:p>
            <a:r>
              <a:rPr lang="sk-SK" sz="1200" kern="1200" dirty="0" smtClean="0">
                <a:solidFill>
                  <a:srgbClr val="003399"/>
                </a:solidFill>
                <a:latin typeface="+mn-lt"/>
                <a:ea typeface="+mn-ea"/>
                <a:cs typeface="+mn-cs"/>
              </a:rPr>
              <a:t>Sú rôzne typy partnerov v projektoch.</a:t>
            </a:r>
            <a:r>
              <a:rPr lang="sk-SK" sz="1200" kern="1200" baseline="0" dirty="0" smtClean="0">
                <a:solidFill>
                  <a:srgbClr val="003399"/>
                </a:solidFill>
                <a:latin typeface="+mn-lt"/>
                <a:ea typeface="+mn-ea"/>
                <a:cs typeface="+mn-cs"/>
              </a:rPr>
              <a:t> V začiatkoch bol program HE resp. RP zameraný na podporu základného výskumu a žiadateľmi bol akademický sektor a výskumné inštitúcie. Dnes je program otvorený pre všetkých avšak p</a:t>
            </a:r>
            <a:r>
              <a:rPr lang="sk-SK" b="1" dirty="0" smtClean="0"/>
              <a:t>racujte s overenými partnermi</a:t>
            </a:r>
            <a:r>
              <a:rPr lang="sk-SK" dirty="0" smtClean="0"/>
              <a:t>, ktorých poznáte a s ktorými máte skúsenosti. Konzorcium musí reflektovať </a:t>
            </a:r>
            <a:r>
              <a:rPr lang="sk-SK" b="1" dirty="0" smtClean="0"/>
              <a:t>vedecké, implementačné a dopadové kritériá výzvy</a:t>
            </a:r>
            <a:r>
              <a:rPr lang="sk-SK" dirty="0" smtClean="0"/>
              <a:t>.</a:t>
            </a:r>
          </a:p>
          <a:p>
            <a:endParaRPr lang="sk-SK" dirty="0" smtClean="0"/>
          </a:p>
          <a:p>
            <a:r>
              <a:rPr lang="sk-SK" dirty="0" smtClean="0"/>
              <a:t>Dôležitá je </a:t>
            </a:r>
            <a:r>
              <a:rPr lang="sk-SK" b="1" dirty="0" smtClean="0"/>
              <a:t>jasná dohoda o úlohách, rozpočte a duševnom vlastníctve (IPR)</a:t>
            </a:r>
            <a:r>
              <a:rPr lang="sk-SK" dirty="0" smtClean="0"/>
              <a:t>. </a:t>
            </a:r>
          </a:p>
          <a:p>
            <a:endParaRPr lang="sk-SK" dirty="0"/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68CC64-C087-454D-91B7-9297CA51EE60}" type="slidenum">
              <a:rPr lang="sk-SK" smtClean="0"/>
              <a:t>37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2610568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g319480f9a9e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2037" cy="34544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0" name="Google Shape;140;g319480f9a9e_0_0:notes"/>
          <p:cNvSpPr txBox="1">
            <a:spLocks noGrp="1"/>
          </p:cNvSpPr>
          <p:nvPr>
            <p:ph type="body" idx="1"/>
          </p:nvPr>
        </p:nvSpPr>
        <p:spPr>
          <a:xfrm>
            <a:off x="710075" y="4925050"/>
            <a:ext cx="5683800" cy="402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775" tIns="47375" rIns="94775" bIns="473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sk-SK" b="0" dirty="0" smtClean="0"/>
              <a:t>E:</a:t>
            </a:r>
            <a:r>
              <a:rPr lang="sk-SK" b="0" baseline="0" dirty="0" smtClean="0"/>
              <a:t> </a:t>
            </a:r>
          </a:p>
          <a:p>
            <a:pPr fontAlgn="base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prvý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pohľad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stavba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konzorcia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vyzerá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vcelku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jednoducho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V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prílohe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pracovného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programu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je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definovaná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akurát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povinnosť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mať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konzorciu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3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nezávislé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právne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subjekty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z 3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rôznych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štátov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pričom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aspoň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1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musí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byť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z EÚ a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druhé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dva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buď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z EÚ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alebo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asociovaných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štátov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To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znie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naozaj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vcelku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jednoducho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že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 Ale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je to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úplne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tak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každá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výzva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či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konkrétna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téma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môže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mať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definované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vlastné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špecifické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požiadavky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alebo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odporúčania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partnerov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endParaRPr lang="sk-S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141" name="Google Shape;141;g319480f9a9e_0_0:notes"/>
          <p:cNvSpPr txBox="1">
            <a:spLocks noGrp="1"/>
          </p:cNvSpPr>
          <p:nvPr>
            <p:ph type="sldNum" idx="12"/>
          </p:nvPr>
        </p:nvSpPr>
        <p:spPr>
          <a:xfrm>
            <a:off x="4023203" y="9720838"/>
            <a:ext cx="3079200" cy="51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775" tIns="47375" rIns="94775" bIns="4737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sk-SK"/>
              <a:t>38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406490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 dirty="0" smtClean="0"/>
              <a:t>E</a:t>
            </a:r>
            <a:r>
              <a:rPr lang="sk-SK" baseline="0" dirty="0" smtClean="0"/>
              <a:t>: </a:t>
            </a:r>
          </a:p>
          <a:p>
            <a:r>
              <a:rPr lang="sk-SK" dirty="0" smtClean="0"/>
              <a:t>Pri stavbe konzorcia je potrebné brať na zreteľ viaceré hľadiská. Je potrebné vyberať partnerov z hľadiska expertízy, typov organizácií a regiónov. </a:t>
            </a:r>
            <a:endParaRPr lang="sk-SK" dirty="0"/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68CC64-C087-454D-91B7-9297CA51EE60}" type="slidenum">
              <a:rPr lang="sk-SK" smtClean="0"/>
              <a:t>39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3373088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 dirty="0" smtClean="0"/>
              <a:t>EŽ</a:t>
            </a:r>
          </a:p>
          <a:p>
            <a:pPr fontAlgn="base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prejdeme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priamo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k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prezentácii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/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Pred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tým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ako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začnete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tvorbou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projektovej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žiadosti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je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potrebné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vybrať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vhodnú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výzvu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tému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v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rámci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ktorej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môžete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vytvoriť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Existuje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viacej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možností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kde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ako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hľadať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text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výzvy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/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Prvé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miesto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kde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hľadať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výzvu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je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náš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web </a:t>
            </a:r>
            <a:r>
              <a:rPr lang="en-US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https://horizont-europa.sk/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ako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našu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službu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pre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vás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zverejňujeme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všetky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aktuálne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plánované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výzvy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Môžete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použiť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filter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vyhľadávanie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podľa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oblastí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resp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klastrov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A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následne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filter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otvorené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zatvorené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výzvy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/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Ak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neviete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nájsť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žiadnu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výzvu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ktorá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by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vás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oslovila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kontaktujte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národný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kontaktný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bod pre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oblasť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ktorá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vás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zaujíma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 on resp.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vám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poradí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zorientovať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výzvach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resp.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vám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poradí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najvhodnejšie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výzvy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témy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ktoré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sú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otvorené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alebo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plánované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/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Kontaktné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body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nájdete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našom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webe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veľmi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jednoducho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pod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záložkou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národné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kontaktné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body.  </a:t>
            </a:r>
            <a:endParaRPr lang="sk-S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68CC64-C087-454D-91B7-9297CA51EE60}" type="slidenum">
              <a:rPr lang="sk-SK" smtClean="0"/>
              <a:t>4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707879154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 dirty="0" smtClean="0"/>
              <a:t>E:</a:t>
            </a:r>
            <a:r>
              <a:rPr lang="sk-SK" baseline="0" dirty="0" smtClean="0"/>
              <a:t> </a:t>
            </a:r>
          </a:p>
          <a:p>
            <a:pPr fontAlgn="base"/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Zabezpečenie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vyváženosti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expertízy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konzorciu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je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kľúčový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faktor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úspechu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podávaní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projektu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Európska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komisia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očakáva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že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konzorcium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bude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komplexné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interdisciplinárne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schopné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pokryť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celý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hodnotový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reťazec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počnúc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základným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aplikovaným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výskumom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vývojom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testovaním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implementáciou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disemináciou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komercializáciou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 program HE je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dôležité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aby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riešenia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boli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aplikovateľné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realizovateľné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praxi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Preto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je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potrebné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aby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konzorcium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obsahovalo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výskumné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inštitúcie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priemyselných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partnerov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malé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stredné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podniky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ale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aj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podporné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inštitúcie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ako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verejné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inštitúcie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asociácie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či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mimovládky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/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Projekt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musí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byť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aj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interdisciplinárny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čiže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je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potrebné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prepojiť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rôzne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sektory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A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nezabúdajte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aj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SSH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prvok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zapojenie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partnera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aj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z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oblasti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sociálnych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humanitných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vied.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/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Dôležitý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krok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príprave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projektu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je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návrh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štruktúry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pracovných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balíkov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úloh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ich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rozdelenie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medzi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partnerov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Každý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partner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musí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mať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jasne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definovanú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úlohu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zodpovednosť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konkrétne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projektové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úlohy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zodpovedajúce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jeho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zručnostiam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skúsenostiam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/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Pokiaľ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nejaká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oblasť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výskumu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je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pokrytá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je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potrebné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identifikovať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potrebu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cielene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osloviť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vhodných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partnerov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spoluprácu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endParaRPr lang="sk-S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68CC64-C087-454D-91B7-9297CA51EE60}" type="slidenum">
              <a:rPr lang="sk-SK" smtClean="0"/>
              <a:t>40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643060045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 dirty="0" smtClean="0"/>
              <a:t>E:</a:t>
            </a:r>
          </a:p>
          <a:p>
            <a:pPr fontAlgn="base"/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sme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pre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vás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pripravili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príklad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rozdelenia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pracovných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balíkov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projekte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Každý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workpackage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by mal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byť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zameraný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konkrétnu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odbornú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tému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napr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ako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vidíme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príklade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/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Výskum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vývoj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/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Testovanie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/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Výstup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v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tomto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prípade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politické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odporúčania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/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Diseminácia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PR 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/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Každý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WP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musí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mať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svojho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WP Leader-a,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ktorý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dohliada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kvalitu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výstupov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ktoré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má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preukázateľnú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expertízu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Každý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WP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potom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ešte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delí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viacero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taskov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úloh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ktoré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sú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zodpovední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jednotliví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partneri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vždy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podľa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svojej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expertízy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skúseností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kapacít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sk-S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68CC64-C087-454D-91B7-9297CA51EE60}" type="slidenum">
              <a:rPr lang="sk-SK" smtClean="0"/>
              <a:t>41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013606352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 dirty="0" smtClean="0"/>
              <a:t>M </a:t>
            </a:r>
          </a:p>
          <a:p>
            <a:r>
              <a:rPr lang="sk-SK" dirty="0" smtClean="0"/>
              <a:t>Najväčšou chybou pri budovaní konzorcia je zapojiť </a:t>
            </a:r>
            <a:r>
              <a:rPr lang="sk-SK" b="1" dirty="0" smtClean="0"/>
              <a:t>iba blízkych spolupracovníkov a dlhoročných partnerov</a:t>
            </a:r>
            <a:r>
              <a:rPr lang="sk-SK" dirty="0" smtClean="0"/>
              <a:t>, bez hlbšej analýzy potrieb projektu. Takýto prístup môže viesť k </a:t>
            </a:r>
            <a:r>
              <a:rPr lang="sk-SK" b="1" dirty="0" smtClean="0"/>
              <a:t>nesúladu medzi partnermi a požiadavkami výzvy</a:t>
            </a:r>
            <a:r>
              <a:rPr lang="sk-SK" dirty="0" smtClean="0"/>
              <a:t>, čo môže znížiť šance na úspech.</a:t>
            </a:r>
          </a:p>
          <a:p>
            <a:r>
              <a:rPr lang="en-AE" b="1" dirty="0" smtClean="0"/>
              <a:t>✅ </a:t>
            </a:r>
            <a:r>
              <a:rPr lang="sk-SK" b="1" dirty="0" smtClean="0"/>
              <a:t>Čo robiť: </a:t>
            </a:r>
            <a:r>
              <a:rPr lang="sk-SK" b="1" u="sng" dirty="0" smtClean="0"/>
              <a:t>Najprv pochopte potreby projektu, až potom hľadajte partnerov</a:t>
            </a:r>
          </a:p>
          <a:p>
            <a:r>
              <a:rPr lang="sk-SK" b="1" dirty="0" smtClean="0"/>
              <a:t>V </a:t>
            </a:r>
            <a:r>
              <a:rPr lang="sk-SK" b="1" dirty="0" err="1" smtClean="0"/>
              <a:t>predgrantovej</a:t>
            </a:r>
            <a:r>
              <a:rPr lang="sk-SK" b="1" dirty="0" smtClean="0"/>
              <a:t> fáze </a:t>
            </a:r>
            <a:r>
              <a:rPr lang="sk-SK" dirty="0" smtClean="0"/>
              <a:t>je najdôležitejšie, ako bude konzorcium vnímané hodnotiteľmi – či je dobre vystavené na dosiahnutie cieľov projektu.</a:t>
            </a:r>
          </a:p>
          <a:p>
            <a:r>
              <a:rPr lang="sk-SK" b="1" dirty="0" smtClean="0"/>
              <a:t>V realizačnej fáze </a:t>
            </a:r>
            <a:r>
              <a:rPr lang="sk-SK" dirty="0" smtClean="0"/>
              <a:t>musí byť projekt efektívne riadený </a:t>
            </a:r>
            <a:r>
              <a:rPr lang="sk-SK" b="1" dirty="0" smtClean="0"/>
              <a:t>bez zbytočných partnerov</a:t>
            </a:r>
            <a:r>
              <a:rPr lang="sk-SK" dirty="0" smtClean="0"/>
              <a:t>, ktorí by mohli byť administratívnou záťažou.</a:t>
            </a:r>
          </a:p>
          <a:p>
            <a:endParaRPr lang="sk-SK" b="1" dirty="0" smtClean="0"/>
          </a:p>
          <a:p>
            <a:r>
              <a:rPr lang="sk-SK" b="1" u="sng" dirty="0" smtClean="0"/>
              <a:t>Najprv sa zamerajte na aktivity a potrebnú expertízu</a:t>
            </a:r>
            <a:r>
              <a:rPr lang="sk-SK" b="1" u="sng" baseline="0" dirty="0" smtClean="0"/>
              <a:t> do projektu</a:t>
            </a:r>
            <a:r>
              <a:rPr lang="sk-SK" b="1" u="sng" dirty="0" smtClean="0"/>
              <a:t>, nie na partnerov</a:t>
            </a:r>
            <a:endParaRPr lang="sk-SK" u="sng" dirty="0" smtClean="0"/>
          </a:p>
          <a:p>
            <a:r>
              <a:rPr lang="sk-SK" dirty="0" smtClean="0"/>
              <a:t>Hodnotitelia projektov očakávajú, že projekt pokryje </a:t>
            </a:r>
            <a:r>
              <a:rPr lang="sk-SK" b="1" dirty="0" smtClean="0"/>
              <a:t>všetky požadované odborné oblasti</a:t>
            </a:r>
            <a:r>
              <a:rPr lang="sk-SK" dirty="0" smtClean="0"/>
              <a:t>.</a:t>
            </a:r>
          </a:p>
          <a:p>
            <a:r>
              <a:rPr lang="sk-SK" dirty="0" smtClean="0"/>
              <a:t>Najprv preto </a:t>
            </a:r>
            <a:r>
              <a:rPr lang="sk-SK" b="1" dirty="0" smtClean="0"/>
              <a:t>analyzujte </a:t>
            </a:r>
            <a:r>
              <a:rPr lang="sk-SK" b="1" strike="noStrike" dirty="0" smtClean="0"/>
              <a:t>potrebné zručnosti a kompetencie</a:t>
            </a:r>
            <a:r>
              <a:rPr lang="sk-SK" dirty="0" smtClean="0"/>
              <a:t>, ktoré sú potrebné na dosiahnutie očakávaného dopadu.</a:t>
            </a:r>
          </a:p>
          <a:p>
            <a:r>
              <a:rPr lang="en-AE" b="1" u="sng" dirty="0" smtClean="0"/>
              <a:t>&gt;</a:t>
            </a:r>
            <a:r>
              <a:rPr lang="sk-SK" b="1" u="sng" dirty="0" smtClean="0"/>
              <a:t>Transformujte </a:t>
            </a:r>
            <a:r>
              <a:rPr lang="sk-SK" b="1" u="sng" strike="sngStrike" dirty="0" smtClean="0"/>
              <a:t>ich</a:t>
            </a:r>
            <a:r>
              <a:rPr lang="sk-SK" b="1" u="sng" dirty="0" smtClean="0"/>
              <a:t> na partnerov</a:t>
            </a:r>
            <a:endParaRPr lang="sk-SK" u="sng" dirty="0" smtClean="0"/>
          </a:p>
          <a:p>
            <a:r>
              <a:rPr lang="sk-SK" dirty="0" smtClean="0"/>
              <a:t>Po definovaní odborných oblastí a kompetencií začnite </a:t>
            </a:r>
            <a:r>
              <a:rPr lang="sk-SK" b="1" dirty="0" smtClean="0"/>
              <a:t>hľadať a oslovovať vhodných partnerov</a:t>
            </a:r>
            <a:r>
              <a:rPr lang="sk-SK" dirty="0" smtClean="0"/>
              <a:t>.</a:t>
            </a:r>
          </a:p>
          <a:p>
            <a:r>
              <a:rPr lang="sk-SK" dirty="0" smtClean="0"/>
              <a:t>Tento prístup zabezpečí, že do projektu zapojíte </a:t>
            </a:r>
            <a:r>
              <a:rPr lang="sk-SK" b="1" dirty="0" smtClean="0"/>
              <a:t>iba relevantných odborníkov</a:t>
            </a:r>
            <a:r>
              <a:rPr lang="sk-SK" dirty="0" smtClean="0"/>
              <a:t>.</a:t>
            </a:r>
          </a:p>
          <a:p>
            <a:r>
              <a:rPr lang="sk-SK" dirty="0" smtClean="0"/>
              <a:t>Ak medzi vašimi tradičnými spolupracovníkmi existujú vhodní kandidáti, môžete ich samozrejme pridať.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k-SK" b="1" u="sng" dirty="0" smtClean="0"/>
              <a:t>Vytvorte si základný tím</a:t>
            </a:r>
            <a:r>
              <a:rPr lang="sk-SK" dirty="0" smtClean="0"/>
              <a:t/>
            </a:r>
            <a:br>
              <a:rPr lang="sk-SK" dirty="0" smtClean="0"/>
            </a:br>
            <a:r>
              <a:rPr lang="sk-SK" dirty="0" smtClean="0"/>
              <a:t>Začnite s </a:t>
            </a:r>
            <a:r>
              <a:rPr lang="sk-SK" b="1" dirty="0" smtClean="0"/>
              <a:t>malou skupinou (3-5 kľúčoví partneri)</a:t>
            </a:r>
            <a:r>
              <a:rPr lang="sk-SK" dirty="0" smtClean="0"/>
              <a:t>, ktorí pomôžu definovať víziu projektu. Tento </a:t>
            </a:r>
            <a:r>
              <a:rPr lang="sk-SK" b="1" dirty="0" smtClean="0"/>
              <a:t>základný tím</a:t>
            </a:r>
            <a:r>
              <a:rPr lang="sk-SK" dirty="0" smtClean="0"/>
              <a:t> položí pevné základy konzorcia.</a:t>
            </a:r>
          </a:p>
          <a:p>
            <a:r>
              <a:rPr lang="sk-SK" b="1" u="sng" dirty="0" smtClean="0"/>
              <a:t>Následne cez nich robte prieskum a oslovujte partnerov</a:t>
            </a:r>
            <a:r>
              <a:rPr lang="sk-SK" dirty="0" smtClean="0"/>
              <a:t/>
            </a:r>
            <a:br>
              <a:rPr lang="sk-SK" dirty="0" smtClean="0"/>
            </a:br>
            <a:r>
              <a:rPr lang="sk-SK" dirty="0" smtClean="0"/>
              <a:t>Prezrite si </a:t>
            </a:r>
            <a:r>
              <a:rPr lang="sk-SK" b="1" dirty="0" smtClean="0"/>
              <a:t>predchádzajúce projekty</a:t>
            </a:r>
            <a:r>
              <a:rPr lang="sk-SK" dirty="0" smtClean="0"/>
              <a:t> vo vašej oblasti a identifikujte skúsených partnerov. </a:t>
            </a:r>
            <a:r>
              <a:rPr lang="sk-SK" strike="sngStrike" dirty="0" smtClean="0"/>
              <a:t>Môžete sa na nich obrátiť, čím získate </a:t>
            </a:r>
            <a:r>
              <a:rPr lang="sk-SK" b="1" strike="sngStrike" dirty="0" smtClean="0"/>
              <a:t>cenné know-how a prehľad o konkurencii</a:t>
            </a:r>
            <a:r>
              <a:rPr lang="sk-SK" strike="sngStrike" dirty="0" smtClean="0"/>
              <a:t>.</a:t>
            </a:r>
          </a:p>
          <a:p>
            <a:endParaRPr lang="sk-SK" dirty="0" smtClean="0"/>
          </a:p>
          <a:p>
            <a:endParaRPr lang="sk-SK" dirty="0"/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68CC64-C087-454D-91B7-9297CA51EE60}" type="slidenum">
              <a:rPr lang="sk-SK" smtClean="0"/>
              <a:t>42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68084098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 dirty="0" smtClean="0"/>
              <a:t>E:</a:t>
            </a:r>
          </a:p>
          <a:p>
            <a:pPr fontAlgn="base"/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Zabezpečenie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geografickej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vyváženosti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konzorcia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projekte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Horizont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Európa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je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ďalším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dôležitým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faktorom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hodnotení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projektového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návrhu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prvom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rade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je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potrebné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splniť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minimálne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kritériá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 to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účasť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minimálne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3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organizácií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z 3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rôznych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EÚ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alebo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asociovaných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krajín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Pravdu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povediac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ale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úspešné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projekty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majú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priemere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10-12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partnerov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konzorciu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/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tvorbe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konzorcia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je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potrebné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zabezpečiť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regionálnu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diverzitu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čo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zvyšuje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šance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financovanie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keďže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širšie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pokrytie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uľahčuje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medzinárodnú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implementáciu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výsledkov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Konzorciá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nemajú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byť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koncentrované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jednej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časti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Európy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je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užitočné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zapojiť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viaceré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regióny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optimálne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by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malo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byť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zastúpené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západná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severná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južná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aj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východná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a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stredná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Európa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/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Ďalej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je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dobré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kombinovať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krajiny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rôznymi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úrovňami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inovačného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ekosystému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Podľa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European innovation scoreboard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možno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krajiny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rozdeliť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Innovation Leaders,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kam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patria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napr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Nemecko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či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Švédsko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Strong Innovators,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kam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patria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napr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Rakúsko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či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Francúzsko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Moderate Innovators,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kam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patria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napr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Česko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Španielsko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Emerging Innovators,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kam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patrí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napr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Slovensko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Poľsko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/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Takže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by bolo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fajn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mať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partnerov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z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každej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skupiny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inovačného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ekosystému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/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Ďalším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prvkom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je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vyváženie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veľkých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malých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krajín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čím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nechápe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ich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veľkosť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ale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aj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ich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zapojenie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 EÚ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projektoch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čo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nadväzuje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zapojenie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aj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menej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rozvinutých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krajín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do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projektov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/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Tiež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je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užitočné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zapojenie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rôznych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asociácií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sietí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pre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lepšiu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regionálnu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disemináciu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/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tvorbe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rozpočtu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je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potom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potrebné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rozdeliť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financie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medzi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jednotlivých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partnerov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základe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ich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úloh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projekte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ale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zároveň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aj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rovnomerne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medzi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regióny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sk-SK" dirty="0"/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68CC64-C087-454D-91B7-9297CA51EE60}" type="slidenum">
              <a:rPr lang="sk-SK" smtClean="0"/>
              <a:t>43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93905717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 b="1" dirty="0" smtClean="0"/>
              <a:t>M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k-SK" b="1" dirty="0" smtClean="0"/>
              <a:t>V hodnotiacom procese projektový návrh posudzujú</a:t>
            </a:r>
            <a:r>
              <a:rPr lang="sk-SK" b="1" baseline="0" dirty="0" smtClean="0"/>
              <a:t> minimálne traja nezávislí hodnotitelia, ktorí sa v  </a:t>
            </a:r>
            <a:r>
              <a:rPr lang="sk-SK" b="1" dirty="0" smtClean="0"/>
              <a:t>3. hodnotiacom</a:t>
            </a:r>
            <a:r>
              <a:rPr lang="sk-SK" b="1" baseline="0" dirty="0" smtClean="0"/>
              <a:t> </a:t>
            </a:r>
            <a:r>
              <a:rPr lang="sk-SK" b="1" dirty="0" smtClean="0"/>
              <a:t>kritériu (</a:t>
            </a:r>
            <a:r>
              <a:rPr lang="sk-SK" b="1" cap="all" baseline="0" dirty="0" smtClean="0"/>
              <a:t>Kvalita a efektívnosť implementácie</a:t>
            </a:r>
            <a:r>
              <a:rPr lang="sk-SK" b="1" dirty="0" smtClean="0"/>
              <a:t>) musia vyjadriť aj ku konzorciu:</a:t>
            </a:r>
          </a:p>
          <a:p>
            <a:r>
              <a:rPr lang="sk-SK" dirty="0" smtClean="0"/>
              <a:t>Externí hodnotiteľmi sú inštruovaní, aby posúdili:</a:t>
            </a:r>
          </a:p>
          <a:p>
            <a:endParaRPr lang="sk-SK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sk-SK" b="1" dirty="0" smtClean="0"/>
              <a:t>Kapacitu a úlohu každého účastníka/partnera a rozsah</a:t>
            </a:r>
            <a:r>
              <a:rPr lang="sk-SK" dirty="0" smtClean="0"/>
              <a:t>, v akom konzorcium ako celok spája potrebné odborné znalosti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sk-SK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sk-SK" dirty="0" smtClean="0"/>
              <a:t>Konzorcium sa hodnotí nielen podľa oprávnenosti, ale aj </a:t>
            </a:r>
            <a:r>
              <a:rPr lang="sk-SK" b="1" dirty="0" smtClean="0"/>
              <a:t>podľa kvality jeho zloženia a schopnosti dosiahnuť očakávané výsledky</a:t>
            </a:r>
            <a:r>
              <a:rPr lang="sk-SK" dirty="0" smtClean="0"/>
              <a:t>. Príklad na ďalšom slide.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sk-SK" dirty="0"/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68CC64-C087-454D-91B7-9297CA51EE60}" type="slidenum">
              <a:rPr lang="sk-SK" smtClean="0"/>
              <a:t>44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041395019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 b="1" dirty="0" smtClean="0"/>
              <a:t>M </a:t>
            </a:r>
          </a:p>
          <a:p>
            <a:r>
              <a:rPr lang="sk-SK" b="1" dirty="0" smtClean="0"/>
              <a:t>IDE O POZITÍVNE HODNOTENIE</a:t>
            </a:r>
            <a:r>
              <a:rPr lang="sk-SK" b="1" baseline="0" dirty="0" smtClean="0"/>
              <a:t> 4,5 bodov z 5</a:t>
            </a:r>
            <a:endParaRPr lang="sk-SK" b="1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sk-SK" i="1" dirty="0" smtClean="0"/>
              <a:t>Konzorcium veľmi dobre identifikovalo v návrhu projektu jednotlivých partnerov, ktorí budú počas projektu spolupracovať. </a:t>
            </a:r>
          </a:p>
          <a:p>
            <a:r>
              <a:rPr lang="sk-SK" i="1" dirty="0" smtClean="0"/>
              <a:t>To je dobré</a:t>
            </a:r>
            <a:r>
              <a:rPr lang="sk-SK" i="1" baseline="0" dirty="0" smtClean="0"/>
              <a:t> ... Pozitívne zhodnotil externý hodnotiteľ</a:t>
            </a:r>
            <a:endParaRPr lang="sk-SK" i="1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sk-SK" i="1" dirty="0" smtClean="0"/>
              <a:t>Zásadné odborné znalosti jednotlivých partnerov v projekte sú potrebné na úspešnú realizáciu aktivít, vrátane tém, ako sú sociálne vedy a humanitné odbory, ako aj integrácia rodového rozmeru. To je veľmi dobré.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sk-SK" i="1" dirty="0" smtClean="0"/>
              <a:t>Každý partner </a:t>
            </a:r>
            <a:r>
              <a:rPr lang="sk-SK" b="1" i="1" dirty="0" smtClean="0"/>
              <a:t>má dobre opísanú a odôvodnenú úlohu </a:t>
            </a:r>
            <a:r>
              <a:rPr lang="sk-SK" i="1" dirty="0" smtClean="0"/>
              <a:t>a v tíme konzorcia existuje vysoký stupeň </a:t>
            </a:r>
            <a:r>
              <a:rPr lang="sk-SK" i="1" dirty="0" err="1" smtClean="0"/>
              <a:t>komplementarity</a:t>
            </a:r>
            <a:r>
              <a:rPr lang="sk-SK" i="1" dirty="0" smtClean="0"/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sk-SK" b="1" i="1" dirty="0" smtClean="0"/>
              <a:t>Finančné zdroje pridelené každému partnerovi sú dostatočne odôvodnené </a:t>
            </a:r>
            <a:r>
              <a:rPr lang="sk-SK" i="1" dirty="0" smtClean="0"/>
              <a:t>v súvislosti s úlohami, ktoré plánujú vykonávať.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sk-SK" dirty="0"/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68CC64-C087-454D-91B7-9297CA51EE60}" type="slidenum">
              <a:rPr lang="sk-SK" smtClean="0"/>
              <a:t>45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705415785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 dirty="0" smtClean="0"/>
              <a:t>M</a:t>
            </a:r>
          </a:p>
          <a:p>
            <a:r>
              <a:rPr lang="en-AE" dirty="0" smtClean="0"/>
              <a:t>🔹 </a:t>
            </a:r>
            <a:r>
              <a:rPr lang="sk-SK" b="1" dirty="0" smtClean="0"/>
              <a:t>Koordinátor projektu: </a:t>
            </a:r>
            <a:r>
              <a:rPr lang="sk-SK" dirty="0" smtClean="0"/>
              <a:t>Vedie prípravu a podanie žiadosti, komunikuje s </a:t>
            </a:r>
            <a:r>
              <a:rPr lang="sk-SK" b="0" dirty="0" smtClean="0"/>
              <a:t>Európskou komisiou.</a:t>
            </a:r>
          </a:p>
          <a:p>
            <a:r>
              <a:rPr lang="sk-SK" b="0" dirty="0" smtClean="0"/>
              <a:t>Zodpovedá za dodržiavanie pravidiel, rozdelenie financií, evidenciu a </a:t>
            </a:r>
            <a:r>
              <a:rPr lang="sk-SK" b="0" dirty="0" err="1" smtClean="0"/>
              <a:t>reporting</a:t>
            </a:r>
            <a:r>
              <a:rPr lang="sk-SK" b="0" dirty="0" smtClean="0"/>
              <a:t>.</a:t>
            </a:r>
          </a:p>
          <a:p>
            <a:r>
              <a:rPr lang="sk-SK" b="0" dirty="0" smtClean="0"/>
              <a:t>Hodnotitelia uprednostňujú skúsené inštitúcie </a:t>
            </a:r>
            <a:r>
              <a:rPr lang="sk-SK" b="1" dirty="0" smtClean="0"/>
              <a:t>s kapacitou na riadenie veľkých výskumných projektov.</a:t>
            </a:r>
          </a:p>
          <a:p>
            <a:endParaRPr lang="sk-SK" b="0" dirty="0" smtClean="0"/>
          </a:p>
          <a:p>
            <a:r>
              <a:rPr lang="sk-SK" b="1" dirty="0" smtClean="0"/>
              <a:t>Rozlišujeme dva typy koordinátorov:</a:t>
            </a:r>
            <a:r>
              <a:rPr lang="sk-SK" b="1" baseline="0" dirty="0" smtClean="0"/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sk-SK" b="1" baseline="0" dirty="0" smtClean="0"/>
              <a:t>Administratívneho</a:t>
            </a:r>
            <a:r>
              <a:rPr lang="sk-SK" baseline="0" dirty="0" smtClean="0"/>
              <a:t> ktorí nevykonáva v projekte výskum ale riadi projekt len z administratívneho </a:t>
            </a:r>
            <a:r>
              <a:rPr lang="sk-SK" baseline="0" dirty="0" err="1" smtClean="0"/>
              <a:t>hladiska</a:t>
            </a:r>
            <a:endParaRPr lang="sk-SK" baseline="0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sk-SK" b="1" baseline="0" dirty="0" smtClean="0"/>
              <a:t>Odborný</a:t>
            </a:r>
            <a:r>
              <a:rPr lang="sk-SK" baseline="0" dirty="0" smtClean="0"/>
              <a:t> </a:t>
            </a:r>
            <a:r>
              <a:rPr lang="en-AE" baseline="0" dirty="0" smtClean="0"/>
              <a:t>–</a:t>
            </a:r>
            <a:r>
              <a:rPr lang="sk-SK" baseline="0" dirty="0" smtClean="0"/>
              <a:t> to je častejší typ a tento koordinátor je častokrát nositeľom myšlienky, vedie hlavné výskumné aktivity a dohliada na implementáciu projektu zapojením do všetkých pracovných balíkov</a:t>
            </a:r>
          </a:p>
          <a:p>
            <a:endParaRPr lang="sk-SK" baseline="0" dirty="0" smtClean="0"/>
          </a:p>
          <a:p>
            <a:r>
              <a:rPr lang="en-AE" dirty="0" smtClean="0"/>
              <a:t>🔹 </a:t>
            </a:r>
            <a:r>
              <a:rPr lang="sk-SK" b="1" dirty="0" smtClean="0"/>
              <a:t>Projektoví partneri: </a:t>
            </a:r>
            <a:r>
              <a:rPr lang="sk-SK" b="0" dirty="0" smtClean="0"/>
              <a:t>p</a:t>
            </a:r>
            <a:r>
              <a:rPr lang="sk-SK" dirty="0" smtClean="0"/>
              <a:t>racujú na </a:t>
            </a:r>
            <a:r>
              <a:rPr lang="sk-SK" b="0" dirty="0" smtClean="0"/>
              <a:t>pridelených pracovných balíkoch (WP) a poskytujú vstupy pre koordinátora.</a:t>
            </a:r>
          </a:p>
          <a:p>
            <a:r>
              <a:rPr lang="sk-SK" b="0" dirty="0" smtClean="0"/>
              <a:t>Podporujú úspešnú implementáciu projektu.</a:t>
            </a:r>
            <a:endParaRPr lang="sk-SK" dirty="0" smtClean="0"/>
          </a:p>
          <a:p>
            <a:endParaRPr lang="sk-SK" baseline="0" dirty="0" smtClean="0"/>
          </a:p>
          <a:p>
            <a:r>
              <a:rPr lang="sk-SK" baseline="0" dirty="0" smtClean="0"/>
              <a:t>Partnerov v projekte by sme tiež mohli rozdeliť: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sk-SK" b="1" baseline="0" dirty="0" smtClean="0"/>
              <a:t>Na technických </a:t>
            </a:r>
            <a:r>
              <a:rPr lang="en-AE" baseline="0" dirty="0" smtClean="0"/>
              <a:t>–</a:t>
            </a:r>
            <a:r>
              <a:rPr lang="sk-SK" baseline="0" dirty="0" smtClean="0"/>
              <a:t> venujú sa výhradne výskumno-inovačným aktivitám a testovaniu riešení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sk-SK" b="1" baseline="0" dirty="0" smtClean="0"/>
              <a:t>Implementační partneri </a:t>
            </a:r>
            <a:r>
              <a:rPr lang="sk-SK" b="0" baseline="0" dirty="0" smtClean="0"/>
              <a:t>- </a:t>
            </a:r>
            <a:r>
              <a:rPr lang="sk-SK" baseline="0" dirty="0" smtClean="0"/>
              <a:t>overujú riešenia v praxi, v reálnom prostredí (hlavne pri typoch projektov IA)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sk-SK" b="1" baseline="0" dirty="0" smtClean="0"/>
              <a:t>V projekte nesmú </a:t>
            </a:r>
            <a:r>
              <a:rPr lang="sk-SK" b="1" baseline="0" dirty="0" err="1" smtClean="0"/>
              <a:t>chýbyť</a:t>
            </a:r>
            <a:r>
              <a:rPr lang="sk-SK" b="1" baseline="0" dirty="0" smtClean="0"/>
              <a:t> ani </a:t>
            </a:r>
            <a:r>
              <a:rPr lang="sk-SK" b="1" baseline="0" dirty="0" err="1" smtClean="0"/>
              <a:t>diseminační</a:t>
            </a:r>
            <a:r>
              <a:rPr lang="sk-SK" b="1" baseline="0" dirty="0" smtClean="0"/>
              <a:t> partneri - </a:t>
            </a:r>
            <a:r>
              <a:rPr lang="sk-SK" baseline="0" dirty="0" smtClean="0"/>
              <a:t>majú v projekte úlohu šíriť výsledky a výstupy, ich využitie a komercializáciu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sk-SK" baseline="0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AE" dirty="0" smtClean="0"/>
              <a:t>✅ </a:t>
            </a:r>
            <a:r>
              <a:rPr lang="sk-SK" b="1" dirty="0" smtClean="0"/>
              <a:t>Správne nastavenie úloh každému partnerovi zabezpečuje hladký priebeh projektu a efektívnu spoluprácu.</a:t>
            </a:r>
            <a:endParaRPr lang="sk-SK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sk-SK" baseline="0" dirty="0" smtClean="0"/>
          </a:p>
          <a:p>
            <a:endParaRPr lang="sk-SK" b="1" dirty="0" smtClean="0"/>
          </a:p>
          <a:p>
            <a:r>
              <a:rPr lang="en-AE" dirty="0" smtClean="0"/>
              <a:t>🔹 </a:t>
            </a:r>
            <a:r>
              <a:rPr lang="sk-SK" b="1" dirty="0" smtClean="0"/>
              <a:t>Ďalšie možnosti zapojenia subjektov do konzorcia</a:t>
            </a:r>
            <a:endParaRPr lang="sk-SK" dirty="0" smtClean="0"/>
          </a:p>
          <a:p>
            <a:r>
              <a:rPr lang="sk-SK" dirty="0" smtClean="0"/>
              <a:t>Organizácie sa môžu zapojiť aj </a:t>
            </a:r>
            <a:r>
              <a:rPr lang="sk-SK" b="1" dirty="0" smtClean="0"/>
              <a:t>neformálne</a:t>
            </a:r>
            <a:r>
              <a:rPr lang="sk-SK" dirty="0" smtClean="0"/>
              <a:t>, napr. v poradných skupinách, </a:t>
            </a:r>
            <a:r>
              <a:rPr lang="sk-SK" dirty="0" err="1" smtClean="0"/>
              <a:t>stakeholder</a:t>
            </a:r>
            <a:r>
              <a:rPr lang="sk-SK" dirty="0" smtClean="0"/>
              <a:t> fórach či sieťach na šírenie výsledkov.</a:t>
            </a:r>
          </a:p>
          <a:p>
            <a:endParaRPr lang="sk-SK" b="1" dirty="0" smtClean="0"/>
          </a:p>
          <a:p>
            <a:endParaRPr lang="sk-SK" b="1" dirty="0" smtClean="0"/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68CC64-C087-454D-91B7-9297CA51EE60}" type="slidenum">
              <a:rPr lang="sk-SK" smtClean="0"/>
              <a:t>46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179776429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 dirty="0" smtClean="0"/>
              <a:t>E: </a:t>
            </a:r>
          </a:p>
          <a:p>
            <a:pPr fontAlgn="base"/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Aké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najbežnejšie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úlohy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zodpovednosti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sú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odporúčané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rámci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konzorcia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 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/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Tak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prvé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odporúčajú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pravidelné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online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stretnutia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–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nielen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počas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prípravy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projektu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ale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aj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počas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celej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jeho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implementácie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Takéto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stretnutia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sú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kľúčové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plánovaní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ale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aj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hodnotení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postupu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plnenia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úloh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/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Ďalej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odporúča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využívanie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rôznych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nástrojov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riadenie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spolupráce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–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existujú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rôzne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zdielané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online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tooly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ktoré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môžu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zjednodušiť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komunikáciu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spoluprácu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rámci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konzorcia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Dohodnite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spôsobe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komunikácie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či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využívaní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nejakého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takéhoto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nástroja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/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Koordinátor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síce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nesie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hlavnú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zodpovednosť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celkovú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prípravu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projektu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ale je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dôležité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aby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projektový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návrh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písali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všetci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partneri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spoločne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 aby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všetci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spolupracovali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rozdelení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pracovných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úloh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balíkov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lebo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tak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môže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byť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ich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projekt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úspešný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Je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dôležité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aby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každý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partner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stotožnil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celkovou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ideou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plánovaného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projektu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rovnocenne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prispieval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k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tvorbe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projektu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tak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že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navrhne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vlastný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pracovný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balík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spolupracuje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jeho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zosúladení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ostatnými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časťami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projektovej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žiadosti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/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Počas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jej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prípravy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odporúča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neustále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vracať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k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pôvodnému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textu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výzvy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Veľa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krát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stáva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že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počas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prípravy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projektu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konzorcium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odkloní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od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pôvodnej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výzvy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robí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tzv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vlastný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projekt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V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projektovej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žiadosti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je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dôležité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splniť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všetky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požiadavky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výzvy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každé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jedno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slovo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je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dôležité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hodnotitelia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koncentrujú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to,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či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bolo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všetko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splnené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tak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ako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bolo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požadované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výzve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/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Počas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prípravy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projektu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nesmiete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zabudnúť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intellectual property rights,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práva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duševného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vlastníctva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je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potrebné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ich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jasne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definovať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nakoniec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primerané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rozdelenie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rozpočtu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rámci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celého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konzorcia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–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podľa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reálneho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rozdelenia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prác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Už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som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stretla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rozpočtom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kde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cca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90%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prostriedkov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bolo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naplánovaných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pre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koordinátora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zbytok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medzi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ostatných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partnerov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Bolo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jasné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že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partneri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tam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boli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do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počtu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že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nešlo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naozajstnú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medzinárodnú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spoluprácu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Konzorcium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plánujte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vždy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tak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aby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každý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partner mal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jasne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definované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úlohy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aj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rozpočet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   </a:t>
            </a:r>
            <a:endParaRPr lang="sk-S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68CC64-C087-454D-91B7-9297CA51EE60}" type="slidenum">
              <a:rPr lang="sk-SK" smtClean="0"/>
              <a:t>47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667565653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k-SK" sz="1200" b="0" dirty="0" smtClean="0">
                <a:solidFill>
                  <a:srgbClr val="003399"/>
                </a:solidFill>
              </a:rPr>
              <a:t>M:</a:t>
            </a:r>
            <a:r>
              <a:rPr lang="sk-SK" sz="1200" b="0" baseline="0" dirty="0" smtClean="0">
                <a:solidFill>
                  <a:srgbClr val="003399"/>
                </a:solidFill>
              </a:rPr>
              <a:t> </a:t>
            </a:r>
            <a:endParaRPr lang="sk-SK" sz="1200" b="0" dirty="0" smtClean="0">
              <a:solidFill>
                <a:srgbClr val="003399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sk-SK" sz="1200" b="0" dirty="0" smtClean="0">
              <a:solidFill>
                <a:srgbClr val="003399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k-SK" b="0" cap="all" baseline="0" dirty="0" smtClean="0"/>
              <a:t>Aké je úloha koordinátora?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sk-SK" b="0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k-SK" b="1" cap="all" baseline="0" dirty="0" smtClean="0"/>
              <a:t>Počas prípravy projektu: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sk-SK" b="0" dirty="0" smtClean="0"/>
              <a:t>koordinuje celkovú prípravu projektového návrhu , samozrejme v spolupráci s partnermi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sk-SK" b="0" dirty="0" smtClean="0"/>
              <a:t>koordinuje rozdelenie pracovných balíkov a úloh v rámci konzorcia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sk-SK" b="0" dirty="0" smtClean="0"/>
              <a:t>koordinuje prípravu rozpočtu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sk-SK" b="0" dirty="0" smtClean="0"/>
              <a:t>Iba on podáva projektovú žiadosť cez F&amp;T portál </a:t>
            </a:r>
            <a:r>
              <a:rPr lang="en-AE" b="0" dirty="0" smtClean="0"/>
              <a:t>–</a:t>
            </a:r>
            <a:r>
              <a:rPr lang="sk-SK" b="0" dirty="0" smtClean="0"/>
              <a:t> v termíne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sk-SK" b="1" cap="all" baseline="0" dirty="0" smtClean="0"/>
              <a:t>Po schválení projektu: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sk-SK" b="0" dirty="0" smtClean="0"/>
              <a:t>je koordinátor hlavným kontaktom s Európskou komisiou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sk-SK" b="0" dirty="0" smtClean="0"/>
              <a:t>zodpovedá za podpis grantovej dohody s EK v mene konzorcia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sk-SK" b="0" dirty="0" smtClean="0"/>
              <a:t>zodpovedá za podpis konzorciálnej dohody medzi partnermi,</a:t>
            </a:r>
            <a:r>
              <a:rPr lang="sk-SK" b="0" baseline="0" dirty="0" smtClean="0"/>
              <a:t> v ktorej si stanovia </a:t>
            </a:r>
            <a:r>
              <a:rPr lang="sk-SK" b="0" dirty="0" smtClean="0"/>
              <a:t>interné práva a povinnosti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sk-SK" b="0" dirty="0" smtClean="0"/>
              <a:t>a zodpovedá za finančné toky v rámci projektu – prijíma financie od EK a rozdeľuje ich partnerom </a:t>
            </a:r>
            <a:r>
              <a:rPr lang="en-AE" b="0" dirty="0" smtClean="0"/>
              <a:t>–</a:t>
            </a:r>
            <a:r>
              <a:rPr lang="sk-SK" b="0" dirty="0" smtClean="0"/>
              <a:t> prvý balík peňazí cinkne na účet koordinátora a on ich prerozdeľuje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k-SK" b="0" cap="all" baseline="0" dirty="0" smtClean="0"/>
              <a:t>Okrem toho koordinátor </a:t>
            </a:r>
            <a:r>
              <a:rPr lang="sk-SK" b="1" cap="all" baseline="0" dirty="0" smtClean="0"/>
              <a:t>zodpovedá za celkové monitorovanie a </a:t>
            </a:r>
            <a:r>
              <a:rPr lang="sk-SK" b="1" cap="all" baseline="0" dirty="0" err="1" smtClean="0"/>
              <a:t>reporting</a:t>
            </a:r>
            <a:r>
              <a:rPr lang="sk-SK" b="1" cap="all" baseline="0" dirty="0" smtClean="0"/>
              <a:t>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k-SK" b="0" dirty="0" smtClean="0"/>
              <a:t>- Čiže</a:t>
            </a:r>
            <a:r>
              <a:rPr lang="sk-SK" b="0" baseline="0" dirty="0" smtClean="0"/>
              <a:t> </a:t>
            </a:r>
            <a:r>
              <a:rPr lang="sk-SK" b="0" dirty="0" smtClean="0"/>
              <a:t>pripravuje monitorovacie správy pre EK - na základe finančných a technických správ- podkladov od partnerov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sk-SK" b="0" dirty="0" smtClean="0"/>
              <a:t>zabezpečuje dodržiavanie termínov a kvalitu výstupov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sk-SK" b="0" dirty="0" smtClean="0"/>
              <a:t>rieši prípadné konflikty a problémy v konzorciu, zmeny, </a:t>
            </a:r>
            <a:r>
              <a:rPr lang="sk-SK" b="0" dirty="0" err="1" smtClean="0"/>
              <a:t>realokácie</a:t>
            </a:r>
            <a:r>
              <a:rPr lang="sk-SK" b="0" dirty="0" smtClean="0"/>
              <a:t> financií</a:t>
            </a:r>
            <a:r>
              <a:rPr lang="sk-SK" b="0" baseline="0" dirty="0" smtClean="0"/>
              <a:t> </a:t>
            </a:r>
            <a:r>
              <a:rPr lang="sk-SK" b="0" dirty="0" smtClean="0"/>
              <a:t>a dodatky ku grantovej dohode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sk-SK" dirty="0"/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68CC64-C087-454D-91B7-9297CA51EE60}" type="slidenum">
              <a:rPr lang="sk-SK" smtClean="0"/>
              <a:t>48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433828278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 baseline="0" dirty="0" smtClean="0"/>
              <a:t>E</a:t>
            </a:r>
          </a:p>
          <a:p>
            <a:r>
              <a:rPr lang="sk-SK" sz="1200" b="0" u="none" dirty="0" smtClean="0">
                <a:solidFill>
                  <a:srgbClr val="008080"/>
                </a:solidFill>
                <a:latin typeface="+mn-lt"/>
              </a:rPr>
              <a:t>Oplatí sa byť koordinátorom? Tu je zoznam pre a proti. Koordinátorom sa oplatí byť pokiaľ ste nositeľom nejakej dobrej výskumnej myšlienky a chcete mať možnosť ovplyvňovať celkové smerovanie výskumu. A samozrejme pokiaľ máte na to dostatočné kapacity. </a:t>
            </a:r>
            <a:endParaRPr lang="sk-SK" b="0" u="none" dirty="0"/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68CC64-C087-454D-91B7-9297CA51EE60}" type="slidenum">
              <a:rPr lang="sk-SK" smtClean="0"/>
              <a:t>49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9221270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 dirty="0" smtClean="0"/>
              <a:t>EŽ</a:t>
            </a:r>
          </a:p>
          <a:p>
            <a:pPr fontAlgn="base"/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Všetky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výzvy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nájdete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aj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oficiálnej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stránke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EK - Funding &amp; tender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portáli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 to v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prvom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rade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pracovných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programoch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dané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obdobie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pre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danú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oblasť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– pod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záložkou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Guidance and documents. 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/>
            <a:endParaRPr lang="sk-S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68CC64-C087-454D-91B7-9297CA51EE60}" type="slidenum">
              <a:rPr lang="sk-SK" smtClean="0"/>
              <a:t>5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337733940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 dirty="0" smtClean="0"/>
              <a:t>M:</a:t>
            </a:r>
            <a:r>
              <a:rPr lang="sk-SK" baseline="0" dirty="0" smtClean="0"/>
              <a:t> </a:t>
            </a:r>
          </a:p>
          <a:p>
            <a:r>
              <a:rPr lang="sk-SK" dirty="0" smtClean="0"/>
              <a:t>Povedzme si aj aká je </a:t>
            </a:r>
            <a:r>
              <a:rPr lang="sk-SK" sz="1200" b="1" kern="1200" noProof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úloha partnera?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sk-SK" sz="1200" b="1" kern="1200" noProof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PRÍPRAVA</a:t>
            </a:r>
            <a:r>
              <a:rPr lang="sk-SK" sz="1200" b="1" kern="1200" baseline="0" noProof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PROJEKTU</a:t>
            </a:r>
          </a:p>
          <a:p>
            <a:pPr marL="0" indent="0" fontAlgn="base">
              <a:buFont typeface="Arial" panose="020B0604020202020204" pitchFamily="34" charset="0"/>
              <a:buNone/>
            </a:pPr>
            <a:r>
              <a:rPr lang="sk-SK" sz="1200" kern="1200" noProof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Spolupracuje na príprave projektovej žiadosti, a to nasledovne: </a:t>
            </a:r>
            <a:br>
              <a:rPr lang="sk-SK" sz="1200" kern="1200" noProof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sk-SK" sz="1200" kern="1200" noProof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je zodpovedný za overenie svojej právnej a finančnej oprávnenosti a zaregistrovaní sa na F&amp;TP a získaní PIC kódu</a:t>
            </a:r>
            <a:br>
              <a:rPr lang="sk-SK" sz="1200" kern="1200" noProof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sk-SK" sz="1200" kern="1200" noProof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ďalej si musí pripraviť svoj Plán rodovej rovnosti, čo je jednou z podmienok pre verejné a výskumné organizácie na získanie finančnej podpory z program HE</a:t>
            </a:r>
          </a:p>
          <a:p>
            <a:pPr fontAlgn="base"/>
            <a:r>
              <a:rPr lang="sk-SK" sz="1200" kern="1200" noProof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vypĺňa na portáli svoje údaje v projektovej žiadosti (PART A)</a:t>
            </a:r>
            <a:br>
              <a:rPr lang="sk-SK" sz="1200" kern="1200" noProof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sk-SK" sz="1200" kern="1200" noProof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pripravuje za seba obsah</a:t>
            </a:r>
            <a:r>
              <a:rPr lang="sk-SK" sz="1200" kern="1200" baseline="0" noProof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sk-SK" sz="1200" kern="1200" noProof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WP, za ktorý je zodpovedný – popis úloh, výstupov, míľnikov</a:t>
            </a:r>
            <a:br>
              <a:rPr lang="sk-SK" sz="1200" kern="1200" noProof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sk-SK" sz="1200" kern="1200" noProof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spolupracuje na príprave rozpočtu </a:t>
            </a:r>
          </a:p>
          <a:p>
            <a:pPr fontAlgn="base"/>
            <a:r>
              <a:rPr lang="sk-SK" sz="1200" b="1" kern="1200" cap="all" baseline="0" noProof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Pred </a:t>
            </a:r>
            <a:r>
              <a:rPr lang="sk-SK" sz="1200" b="1" kern="1200" cap="all" baseline="0" noProof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SAMOTNýM</a:t>
            </a:r>
            <a:r>
              <a:rPr lang="sk-SK" sz="1200" b="1" kern="1200" cap="all" baseline="0" noProof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začatím projektu</a:t>
            </a:r>
            <a:r>
              <a:rPr lang="sk-SK" sz="1200" kern="1200" noProof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sk-SK" sz="1200" kern="1200" noProof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sk-SK" sz="1200" kern="1200" noProof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spolupracuje pri podpise grantovej a konzorciálnej dohody</a:t>
            </a:r>
          </a:p>
          <a:p>
            <a:pPr fontAlgn="base"/>
            <a:r>
              <a:rPr lang="sk-SK" sz="1200" b="1" kern="1200" cap="all" baseline="0" noProof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Počas projektu</a:t>
            </a:r>
            <a:r>
              <a:rPr lang="sk-SK" sz="1200" kern="1200" noProof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sk-SK" sz="1200" kern="1200" noProof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sk-SK" sz="1200" kern="1200" noProof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implementuje projektové úlohy podľa plánu + zúčastňuje sa na projektových stretnutí</a:t>
            </a:r>
            <a:br>
              <a:rPr lang="sk-SK" sz="1200" kern="1200" noProof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sk-SK" sz="1200" kern="1200" noProof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priebežne spravuje svoj rozpočet a riadi finančné toky spojené s realizáciou jeho aktivít v projekte</a:t>
            </a:r>
            <a:br>
              <a:rPr lang="sk-SK" sz="1200" kern="1200" noProof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sk-SK" sz="1200" kern="1200" noProof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pripravuje monitorovacie správy  </a:t>
            </a:r>
            <a:br>
              <a:rPr lang="sk-SK" sz="1200" kern="1200" noProof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sk-SK" sz="1200" kern="1200" noProof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</a:t>
            </a:r>
            <a:r>
              <a:rPr lang="sk-SK" sz="1200" kern="1200" noProof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diseminuje</a:t>
            </a:r>
            <a:r>
              <a:rPr lang="sk-SK" sz="1200" kern="1200" noProof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výstupy projektu a zodpovedá za dodržiavanie dohody o právach duševného vlastníctva v rámci konzorcia </a:t>
            </a:r>
          </a:p>
          <a:p>
            <a:pPr fontAlgn="base"/>
            <a:r>
              <a:rPr lang="sk-SK" sz="1200" b="1" kern="1200" cap="all" baseline="0" noProof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 skončení projektu</a:t>
            </a:r>
            <a:r>
              <a:rPr lang="sk-SK" sz="1200" kern="1200" noProof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sk-SK" sz="1200" kern="1200" noProof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sk-SK" sz="1200" kern="1200" noProof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zabezpečuje exploatáciu, čiže šírenie výsledkov výskumu </a:t>
            </a:r>
            <a:br>
              <a:rPr lang="sk-SK" sz="1200" kern="1200" noProof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sk-SK" sz="1200" kern="1200" noProof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pripravuje záverečné správy, archivuje dokumentáciu, spolupracuje pri audite</a:t>
            </a:r>
          </a:p>
          <a:p>
            <a:endParaRPr lang="sk-SK" dirty="0"/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68CC64-C087-454D-91B7-9297CA51EE60}" type="slidenum">
              <a:rPr lang="sk-SK" smtClean="0"/>
              <a:t>50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14833545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 dirty="0" smtClean="0"/>
              <a:t>E</a:t>
            </a:r>
          </a:p>
          <a:p>
            <a:pPr fontAlgn="base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či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oplatí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byť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partnerom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Jednoznačne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to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oplatí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pre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všetkých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ktorí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majú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záujem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získanie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skúseností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európskych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projektoch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chcú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podielať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inovatívnom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výskume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sk-S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68CC64-C087-454D-91B7-9297CA51EE60}" type="slidenum">
              <a:rPr lang="sk-SK" smtClean="0"/>
              <a:t>51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437044374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 dirty="0" smtClean="0"/>
              <a:t>E: Aké  sú najčastejšie chyby pri tvorbe konzorcia? </a:t>
            </a:r>
          </a:p>
          <a:p>
            <a:r>
              <a:rPr lang="sk-SK" dirty="0" smtClean="0"/>
              <a:t>M: </a:t>
            </a:r>
          </a:p>
          <a:p>
            <a:r>
              <a:rPr lang="sk-SK" dirty="0" smtClean="0"/>
              <a:t>Nevyvážené zloženie partnerov - príliš veľa výskumných resp. akademických inštitúcií, málo s európskymi projektami priemyslu/SME/NGO/verejný sektor</a:t>
            </a:r>
          </a:p>
          <a:p>
            <a:r>
              <a:rPr lang="sk-SK" dirty="0" smtClean="0"/>
              <a:t>Nedostatok </a:t>
            </a:r>
            <a:r>
              <a:rPr lang="sk-SK" dirty="0" err="1" smtClean="0"/>
              <a:t>multidisciplinarity</a:t>
            </a:r>
            <a:endParaRPr lang="sk-SK" dirty="0" smtClean="0"/>
          </a:p>
          <a:p>
            <a:r>
              <a:rPr lang="sk-SK" dirty="0" smtClean="0"/>
              <a:t>Partneri bez skúseností</a:t>
            </a:r>
          </a:p>
          <a:p>
            <a:r>
              <a:rPr lang="sk-SK" dirty="0" smtClean="0"/>
              <a:t>E: </a:t>
            </a:r>
          </a:p>
          <a:p>
            <a:r>
              <a:rPr lang="sk-SK" dirty="0" smtClean="0"/>
              <a:t>Geograficky nevyvážené konzorcium - príliš veľa partnerov z jednej krajiny/ regiónu</a:t>
            </a:r>
          </a:p>
          <a:p>
            <a:r>
              <a:rPr lang="sk-SK" dirty="0" smtClean="0"/>
              <a:t>Absencia menej rozvinutých regiónov</a:t>
            </a:r>
          </a:p>
          <a:p>
            <a:r>
              <a:rPr lang="sk-SK" dirty="0" smtClean="0"/>
              <a:t>Slabé zastúpenie krajín s odlišnými regulačnými a trhovými podmienkami</a:t>
            </a:r>
          </a:p>
          <a:p>
            <a:r>
              <a:rPr lang="sk-SK" dirty="0" smtClean="0"/>
              <a:t>M: </a:t>
            </a:r>
          </a:p>
          <a:p>
            <a:r>
              <a:rPr lang="sk-SK" dirty="0" smtClean="0"/>
              <a:t>Nejasné rozdelenie úloh </a:t>
            </a:r>
          </a:p>
          <a:p>
            <a:r>
              <a:rPr lang="sk-SK" dirty="0" smtClean="0"/>
              <a:t>Nedostatočne špecifikované kompetencie </a:t>
            </a:r>
          </a:p>
          <a:p>
            <a:r>
              <a:rPr lang="sk-SK" dirty="0" smtClean="0"/>
              <a:t>Partneri so zdvojenými kompetenciami </a:t>
            </a:r>
          </a:p>
          <a:p>
            <a:r>
              <a:rPr lang="sk-SK" dirty="0" smtClean="0"/>
              <a:t>Partneri bez jasnej úlohy</a:t>
            </a:r>
          </a:p>
          <a:p>
            <a:r>
              <a:rPr lang="sk-SK" dirty="0" smtClean="0"/>
              <a:t>E: </a:t>
            </a:r>
          </a:p>
          <a:p>
            <a:r>
              <a:rPr lang="sk-SK" dirty="0" smtClean="0"/>
              <a:t>Nesprávne rozdelenie </a:t>
            </a:r>
            <a:r>
              <a:rPr lang="sk-SK" dirty="0" err="1" smtClean="0"/>
              <a:t>WPs</a:t>
            </a:r>
            <a:r>
              <a:rPr lang="sk-SK" dirty="0" smtClean="0"/>
              <a:t> medzi regiónmi /partnermi </a:t>
            </a:r>
          </a:p>
          <a:p>
            <a:r>
              <a:rPr lang="sk-SK" dirty="0" smtClean="0"/>
              <a:t>Neprimerané rozdelenie rozpočtu medzi partnermi</a:t>
            </a:r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68CC64-C087-454D-91B7-9297CA51EE60}" type="slidenum">
              <a:rPr lang="sk-SK" smtClean="0"/>
              <a:t>52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641617212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 dirty="0" smtClean="0"/>
              <a:t>E</a:t>
            </a:r>
          </a:p>
          <a:p>
            <a:pPr fontAlgn="base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záver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už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pozvanie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plánované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podujatia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kde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národné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kontaktné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body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predstavia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budú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diskutovať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zaujímavé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prierezové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témy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24.4.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bude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podujatie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napr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venované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hľadaniu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partnerov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rôzne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praktické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rady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ako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to. 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sk-SK" dirty="0" smtClean="0"/>
          </a:p>
          <a:p>
            <a:r>
              <a:rPr lang="sk-SK" dirty="0" smtClean="0"/>
              <a:t>M: Otázky?</a:t>
            </a:r>
            <a:r>
              <a:rPr lang="sk-SK" baseline="0" dirty="0" smtClean="0"/>
              <a:t> </a:t>
            </a:r>
            <a:endParaRPr lang="en-US" dirty="0"/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68CC64-C087-454D-91B7-9297CA51EE60}" type="slidenum">
              <a:rPr lang="sk-SK" smtClean="0"/>
              <a:t>53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421205055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 dirty="0" smtClean="0"/>
              <a:t>EZ?</a:t>
            </a:r>
            <a:endParaRPr lang="sk-SK" dirty="0"/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68CC64-C087-454D-91B7-9297CA51EE60}" type="slidenum">
              <a:rPr lang="sk-SK" smtClean="0"/>
              <a:t>54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7767604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base"/>
            <a:r>
              <a:rPr lang="sk-SK" dirty="0" smtClean="0"/>
              <a:t>EŽ: </a:t>
            </a:r>
          </a:p>
          <a:p>
            <a:pPr fontAlgn="base"/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Keď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kliknete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položku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Work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programme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tak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vám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objavia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pracovné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programy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rozdelené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podľa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rokov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podľa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oblastí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/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Sú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zverejnené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aj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úvod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prílohy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pracovných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programov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Texty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témy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často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krát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obsahujú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rôzne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odvolávky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prílohy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pracovného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programu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napr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kritéria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oprávnenosti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pravidlá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podmienky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účasti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Preto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je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dobré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nimi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oboznámiť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sk-SK" dirty="0" smtClean="0"/>
          </a:p>
          <a:p>
            <a:r>
              <a:rPr lang="sk-SK" dirty="0" smtClean="0"/>
              <a:t>MT: Tip ako to </a:t>
            </a:r>
            <a:r>
              <a:rPr lang="sk-SK" dirty="0" err="1" smtClean="0"/>
              <a:t>robime</a:t>
            </a:r>
            <a:r>
              <a:rPr lang="sk-SK" dirty="0" smtClean="0"/>
              <a:t> my NCP </a:t>
            </a:r>
            <a:r>
              <a:rPr lang="sk-SK" dirty="0" smtClean="0">
                <a:sym typeface="Wingdings" panose="05000000000000000000" pitchFamily="2" charset="2"/>
              </a:rPr>
              <a:t> .... </a:t>
            </a:r>
            <a:r>
              <a:rPr lang="sk-SK" dirty="0" err="1" smtClean="0">
                <a:sym typeface="Wingdings" panose="05000000000000000000" pitchFamily="2" charset="2"/>
              </a:rPr>
              <a:t>Kod</a:t>
            </a:r>
            <a:r>
              <a:rPr lang="sk-SK" baseline="0" dirty="0" smtClean="0">
                <a:sym typeface="Wingdings" panose="05000000000000000000" pitchFamily="2" charset="2"/>
              </a:rPr>
              <a:t> </a:t>
            </a:r>
            <a:r>
              <a:rPr lang="sk-SK" baseline="0" dirty="0" err="1" smtClean="0">
                <a:sym typeface="Wingdings" panose="05000000000000000000" pitchFamily="2" charset="2"/>
              </a:rPr>
              <a:t>topicu</a:t>
            </a:r>
            <a:r>
              <a:rPr lang="sk-SK" baseline="0" dirty="0" smtClean="0">
                <a:sym typeface="Wingdings" panose="05000000000000000000" pitchFamily="2" charset="2"/>
              </a:rPr>
              <a:t> </a:t>
            </a:r>
            <a:r>
              <a:rPr lang="sk-SK" baseline="0" dirty="0" err="1" smtClean="0">
                <a:sym typeface="Wingdings" panose="05000000000000000000" pitchFamily="2" charset="2"/>
              </a:rPr>
              <a:t>vlozim</a:t>
            </a:r>
            <a:r>
              <a:rPr lang="sk-SK" baseline="0" dirty="0" smtClean="0">
                <a:sym typeface="Wingdings" panose="05000000000000000000" pitchFamily="2" charset="2"/>
              </a:rPr>
              <a:t> do </a:t>
            </a:r>
            <a:r>
              <a:rPr lang="da-DK" dirty="0" smtClean="0"/>
              <a:t>google</a:t>
            </a:r>
            <a:r>
              <a:rPr lang="sk-SK" baseline="0" dirty="0" smtClean="0"/>
              <a:t> a </a:t>
            </a:r>
            <a:r>
              <a:rPr lang="sk-SK" baseline="0" dirty="0" err="1" smtClean="0"/>
              <a:t>vyhodi</a:t>
            </a:r>
            <a:r>
              <a:rPr lang="sk-SK" baseline="0" dirty="0" smtClean="0"/>
              <a:t> mi presne </a:t>
            </a:r>
            <a:r>
              <a:rPr lang="sk-SK" baseline="0" dirty="0" err="1" smtClean="0"/>
              <a:t>co</a:t>
            </a:r>
            <a:r>
              <a:rPr lang="sk-SK" baseline="0" dirty="0" smtClean="0"/>
              <a:t> </a:t>
            </a:r>
            <a:r>
              <a:rPr lang="sk-SK" baseline="0" dirty="0" err="1" smtClean="0"/>
              <a:t>hladam</a:t>
            </a:r>
            <a:endParaRPr lang="sk-SK" dirty="0" smtClean="0"/>
          </a:p>
          <a:p>
            <a:endParaRPr lang="en-US" dirty="0"/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68CC64-C087-454D-91B7-9297CA51EE60}" type="slidenum">
              <a:rPr lang="sk-SK" smtClean="0"/>
              <a:t>6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896812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 dirty="0" smtClean="0">
                <a:solidFill>
                  <a:srgbClr val="000099"/>
                </a:solidFill>
              </a:rPr>
              <a:t>EŽ</a:t>
            </a:r>
          </a:p>
          <a:p>
            <a:pPr fontAlgn="base"/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Texty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výzvy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môžete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nájsť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aj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priamo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pod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záložkou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Funding.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Výzvy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publikujú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priebežne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/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Výzvy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témy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môžete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vyhľadávať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podľa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statusu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či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sú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zatvorené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otvorené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alebo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plánované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nabližšom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období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Vyhľadávať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môžete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aj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podľa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rôznych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kritérií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ako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obdobie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názov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programu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názov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destinácie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či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jednoducho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číslo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výzvy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/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Ako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som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povedala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sú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uverejnené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aj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plánované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výzvy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takže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ich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odporúčame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priebežne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sledovať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aby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mohli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čím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skôr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začať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prípravou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projektovej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žiadosti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/>
            <a:r>
              <a:rPr lang="sk-SK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MT</a:t>
            </a:r>
          </a:p>
          <a:p>
            <a:pPr fontAlgn="base"/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Ešte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jeden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tip -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keď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poznáte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konkrétne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číslo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výzvy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dá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konkrétna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výzva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nájsť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jednoducho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aj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cez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google. </a:t>
            </a:r>
            <a:endParaRPr lang="sk-S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68CC64-C087-454D-91B7-9297CA51EE60}" type="slidenum">
              <a:rPr lang="sk-SK" smtClean="0"/>
              <a:t>7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9351409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base"/>
            <a:r>
              <a:rPr lang="sk-SK" dirty="0" smtClean="0"/>
              <a:t>EŽ</a:t>
            </a:r>
            <a:br>
              <a:rPr lang="sk-SK" dirty="0" smtClean="0"/>
            </a:b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Čo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všetko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dá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dozvedieť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keď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otvoríte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konkrétnu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tému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Funding &amp; tenders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portáli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Veľmi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veľa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Každý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jeden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údaj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je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dôležitý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/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Názov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programu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/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Názov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výzvy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/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Predpokladaný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rozpočet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výzvu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V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tejto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časti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je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informácia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aj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plánovanom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počte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odsúhlasených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projektov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danú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výzvu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jednotlivé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témy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aký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je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predpokladaný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rozpočet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jednotlivé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projekty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/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Typ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projektu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k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tomuto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ešte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vrátime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neskôr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/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Typ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modelovej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grantovej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zmluvy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–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či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ide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napr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o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paušálne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alebo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štandardné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financovanie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projektu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/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Stav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výzvy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–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či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ide o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uzatvorenú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aktuálne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otvorenú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alebo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plánovanú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výzvu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Deadline model –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či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je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podávanie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projektových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žiadostí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plánované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jednom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alebo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dvoch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krokoch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/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Dátum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otvorenia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zatvorenia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výzvy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/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Prosím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plánujte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podávanie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projektov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vždy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aspoň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dva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dni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pred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uzávierkou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výzvy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lebo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nešťastie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čase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podávania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projektov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dosť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často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portáli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vyskytujú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technické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problémy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endParaRPr lang="sk-S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68CC64-C087-454D-91B7-9297CA51EE60}" type="slidenum">
              <a:rPr lang="sk-SK" smtClean="0"/>
              <a:t>8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7294011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base"/>
            <a:r>
              <a:rPr lang="sk-SK" dirty="0" smtClean="0"/>
              <a:t>EŽ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teraz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zamerajme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ľavé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menu,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kde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objavujú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záložky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pod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ktorými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nájdeme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ďalšie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dôležité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informácie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 fontAlgn="base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Topic description –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plné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znenie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výzvy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prenesené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z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pracovného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programu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 fontAlgn="base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Destination –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opis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celej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destinácie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zo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širšieho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rámcu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 fontAlgn="base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Conditions and documents –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linky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dôležité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dokumenty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 fontAlgn="base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Partner search announcements –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toto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je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interaktívna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časť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kde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organizácie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publikujú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svoje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ponuky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účasť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projekte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pozícii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koordinátora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alebo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partnera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Táto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časť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dopĺňa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priebežne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je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odporúčané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sledovať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priebežne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zverejňované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ponuky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keď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hľadáte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partnerov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 fontAlgn="base"/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Pokiaľ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chcete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zúčastniť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projektu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odporúčame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zaregistrovať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ponúknuť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lebo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pokiaľ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vás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nikto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nevie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tak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vás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nikto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neosloví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spoluprácu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 fontAlgn="base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Start submission –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by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som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chcela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ešte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upozorniť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aby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použili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vždy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presne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ten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formulár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ktorý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je pod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konkrétnou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témou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/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Žiadosť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vypĺňa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predkladá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koordinátor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partneri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prispievajú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svoje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vstupy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koordinátor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zbiera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všetky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vstupy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zjednocuje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ich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aby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tvorili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jednotný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celok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veľmi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dôležité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aby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partneri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dohodli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kto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čo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bude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projekte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zodpovedný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čo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bude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vypĺňať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fontAlgn="base"/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Jeden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tip –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nahrajte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do submission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portálu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vždy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poslednú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verziu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svojej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žiadosti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pre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prípad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že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ak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vám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čase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uzávierky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nepodarí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nahrať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finálnu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verziu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aby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tam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mali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aspoň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predbežnú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verziu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projektovej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žiadosti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neprišla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tak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vaša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práca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nazmar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 fontAlgn="base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Topic related questions 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 fontAlgn="base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Get support –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odkazy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rôzne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zdroje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informácií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helpdesky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 fontAlgn="base"/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Mirka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pokiaľ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viem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Ty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máš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skúsenosti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využívaním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helpdeskov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Dostala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vždy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odpoveď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akú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potrebovala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 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 fontAlgn="base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Call updates –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túto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záložku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je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veľmi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zaujímavé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sledovať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potom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ako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podáte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projektu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dozviete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koľko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žiadostí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bolo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podaných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rámci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konkrétnej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témy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A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neskôr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podpise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zmlúv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býva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zoznam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schválených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projektoch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spolu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prelinkami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informácie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ních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endParaRPr lang="sk-S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68CC64-C087-454D-91B7-9297CA51EE60}" type="slidenum">
              <a:rPr lang="sk-SK" smtClean="0"/>
              <a:t>9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276670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sk-SK"/>
              <a:t>Upravte štýly predlohy textu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k-SK"/>
              <a:t>Kliknutím upravte štýl predlohy podnadpisov</a:t>
            </a:r>
          </a:p>
        </p:txBody>
      </p:sp>
      <p:sp>
        <p:nvSpPr>
          <p:cNvPr id="4" name="Zástupný objekt pre dá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C368A-6D75-4F97-A9E3-67246471FB8B}" type="datetimeFigureOut">
              <a:rPr lang="sk-SK" smtClean="0"/>
              <a:t>2. 4. 2025</a:t>
            </a:fld>
            <a:endParaRPr lang="sk-SK"/>
          </a:p>
        </p:txBody>
      </p:sp>
      <p:sp>
        <p:nvSpPr>
          <p:cNvPr id="5" name="Zástupný objekt pre pät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objekt pre číslo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885F5-8D3B-419E-BA4B-4C3A28067DF9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1876959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z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/>
              <a:t>Upravte štýly predlohy textu</a:t>
            </a:r>
          </a:p>
        </p:txBody>
      </p:sp>
      <p:sp>
        <p:nvSpPr>
          <p:cNvPr id="3" name="Zástupný objekt pre z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k-SK"/>
              <a:t>Upraviť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4" name="Zástupný objekt pre dá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C368A-6D75-4F97-A9E3-67246471FB8B}" type="datetimeFigureOut">
              <a:rPr lang="sk-SK" smtClean="0"/>
              <a:t>2. 4. 2025</a:t>
            </a:fld>
            <a:endParaRPr lang="sk-SK"/>
          </a:p>
        </p:txBody>
      </p:sp>
      <p:sp>
        <p:nvSpPr>
          <p:cNvPr id="5" name="Zástupný objekt pre pät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objekt pre číslo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885F5-8D3B-419E-BA4B-4C3A28067DF9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1664147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Z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vislý nadpis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sk-SK"/>
              <a:t>Upravte štýly predlohy textu</a:t>
            </a:r>
          </a:p>
        </p:txBody>
      </p:sp>
      <p:sp>
        <p:nvSpPr>
          <p:cNvPr id="3" name="Zástupný objekt pre zvislý tex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sk-SK"/>
              <a:t>Upraviť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4" name="Zástupný objekt pre dá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C368A-6D75-4F97-A9E3-67246471FB8B}" type="datetimeFigureOut">
              <a:rPr lang="sk-SK" smtClean="0"/>
              <a:t>2. 4. 2025</a:t>
            </a:fld>
            <a:endParaRPr lang="sk-SK"/>
          </a:p>
        </p:txBody>
      </p:sp>
      <p:sp>
        <p:nvSpPr>
          <p:cNvPr id="5" name="Zástupný objekt pre pät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objekt pre číslo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885F5-8D3B-419E-BA4B-4C3A28067DF9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40424023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/>
              <a:t>Upravte štýly predlohy textu</a:t>
            </a:r>
          </a:p>
        </p:txBody>
      </p:sp>
      <p:sp>
        <p:nvSpPr>
          <p:cNvPr id="3" name="Zástupný objekt pre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k-SK"/>
              <a:t>Upraviť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4" name="Zástupný objekt pre dá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C368A-6D75-4F97-A9E3-67246471FB8B}" type="datetimeFigureOut">
              <a:rPr lang="sk-SK" smtClean="0"/>
              <a:t>2. 4. 2025</a:t>
            </a:fld>
            <a:endParaRPr lang="sk-SK"/>
          </a:p>
        </p:txBody>
      </p:sp>
      <p:sp>
        <p:nvSpPr>
          <p:cNvPr id="5" name="Zástupný objekt pre pät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objekt pre číslo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885F5-8D3B-419E-BA4B-4C3A28067DF9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6566518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Hlavička sek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sk-SK"/>
              <a:t>Upravte štýly predlohy textu</a:t>
            </a:r>
          </a:p>
        </p:txBody>
      </p:sp>
      <p:sp>
        <p:nvSpPr>
          <p:cNvPr id="3" name="Zástupný objekt pre tex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k-SK"/>
              <a:t>Upraviť štýly predlohy textu</a:t>
            </a:r>
          </a:p>
        </p:txBody>
      </p:sp>
      <p:sp>
        <p:nvSpPr>
          <p:cNvPr id="4" name="Zástupný objekt pre dá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C368A-6D75-4F97-A9E3-67246471FB8B}" type="datetimeFigureOut">
              <a:rPr lang="sk-SK" smtClean="0"/>
              <a:t>2. 4. 2025</a:t>
            </a:fld>
            <a:endParaRPr lang="sk-SK"/>
          </a:p>
        </p:txBody>
      </p:sp>
      <p:sp>
        <p:nvSpPr>
          <p:cNvPr id="5" name="Zástupný objekt pre pät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objekt pre číslo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885F5-8D3B-419E-BA4B-4C3A28067DF9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41773941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/>
              <a:t>Upravte štýly predlohy textu</a:t>
            </a:r>
          </a:p>
        </p:txBody>
      </p:sp>
      <p:sp>
        <p:nvSpPr>
          <p:cNvPr id="3" name="Zástupný objekt pre obsah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sk-SK"/>
              <a:t>Upraviť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4" name="Zástupný objekt pre obsah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sk-SK"/>
              <a:t>Upraviť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5" name="Zástupný objekt pre dá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C368A-6D75-4F97-A9E3-67246471FB8B}" type="datetimeFigureOut">
              <a:rPr lang="sk-SK" smtClean="0"/>
              <a:t>2. 4. 2025</a:t>
            </a:fld>
            <a:endParaRPr lang="sk-SK"/>
          </a:p>
        </p:txBody>
      </p:sp>
      <p:sp>
        <p:nvSpPr>
          <p:cNvPr id="6" name="Zástupný objekt pre pät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Zástupný objekt pre číslo snímky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885F5-8D3B-419E-BA4B-4C3A28067DF9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9956367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sk-SK"/>
              <a:t>Upravte štýly predlohy textu</a:t>
            </a:r>
          </a:p>
        </p:txBody>
      </p:sp>
      <p:sp>
        <p:nvSpPr>
          <p:cNvPr id="3" name="Zástupný objekt pre tex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/>
              <a:t>Upraviť štýly predlohy textu</a:t>
            </a:r>
          </a:p>
        </p:txBody>
      </p:sp>
      <p:sp>
        <p:nvSpPr>
          <p:cNvPr id="4" name="Zástupný objekt pre obsah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sk-SK"/>
              <a:t>Upraviť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5" name="Zástupný objekt pre tex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/>
              <a:t>Upraviť štýly predlohy textu</a:t>
            </a:r>
          </a:p>
        </p:txBody>
      </p:sp>
      <p:sp>
        <p:nvSpPr>
          <p:cNvPr id="6" name="Zástupný objekt pre obsah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sk-SK"/>
              <a:t>Upraviť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7" name="Zástupný objekt pre dá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C368A-6D75-4F97-A9E3-67246471FB8B}" type="datetimeFigureOut">
              <a:rPr lang="sk-SK" smtClean="0"/>
              <a:t>2. 4. 2025</a:t>
            </a:fld>
            <a:endParaRPr lang="sk-SK"/>
          </a:p>
        </p:txBody>
      </p:sp>
      <p:sp>
        <p:nvSpPr>
          <p:cNvPr id="8" name="Zástupný objekt pre pät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9" name="Zástupný objekt pre číslo snímky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885F5-8D3B-419E-BA4B-4C3A28067DF9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7115747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en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/>
              <a:t>Upravte štýly predlohy textu</a:t>
            </a:r>
          </a:p>
        </p:txBody>
      </p:sp>
      <p:sp>
        <p:nvSpPr>
          <p:cNvPr id="3" name="Zástupný objekt pre dá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C368A-6D75-4F97-A9E3-67246471FB8B}" type="datetimeFigureOut">
              <a:rPr lang="sk-SK" smtClean="0"/>
              <a:t>2. 4. 2025</a:t>
            </a:fld>
            <a:endParaRPr lang="sk-SK"/>
          </a:p>
        </p:txBody>
      </p:sp>
      <p:sp>
        <p:nvSpPr>
          <p:cNvPr id="4" name="Zástupný objekt pre pät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5" name="Zástupný objekt pre číslo snímky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885F5-8D3B-419E-BA4B-4C3A28067DF9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6935193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dá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C368A-6D75-4F97-A9E3-67246471FB8B}" type="datetimeFigureOut">
              <a:rPr lang="sk-SK" smtClean="0"/>
              <a:t>2. 4. 2025</a:t>
            </a:fld>
            <a:endParaRPr lang="sk-SK"/>
          </a:p>
        </p:txBody>
      </p:sp>
      <p:sp>
        <p:nvSpPr>
          <p:cNvPr id="3" name="Zástupný objekt pre pät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885F5-8D3B-419E-BA4B-4C3A28067DF9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4693771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k-SK"/>
              <a:t>Upravte štýly predlohy textu</a:t>
            </a:r>
          </a:p>
        </p:txBody>
      </p:sp>
      <p:sp>
        <p:nvSpPr>
          <p:cNvPr id="3" name="Zástupný objekt pre obsah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k-SK"/>
              <a:t>Upraviť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4" name="Zástupný objekt pre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k-SK"/>
              <a:t>Upraviť štýly predlohy textu</a:t>
            </a:r>
          </a:p>
        </p:txBody>
      </p:sp>
      <p:sp>
        <p:nvSpPr>
          <p:cNvPr id="5" name="Zástupný objekt pre dá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C368A-6D75-4F97-A9E3-67246471FB8B}" type="datetimeFigureOut">
              <a:rPr lang="sk-SK" smtClean="0"/>
              <a:t>2. 4. 2025</a:t>
            </a:fld>
            <a:endParaRPr lang="sk-SK"/>
          </a:p>
        </p:txBody>
      </p:sp>
      <p:sp>
        <p:nvSpPr>
          <p:cNvPr id="6" name="Zástupný objekt pre pät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Zástupný objekt pre číslo snímky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885F5-8D3B-419E-BA4B-4C3A28067DF9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4654847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ok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k-SK"/>
              <a:t>Upravte štýly predlohy textu</a:t>
            </a:r>
          </a:p>
        </p:txBody>
      </p:sp>
      <p:sp>
        <p:nvSpPr>
          <p:cNvPr id="3" name="Zástupný objekt pre obrázok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k-SK"/>
          </a:p>
        </p:txBody>
      </p:sp>
      <p:sp>
        <p:nvSpPr>
          <p:cNvPr id="4" name="Zástupný objekt pre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k-SK"/>
              <a:t>Upraviť štýly predlohy textu</a:t>
            </a:r>
          </a:p>
        </p:txBody>
      </p:sp>
      <p:sp>
        <p:nvSpPr>
          <p:cNvPr id="5" name="Zástupný objekt pre dá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C368A-6D75-4F97-A9E3-67246471FB8B}" type="datetimeFigureOut">
              <a:rPr lang="sk-SK" smtClean="0"/>
              <a:t>2. 4. 2025</a:t>
            </a:fld>
            <a:endParaRPr lang="sk-SK"/>
          </a:p>
        </p:txBody>
      </p:sp>
      <p:sp>
        <p:nvSpPr>
          <p:cNvPr id="6" name="Zástupný objekt pre pät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Zástupný objekt pre číslo snímky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885F5-8D3B-419E-BA4B-4C3A28067DF9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3810340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nadpis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k-SK"/>
              <a:t>Upravte štýly predlohy textu</a:t>
            </a:r>
          </a:p>
        </p:txBody>
      </p:sp>
      <p:sp>
        <p:nvSpPr>
          <p:cNvPr id="3" name="Zástupný objekt pre tex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k-SK"/>
              <a:t>Upraviť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4" name="Zástupný objekt pre dá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7C368A-6D75-4F97-A9E3-67246471FB8B}" type="datetimeFigureOut">
              <a:rPr lang="sk-SK" smtClean="0"/>
              <a:t>2. 4. 2025</a:t>
            </a:fld>
            <a:endParaRPr lang="sk-SK"/>
          </a:p>
        </p:txBody>
      </p:sp>
      <p:sp>
        <p:nvSpPr>
          <p:cNvPr id="5" name="Zástupný objekt pre pät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k-SK"/>
          </a:p>
        </p:txBody>
      </p:sp>
      <p:sp>
        <p:nvSpPr>
          <p:cNvPr id="6" name="Zástupný objekt pre číslo snímky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2885F5-8D3B-419E-BA4B-4C3A28067DF9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759695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k-S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jp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1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ec.europa.eu/info/funding-tenders/opportunities/docs/2021-2027/horizon/wp-call/2023-2024/wp-13-general-annexes_horizon-2023-2024_en.pdf" TargetMode="External"/><Relationship Id="rId4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1.jpg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1.jpg"/><Relationship Id="rId7" Type="http://schemas.openxmlformats.org/officeDocument/2006/relationships/image" Target="../media/image5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1.jpg"/><Relationship Id="rId7" Type="http://schemas.openxmlformats.org/officeDocument/2006/relationships/image" Target="../media/image5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1.jpg"/><Relationship Id="rId7" Type="http://schemas.openxmlformats.org/officeDocument/2006/relationships/image" Target="../media/image6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png"/><Relationship Id="rId5" Type="http://schemas.openxmlformats.org/officeDocument/2006/relationships/image" Target="../media/image66.png"/><Relationship Id="rId4" Type="http://schemas.openxmlformats.org/officeDocument/2006/relationships/image" Target="../media/image1.jp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13" Type="http://schemas.openxmlformats.org/officeDocument/2006/relationships/image" Target="cid:image005.png@01DA76C5.AF856200" TargetMode="External"/><Relationship Id="rId3" Type="http://schemas.openxmlformats.org/officeDocument/2006/relationships/image" Target="../media/image1.jpg"/><Relationship Id="rId7" Type="http://schemas.openxmlformats.org/officeDocument/2006/relationships/image" Target="cid:image002.png@01DA76C5.59FCB720" TargetMode="External"/><Relationship Id="rId12" Type="http://schemas.openxmlformats.org/officeDocument/2006/relationships/image" Target="../media/image7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9.png"/><Relationship Id="rId11" Type="http://schemas.openxmlformats.org/officeDocument/2006/relationships/image" Target="cid:image004.png@01DA76C5.AF856200" TargetMode="External"/><Relationship Id="rId5" Type="http://schemas.openxmlformats.org/officeDocument/2006/relationships/image" Target="cid:image001.png@01DA76C5.59FCB720" TargetMode="External"/><Relationship Id="rId15" Type="http://schemas.openxmlformats.org/officeDocument/2006/relationships/image" Target="cid:image006.png@01DA76C5.AF856200" TargetMode="External"/><Relationship Id="rId10" Type="http://schemas.openxmlformats.org/officeDocument/2006/relationships/image" Target="../media/image71.png"/><Relationship Id="rId4" Type="http://schemas.openxmlformats.org/officeDocument/2006/relationships/image" Target="../media/image68.png"/><Relationship Id="rId9" Type="http://schemas.openxmlformats.org/officeDocument/2006/relationships/image" Target="cid:image003.png@01DA76C5.59FCB720" TargetMode="External"/><Relationship Id="rId14" Type="http://schemas.openxmlformats.org/officeDocument/2006/relationships/image" Target="../media/image7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ordis.europa.eu/" TargetMode="Externa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png"/><Relationship Id="rId3" Type="http://schemas.openxmlformats.org/officeDocument/2006/relationships/image" Target="../media/image1.jpg"/><Relationship Id="rId7" Type="http://schemas.openxmlformats.org/officeDocument/2006/relationships/image" Target="../media/image76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5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7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9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1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4.jp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6.jp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eraportal.sk/horizont-europa/podujatie/na-kave-s-ncps-2025-co-je-uroven-technologickej-pripravenosti-trl-a-ochrana-prav-dusevneho-vlastnictva-ipr-v-roznych-typoch-projektov-a-stadii-rozpracovanosti/" TargetMode="External"/><Relationship Id="rId5" Type="http://schemas.openxmlformats.org/officeDocument/2006/relationships/hyperlink" Target="https://eraportal.sk/horizont-europa/podujatie/na-kave-s-ncps-2025-hladanie-partnerov-prostrednictvom-platformy-crowdhelix-alebo-ucasti-na-skoleniach-organizovanych-earma/" TargetMode="External"/><Relationship Id="rId4" Type="http://schemas.openxmlformats.org/officeDocument/2006/relationships/hyperlink" Target="https://eraportal.sk/horizont-europa/podujatie/na-kave-s-ncp-2025-hladanie-partnerov-do-konzorcia/" TargetMode="External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hyperlink" Target="mailto:elena.zakova@cvtisr.sk" TargetMode="External"/><Relationship Id="rId3" Type="http://schemas.openxmlformats.org/officeDocument/2006/relationships/hyperlink" Target="https://eraportal.sk/horizont-europa/" TargetMode="External"/><Relationship Id="rId7" Type="http://schemas.openxmlformats.org/officeDocument/2006/relationships/hyperlink" Target="mailto:miroslava.tuzinska@cvtisr.sk" TargetMode="External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g"/><Relationship Id="rId5" Type="http://schemas.openxmlformats.org/officeDocument/2006/relationships/image" Target="../media/image87.png"/><Relationship Id="rId4" Type="http://schemas.openxmlformats.org/officeDocument/2006/relationships/hyperlink" Target="mailto:horizont@cvtisr.sk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o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9048" y="0"/>
            <a:ext cx="3122951" cy="6858000"/>
          </a:xfrm>
          <a:prstGeom prst="rect">
            <a:avLst/>
          </a:prstGeom>
        </p:spPr>
      </p:pic>
      <p:pic>
        <p:nvPicPr>
          <p:cNvPr id="6" name="Obrázok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510" y="304315"/>
            <a:ext cx="2090059" cy="749267"/>
          </a:xfrm>
          <a:prstGeom prst="rect">
            <a:avLst/>
          </a:prstGeom>
        </p:spPr>
      </p:pic>
      <p:pic>
        <p:nvPicPr>
          <p:cNvPr id="7" name="Obrázok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6333" y="5486400"/>
            <a:ext cx="664254" cy="694788"/>
          </a:xfrm>
          <a:prstGeom prst="rect">
            <a:avLst/>
          </a:prstGeom>
        </p:spPr>
      </p:pic>
      <p:cxnSp>
        <p:nvCxnSpPr>
          <p:cNvPr id="8" name="Rovná spojnica 7"/>
          <p:cNvCxnSpPr/>
          <p:nvPr/>
        </p:nvCxnSpPr>
        <p:spPr>
          <a:xfrm flipV="1">
            <a:off x="0" y="1371600"/>
            <a:ext cx="10877550" cy="408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Rovná spojnica 15"/>
          <p:cNvCxnSpPr/>
          <p:nvPr/>
        </p:nvCxnSpPr>
        <p:spPr>
          <a:xfrm>
            <a:off x="0" y="5330783"/>
            <a:ext cx="1062802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Obrázok 10">
            <a:extLst>
              <a:ext uri="{FF2B5EF4-FFF2-40B4-BE49-F238E27FC236}">
                <a16:creationId xmlns:a16="http://schemas.microsoft.com/office/drawing/2014/main" id="{F2D7F351-F68B-4E03-A51D-012E4285A42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0067" y="5286883"/>
            <a:ext cx="2061449" cy="976573"/>
          </a:xfrm>
          <a:prstGeom prst="rect">
            <a:avLst/>
          </a:prstGeom>
        </p:spPr>
      </p:pic>
      <p:pic>
        <p:nvPicPr>
          <p:cNvPr id="13" name="Obrázok 12">
            <a:extLst>
              <a:ext uri="{FF2B5EF4-FFF2-40B4-BE49-F238E27FC236}">
                <a16:creationId xmlns:a16="http://schemas.microsoft.com/office/drawing/2014/main" id="{64D634AB-92BB-47F0-99B9-1C35DBC1614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521" y="5363467"/>
            <a:ext cx="2177535" cy="593396"/>
          </a:xfrm>
          <a:prstGeom prst="rect">
            <a:avLst/>
          </a:prstGeom>
        </p:spPr>
      </p:pic>
      <p:sp>
        <p:nvSpPr>
          <p:cNvPr id="18" name="BlokTextu 17">
            <a:extLst>
              <a:ext uri="{FF2B5EF4-FFF2-40B4-BE49-F238E27FC236}">
                <a16:creationId xmlns:a16="http://schemas.microsoft.com/office/drawing/2014/main" id="{E4B40BDD-6757-4C79-9B0E-CD09988A7C72}"/>
              </a:ext>
            </a:extLst>
          </p:cNvPr>
          <p:cNvSpPr txBox="1"/>
          <p:nvPr/>
        </p:nvSpPr>
        <p:spPr>
          <a:xfrm>
            <a:off x="756521" y="5858741"/>
            <a:ext cx="2080053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k-SK" sz="1100" b="1" dirty="0">
                <a:latin typeface="+mn-lt"/>
                <a:cs typeface="+mn-cs"/>
              </a:rPr>
              <a:t>Investícia do Vašej budúcnosti</a:t>
            </a:r>
          </a:p>
        </p:txBody>
      </p:sp>
      <p:pic>
        <p:nvPicPr>
          <p:cNvPr id="19" name="Obrázok 18">
            <a:extLst>
              <a:ext uri="{FF2B5EF4-FFF2-40B4-BE49-F238E27FC236}">
                <a16:creationId xmlns:a16="http://schemas.microsoft.com/office/drawing/2014/main" id="{B7B34F4B-5F1B-4BDC-8C1B-BEFE36C30D0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0424" y="5355724"/>
            <a:ext cx="1088950" cy="907732"/>
          </a:xfrm>
          <a:prstGeom prst="rect">
            <a:avLst/>
          </a:prstGeom>
        </p:spPr>
      </p:pic>
      <p:sp>
        <p:nvSpPr>
          <p:cNvPr id="2" name="Obdĺžnik 1"/>
          <p:cNvSpPr/>
          <p:nvPr/>
        </p:nvSpPr>
        <p:spPr>
          <a:xfrm>
            <a:off x="390277" y="1870956"/>
            <a:ext cx="8660063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k-SK" sz="3600" b="1" cap="all" dirty="0" smtClean="0">
                <a:solidFill>
                  <a:srgbClr val="000099"/>
                </a:solidFill>
              </a:rPr>
              <a:t>Ako si vybrať a čítať tému výzvy </a:t>
            </a:r>
          </a:p>
          <a:p>
            <a:r>
              <a:rPr lang="sk-SK" sz="3600" b="1" cap="all" dirty="0" smtClean="0">
                <a:solidFill>
                  <a:srgbClr val="000099"/>
                </a:solidFill>
              </a:rPr>
              <a:t>na predkladanie projektovej žiadosti  </a:t>
            </a:r>
          </a:p>
          <a:p>
            <a:r>
              <a:rPr lang="sk-SK" sz="3600" b="1" cap="all" dirty="0" smtClean="0">
                <a:solidFill>
                  <a:srgbClr val="000099"/>
                </a:solidFill>
              </a:rPr>
              <a:t> </a:t>
            </a:r>
            <a:endParaRPr lang="sk-SK" sz="3600" b="1" cap="all" dirty="0">
              <a:solidFill>
                <a:srgbClr val="000099"/>
              </a:solidFill>
            </a:endParaRPr>
          </a:p>
        </p:txBody>
      </p:sp>
      <p:sp>
        <p:nvSpPr>
          <p:cNvPr id="3" name="Obdĺžnik 2"/>
          <p:cNvSpPr/>
          <p:nvPr/>
        </p:nvSpPr>
        <p:spPr>
          <a:xfrm>
            <a:off x="390277" y="3831701"/>
            <a:ext cx="560518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k-SK" dirty="0">
                <a:solidFill>
                  <a:srgbClr val="000099"/>
                </a:solidFill>
              </a:rPr>
              <a:t>Elena Žáková, Národný kontaktný bod pre Klaster </a:t>
            </a:r>
            <a:r>
              <a:rPr lang="sk-SK" dirty="0" smtClean="0">
                <a:solidFill>
                  <a:srgbClr val="000099"/>
                </a:solidFill>
              </a:rPr>
              <a:t>2</a:t>
            </a:r>
          </a:p>
          <a:p>
            <a:r>
              <a:rPr lang="sk-SK" dirty="0" smtClean="0">
                <a:solidFill>
                  <a:srgbClr val="000099"/>
                </a:solidFill>
              </a:rPr>
              <a:t>Miroslava </a:t>
            </a:r>
            <a:r>
              <a:rPr lang="sk-SK" dirty="0" err="1" smtClean="0">
                <a:solidFill>
                  <a:srgbClr val="000099"/>
                </a:solidFill>
              </a:rPr>
              <a:t>Tužinská</a:t>
            </a:r>
            <a:r>
              <a:rPr lang="sk-SK" dirty="0" smtClean="0">
                <a:solidFill>
                  <a:srgbClr val="000099"/>
                </a:solidFill>
              </a:rPr>
              <a:t>, Národný kontaktný bod pre Klaster 5</a:t>
            </a:r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3639653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ázok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9742" y="0"/>
            <a:ext cx="1622258" cy="6858000"/>
          </a:xfrm>
          <a:prstGeom prst="rect">
            <a:avLst/>
          </a:prstGeom>
        </p:spPr>
      </p:pic>
      <p:sp>
        <p:nvSpPr>
          <p:cNvPr id="7" name="Nadpis 1"/>
          <p:cNvSpPr txBox="1">
            <a:spLocks/>
          </p:cNvSpPr>
          <p:nvPr/>
        </p:nvSpPr>
        <p:spPr>
          <a:xfrm>
            <a:off x="500865" y="557028"/>
            <a:ext cx="10089888" cy="7805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k-SK" b="1" dirty="0" err="1" smtClean="0">
                <a:solidFill>
                  <a:srgbClr val="0070C0"/>
                </a:solidFill>
                <a:latin typeface="+mn-lt"/>
              </a:rPr>
              <a:t>Research</a:t>
            </a:r>
            <a:r>
              <a:rPr lang="sk-SK" b="1" dirty="0" smtClean="0">
                <a:solidFill>
                  <a:srgbClr val="0070C0"/>
                </a:solidFill>
                <a:latin typeface="+mn-lt"/>
              </a:rPr>
              <a:t> </a:t>
            </a:r>
            <a:r>
              <a:rPr lang="sk-SK" b="1" dirty="0" err="1" smtClean="0">
                <a:solidFill>
                  <a:srgbClr val="0070C0"/>
                </a:solidFill>
                <a:latin typeface="+mn-lt"/>
              </a:rPr>
              <a:t>Enquiry</a:t>
            </a:r>
            <a:r>
              <a:rPr lang="sk-SK" b="1" dirty="0" smtClean="0">
                <a:solidFill>
                  <a:srgbClr val="0070C0"/>
                </a:solidFill>
                <a:latin typeface="+mn-lt"/>
              </a:rPr>
              <a:t> </a:t>
            </a:r>
            <a:r>
              <a:rPr lang="sk-SK" b="1" dirty="0" err="1" smtClean="0">
                <a:solidFill>
                  <a:srgbClr val="0070C0"/>
                </a:solidFill>
                <a:latin typeface="+mn-lt"/>
              </a:rPr>
              <a:t>Services</a:t>
            </a:r>
            <a:endParaRPr lang="sk-SK" b="1" dirty="0">
              <a:solidFill>
                <a:srgbClr val="0070C0"/>
              </a:solidFill>
              <a:latin typeface="+mn-lt"/>
            </a:endParaRPr>
          </a:p>
        </p:txBody>
      </p:sp>
      <p:pic>
        <p:nvPicPr>
          <p:cNvPr id="2" name="Obrázok 1"/>
          <p:cNvPicPr>
            <a:picLocks noChangeAspect="1"/>
          </p:cNvPicPr>
          <p:nvPr/>
        </p:nvPicPr>
        <p:blipFill rotWithShape="1">
          <a:blip r:embed="rId4"/>
          <a:srcRect t="9363" r="9912" b="5156"/>
          <a:stretch/>
        </p:blipFill>
        <p:spPr>
          <a:xfrm>
            <a:off x="500865" y="1151103"/>
            <a:ext cx="10628052" cy="5672557"/>
          </a:xfrm>
          <a:prstGeom prst="rect">
            <a:avLst/>
          </a:prstGeom>
        </p:spPr>
      </p:pic>
      <p:sp>
        <p:nvSpPr>
          <p:cNvPr id="8" name="Obdĺžnik 7"/>
          <p:cNvSpPr/>
          <p:nvPr/>
        </p:nvSpPr>
        <p:spPr>
          <a:xfrm>
            <a:off x="2561665" y="5422079"/>
            <a:ext cx="7160559" cy="777999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Šípka doprava 2"/>
          <p:cNvSpPr/>
          <p:nvPr/>
        </p:nvSpPr>
        <p:spPr>
          <a:xfrm>
            <a:off x="7419608" y="4814179"/>
            <a:ext cx="986118" cy="403716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Obrázok 8"/>
          <p:cNvPicPr>
            <a:picLocks noChangeAspect="1"/>
          </p:cNvPicPr>
          <p:nvPr/>
        </p:nvPicPr>
        <p:blipFill rotWithShape="1">
          <a:blip r:embed="rId5"/>
          <a:srcRect l="30737" t="32170" r="50426" b="5607"/>
          <a:stretch/>
        </p:blipFill>
        <p:spPr>
          <a:xfrm>
            <a:off x="8077663" y="0"/>
            <a:ext cx="4114337" cy="7644538"/>
          </a:xfrm>
          <a:prstGeom prst="rect">
            <a:avLst/>
          </a:prstGeom>
        </p:spPr>
      </p:pic>
      <p:sp>
        <p:nvSpPr>
          <p:cNvPr id="4" name="Ovál 3"/>
          <p:cNvSpPr/>
          <p:nvPr/>
        </p:nvSpPr>
        <p:spPr>
          <a:xfrm>
            <a:off x="6095072" y="3623421"/>
            <a:ext cx="1324536" cy="4572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749529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24872" y="517236"/>
            <a:ext cx="10982037" cy="5698571"/>
          </a:xfrm>
        </p:spPr>
        <p:txBody>
          <a:bodyPr>
            <a:normAutofit/>
          </a:bodyPr>
          <a:lstStyle/>
          <a:p>
            <a:r>
              <a:rPr lang="sk-SK" sz="2200" b="1" dirty="0" smtClean="0">
                <a:solidFill>
                  <a:srgbClr val="000099"/>
                </a:solidFill>
              </a:rPr>
              <a:t/>
            </a:r>
            <a:br>
              <a:rPr lang="sk-SK" sz="2200" b="1" dirty="0" smtClean="0">
                <a:solidFill>
                  <a:srgbClr val="000099"/>
                </a:solidFill>
              </a:rPr>
            </a:br>
            <a:r>
              <a:rPr lang="sk-SK" sz="2200" b="1" dirty="0">
                <a:solidFill>
                  <a:srgbClr val="000099"/>
                </a:solidFill>
              </a:rPr>
              <a:t/>
            </a:r>
            <a:br>
              <a:rPr lang="sk-SK" sz="2200" b="1" dirty="0">
                <a:solidFill>
                  <a:srgbClr val="000099"/>
                </a:solidFill>
              </a:rPr>
            </a:br>
            <a:endParaRPr lang="sk-SK" sz="2200" dirty="0">
              <a:solidFill>
                <a:srgbClr val="0070C0"/>
              </a:solidFill>
              <a:latin typeface="+mn-lt"/>
            </a:endParaRPr>
          </a:p>
        </p:txBody>
      </p:sp>
      <p:pic>
        <p:nvPicPr>
          <p:cNvPr id="4" name="Obrázok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9742" y="0"/>
            <a:ext cx="1622258" cy="6858000"/>
          </a:xfrm>
          <a:prstGeom prst="rect">
            <a:avLst/>
          </a:prstGeom>
        </p:spPr>
      </p:pic>
      <p:pic>
        <p:nvPicPr>
          <p:cNvPr id="5" name="Obrázok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94604" y="517236"/>
            <a:ext cx="4754456" cy="59759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Obrázok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0199" y="1858169"/>
            <a:ext cx="3265044" cy="37972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Nadpis 1"/>
          <p:cNvSpPr txBox="1">
            <a:spLocks/>
          </p:cNvSpPr>
          <p:nvPr/>
        </p:nvSpPr>
        <p:spPr>
          <a:xfrm>
            <a:off x="183507" y="517236"/>
            <a:ext cx="10089888" cy="7805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k-SK" b="1" dirty="0" smtClean="0">
                <a:solidFill>
                  <a:srgbClr val="0070C0"/>
                </a:solidFill>
                <a:latin typeface="+mn-lt"/>
              </a:rPr>
              <a:t>Pracovný program</a:t>
            </a:r>
            <a:endParaRPr lang="sk-SK" b="1" dirty="0">
              <a:solidFill>
                <a:srgbClr val="0070C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98739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ok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3225" y="0"/>
            <a:ext cx="1622258" cy="6858000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-103882" y="993026"/>
            <a:ext cx="11439813" cy="5698571"/>
          </a:xfrm>
        </p:spPr>
        <p:txBody>
          <a:bodyPr>
            <a:normAutofit fontScale="90000"/>
          </a:bodyPr>
          <a:lstStyle/>
          <a:p>
            <a:pPr algn="ctr"/>
            <a:r>
              <a:rPr lang="sk-SK" sz="2200" b="1" dirty="0" smtClean="0">
                <a:solidFill>
                  <a:srgbClr val="000099"/>
                </a:solidFill>
              </a:rPr>
              <a:t/>
            </a:r>
            <a:br>
              <a:rPr lang="sk-SK" sz="2200" b="1" dirty="0" smtClean="0">
                <a:solidFill>
                  <a:srgbClr val="000099"/>
                </a:solidFill>
              </a:rPr>
            </a:br>
            <a:r>
              <a:rPr lang="sk-SK" sz="2200" b="1" dirty="0" smtClean="0">
                <a:solidFill>
                  <a:srgbClr val="000099"/>
                </a:solidFill>
              </a:rPr>
              <a:t/>
            </a:r>
            <a:br>
              <a:rPr lang="sk-SK" sz="2200" b="1" dirty="0" smtClean="0">
                <a:solidFill>
                  <a:srgbClr val="000099"/>
                </a:solidFill>
              </a:rPr>
            </a:br>
            <a:r>
              <a:rPr lang="sk-SK" sz="2200" b="1" u="sng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KLASTER</a:t>
            </a:r>
            <a:r>
              <a:rPr lang="sk-SK" sz="2200" b="1" dirty="0" smtClean="0">
                <a:solidFill>
                  <a:srgbClr val="000099"/>
                </a:solidFill>
                <a:latin typeface="+mn-lt"/>
              </a:rPr>
              <a:t> – </a:t>
            </a:r>
            <a:r>
              <a:rPr lang="sk-SK" sz="2200" dirty="0" smtClean="0">
                <a:solidFill>
                  <a:srgbClr val="000099"/>
                </a:solidFill>
                <a:latin typeface="+mn-lt"/>
              </a:rPr>
              <a:t>úvod / predstavenie / popis</a:t>
            </a:r>
            <a:br>
              <a:rPr lang="sk-SK" sz="2200" dirty="0" smtClean="0">
                <a:solidFill>
                  <a:srgbClr val="000099"/>
                </a:solidFill>
                <a:latin typeface="+mn-lt"/>
              </a:rPr>
            </a:br>
            <a:r>
              <a:rPr lang="sk-SK" sz="2200" b="1" i="1" dirty="0" err="1" smtClean="0">
                <a:solidFill>
                  <a:srgbClr val="000099"/>
                </a:solidFill>
                <a:latin typeface="+mn-lt"/>
              </a:rPr>
              <a:t>Cluster</a:t>
            </a:r>
            <a:r>
              <a:rPr lang="sk-SK" sz="2200" b="1" i="1" dirty="0" smtClean="0">
                <a:solidFill>
                  <a:srgbClr val="000099"/>
                </a:solidFill>
                <a:latin typeface="+mn-lt"/>
              </a:rPr>
              <a:t> 2: </a:t>
            </a:r>
            <a:r>
              <a:rPr lang="en-US" sz="2200" b="1" i="1" dirty="0" smtClean="0">
                <a:solidFill>
                  <a:srgbClr val="000099"/>
                </a:solidFill>
                <a:latin typeface="+mn-lt"/>
              </a:rPr>
              <a:t>Culture, Creativity and Inclusive Society</a:t>
            </a:r>
            <a:r>
              <a:rPr lang="sk-SK" sz="2200" b="1" i="1" dirty="0" smtClean="0">
                <a:solidFill>
                  <a:srgbClr val="000099"/>
                </a:solidFill>
                <a:latin typeface="+mn-lt"/>
              </a:rPr>
              <a:t/>
            </a:r>
            <a:br>
              <a:rPr lang="sk-SK" sz="2200" b="1" i="1" dirty="0" smtClean="0">
                <a:solidFill>
                  <a:srgbClr val="000099"/>
                </a:solidFill>
                <a:latin typeface="+mn-lt"/>
              </a:rPr>
            </a:br>
            <a:r>
              <a:rPr lang="sk-SK" sz="2000" dirty="0" smtClean="0">
                <a:solidFill>
                  <a:srgbClr val="000099"/>
                </a:solidFill>
                <a:latin typeface="+mn-lt"/>
              </a:rPr>
              <a:t/>
            </a:r>
            <a:br>
              <a:rPr lang="sk-SK" sz="2000" dirty="0" smtClean="0">
                <a:solidFill>
                  <a:srgbClr val="000099"/>
                </a:solidFill>
                <a:latin typeface="+mn-lt"/>
              </a:rPr>
            </a:br>
            <a:r>
              <a:rPr lang="sk-SK" sz="2000" dirty="0" smtClean="0">
                <a:solidFill>
                  <a:srgbClr val="000099"/>
                </a:solidFill>
                <a:latin typeface="+mn-lt"/>
              </a:rPr>
              <a:t/>
            </a:r>
            <a:br>
              <a:rPr lang="sk-SK" sz="2000" dirty="0" smtClean="0">
                <a:solidFill>
                  <a:srgbClr val="000099"/>
                </a:solidFill>
                <a:latin typeface="+mn-lt"/>
              </a:rPr>
            </a:br>
            <a:r>
              <a:rPr lang="sk-SK" sz="2200" dirty="0" smtClean="0">
                <a:solidFill>
                  <a:srgbClr val="000099"/>
                </a:solidFill>
                <a:latin typeface="+mn-lt"/>
              </a:rPr>
              <a:t/>
            </a:r>
            <a:br>
              <a:rPr lang="sk-SK" sz="2200" dirty="0" smtClean="0">
                <a:solidFill>
                  <a:srgbClr val="000099"/>
                </a:solidFill>
                <a:latin typeface="+mn-lt"/>
              </a:rPr>
            </a:br>
            <a:r>
              <a:rPr lang="sk-SK" sz="2200" b="1" u="sng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DESTINÁCIA</a:t>
            </a:r>
            <a:r>
              <a:rPr lang="sk-SK" sz="2200" b="1" u="sng" dirty="0" smtClean="0">
                <a:solidFill>
                  <a:srgbClr val="000099"/>
                </a:solidFill>
                <a:latin typeface="+mn-lt"/>
              </a:rPr>
              <a:t> </a:t>
            </a:r>
            <a:r>
              <a:rPr lang="sk-SK" sz="2000" u="sng" dirty="0" smtClean="0">
                <a:solidFill>
                  <a:srgbClr val="000099"/>
                </a:solidFill>
                <a:latin typeface="+mn-lt"/>
              </a:rPr>
              <a:t>– politický rámec / očakávaný dopad</a:t>
            </a:r>
            <a:r>
              <a:rPr lang="sk-SK" sz="2000" dirty="0" smtClean="0">
                <a:solidFill>
                  <a:srgbClr val="000099"/>
                </a:solidFill>
                <a:latin typeface="+mn-lt"/>
              </a:rPr>
              <a:t/>
            </a:r>
            <a:br>
              <a:rPr lang="sk-SK" sz="2000" dirty="0" smtClean="0">
                <a:solidFill>
                  <a:srgbClr val="000099"/>
                </a:solidFill>
                <a:latin typeface="+mn-lt"/>
              </a:rPr>
            </a:br>
            <a:r>
              <a:rPr lang="sk-SK" sz="2000" b="1" i="1" dirty="0" err="1" smtClean="0">
                <a:solidFill>
                  <a:srgbClr val="000099"/>
                </a:solidFill>
                <a:latin typeface="+mn-lt"/>
              </a:rPr>
              <a:t>Destination</a:t>
            </a:r>
            <a:r>
              <a:rPr lang="sk-SK" sz="2000" b="1" i="1" dirty="0" smtClean="0">
                <a:solidFill>
                  <a:srgbClr val="000099"/>
                </a:solidFill>
                <a:latin typeface="+mn-lt"/>
              </a:rPr>
              <a:t> 1: </a:t>
            </a:r>
            <a:r>
              <a:rPr lang="en-US" sz="2000" b="1" i="1" dirty="0" smtClean="0">
                <a:solidFill>
                  <a:srgbClr val="000099"/>
                </a:solidFill>
                <a:latin typeface="+mn-lt"/>
              </a:rPr>
              <a:t>INNOVATIVE RESEARCH ON DEMOCRACY AND GOVERNANCE</a:t>
            </a:r>
            <a:r>
              <a:rPr lang="sk-SK" sz="2000" dirty="0" smtClean="0">
                <a:solidFill>
                  <a:srgbClr val="000099"/>
                </a:solidFill>
                <a:latin typeface="+mn-lt"/>
              </a:rPr>
              <a:t/>
            </a:r>
            <a:br>
              <a:rPr lang="sk-SK" sz="2000" dirty="0" smtClean="0">
                <a:solidFill>
                  <a:srgbClr val="000099"/>
                </a:solidFill>
                <a:latin typeface="+mn-lt"/>
              </a:rPr>
            </a:br>
            <a:r>
              <a:rPr lang="sk-SK" sz="2000" dirty="0" smtClean="0">
                <a:solidFill>
                  <a:srgbClr val="000099"/>
                </a:solidFill>
                <a:latin typeface="+mn-lt"/>
              </a:rPr>
              <a:t/>
            </a:r>
            <a:br>
              <a:rPr lang="sk-SK" sz="2000" dirty="0" smtClean="0">
                <a:solidFill>
                  <a:srgbClr val="000099"/>
                </a:solidFill>
                <a:latin typeface="+mn-lt"/>
              </a:rPr>
            </a:br>
            <a:r>
              <a:rPr lang="sk-SK" sz="2000" dirty="0" smtClean="0">
                <a:solidFill>
                  <a:srgbClr val="000099"/>
                </a:solidFill>
                <a:latin typeface="+mn-lt"/>
              </a:rPr>
              <a:t/>
            </a:r>
            <a:br>
              <a:rPr lang="sk-SK" sz="2000" dirty="0" smtClean="0">
                <a:solidFill>
                  <a:srgbClr val="000099"/>
                </a:solidFill>
                <a:latin typeface="+mn-lt"/>
              </a:rPr>
            </a:br>
            <a:r>
              <a:rPr lang="sk-SK" sz="2000" dirty="0" smtClean="0">
                <a:solidFill>
                  <a:srgbClr val="000099"/>
                </a:solidFill>
                <a:latin typeface="+mn-lt"/>
              </a:rPr>
              <a:t/>
            </a:r>
            <a:br>
              <a:rPr lang="sk-SK" sz="2000" dirty="0" smtClean="0">
                <a:solidFill>
                  <a:srgbClr val="000099"/>
                </a:solidFill>
                <a:latin typeface="+mn-lt"/>
              </a:rPr>
            </a:br>
            <a:r>
              <a:rPr lang="sk-SK" sz="2200" b="1" u="sng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VÝZVA = CALL</a:t>
            </a:r>
            <a:r>
              <a:rPr lang="sk-SK" sz="2000" dirty="0" smtClean="0">
                <a:solidFill>
                  <a:srgbClr val="000099"/>
                </a:solidFill>
                <a:latin typeface="+mn-lt"/>
              </a:rPr>
              <a:t/>
            </a:r>
            <a:br>
              <a:rPr lang="sk-SK" sz="2000" dirty="0" smtClean="0">
                <a:solidFill>
                  <a:srgbClr val="000099"/>
                </a:solidFill>
                <a:latin typeface="+mn-lt"/>
              </a:rPr>
            </a:br>
            <a:r>
              <a:rPr lang="sk-SK" sz="2000" b="1" i="1" dirty="0" err="1" smtClean="0">
                <a:solidFill>
                  <a:srgbClr val="000099"/>
                </a:solidFill>
                <a:latin typeface="+mn-lt"/>
              </a:rPr>
              <a:t>Call</a:t>
            </a:r>
            <a:r>
              <a:rPr lang="sk-SK" sz="2000" b="1" i="1" dirty="0" smtClean="0">
                <a:solidFill>
                  <a:srgbClr val="000099"/>
                </a:solidFill>
                <a:latin typeface="+mn-lt"/>
              </a:rPr>
              <a:t>: HORIZON-CL2-2024-DEMOCRACY-01: </a:t>
            </a:r>
            <a:r>
              <a:rPr lang="en-US" sz="2000" b="1" i="1" dirty="0" smtClean="0">
                <a:solidFill>
                  <a:srgbClr val="000099"/>
                </a:solidFill>
                <a:latin typeface="+mn-lt"/>
              </a:rPr>
              <a:t>Past, present and future of democracies</a:t>
            </a:r>
            <a:r>
              <a:rPr lang="sk-SK" sz="2000" b="1" i="1" dirty="0" smtClean="0">
                <a:solidFill>
                  <a:srgbClr val="000099"/>
                </a:solidFill>
                <a:latin typeface="+mn-lt"/>
              </a:rPr>
              <a:t/>
            </a:r>
            <a:br>
              <a:rPr lang="sk-SK" sz="2000" b="1" i="1" dirty="0" smtClean="0">
                <a:solidFill>
                  <a:srgbClr val="000099"/>
                </a:solidFill>
                <a:latin typeface="+mn-lt"/>
              </a:rPr>
            </a:br>
            <a:r>
              <a:rPr lang="sk-SK" sz="2000" dirty="0" smtClean="0">
                <a:solidFill>
                  <a:srgbClr val="000099"/>
                </a:solidFill>
                <a:latin typeface="+mn-lt"/>
              </a:rPr>
              <a:t/>
            </a:r>
            <a:br>
              <a:rPr lang="sk-SK" sz="2000" dirty="0" smtClean="0">
                <a:solidFill>
                  <a:srgbClr val="000099"/>
                </a:solidFill>
                <a:latin typeface="+mn-lt"/>
              </a:rPr>
            </a:br>
            <a:r>
              <a:rPr lang="sk-SK" sz="2000" dirty="0" smtClean="0">
                <a:solidFill>
                  <a:srgbClr val="000099"/>
                </a:solidFill>
                <a:latin typeface="+mn-lt"/>
              </a:rPr>
              <a:t/>
            </a:r>
            <a:br>
              <a:rPr lang="sk-SK" sz="2000" dirty="0" smtClean="0">
                <a:solidFill>
                  <a:srgbClr val="000099"/>
                </a:solidFill>
                <a:latin typeface="+mn-lt"/>
              </a:rPr>
            </a:br>
            <a:r>
              <a:rPr lang="sk-SK" sz="2000" dirty="0" smtClean="0">
                <a:solidFill>
                  <a:srgbClr val="000099"/>
                </a:solidFill>
                <a:latin typeface="+mn-lt"/>
              </a:rPr>
              <a:t/>
            </a:r>
            <a:br>
              <a:rPr lang="sk-SK" sz="2000" dirty="0" smtClean="0">
                <a:solidFill>
                  <a:srgbClr val="000099"/>
                </a:solidFill>
                <a:latin typeface="+mn-lt"/>
              </a:rPr>
            </a:br>
            <a:r>
              <a:rPr lang="sk-SK" sz="2000" dirty="0" smtClean="0">
                <a:solidFill>
                  <a:srgbClr val="000099"/>
                </a:solidFill>
                <a:latin typeface="+mn-lt"/>
              </a:rPr>
              <a:t/>
            </a:r>
            <a:br>
              <a:rPr lang="sk-SK" sz="2000" dirty="0" smtClean="0">
                <a:solidFill>
                  <a:srgbClr val="000099"/>
                </a:solidFill>
                <a:latin typeface="+mn-lt"/>
              </a:rPr>
            </a:br>
            <a:r>
              <a:rPr lang="sk-SK" sz="2200" b="1" u="sng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TÉMA = TOPIC</a:t>
            </a:r>
            <a:r>
              <a:rPr lang="sk-SK" sz="2000" dirty="0" smtClean="0">
                <a:solidFill>
                  <a:srgbClr val="000099"/>
                </a:solidFill>
                <a:latin typeface="+mn-lt"/>
              </a:rPr>
              <a:t/>
            </a:r>
            <a:br>
              <a:rPr lang="sk-SK" sz="2000" dirty="0" smtClean="0">
                <a:solidFill>
                  <a:srgbClr val="000099"/>
                </a:solidFill>
                <a:latin typeface="+mn-lt"/>
              </a:rPr>
            </a:br>
            <a:r>
              <a:rPr lang="sk-SK" sz="2200" b="1" i="1" dirty="0" smtClean="0">
                <a:solidFill>
                  <a:srgbClr val="000099"/>
                </a:solidFill>
                <a:latin typeface="+mn-lt"/>
              </a:rPr>
              <a:t>H</a:t>
            </a:r>
            <a:r>
              <a:rPr lang="en-US" sz="2200" b="1" i="1" dirty="0" smtClean="0">
                <a:solidFill>
                  <a:srgbClr val="000099"/>
                </a:solidFill>
                <a:latin typeface="+mn-lt"/>
              </a:rPr>
              <a:t>ORIZON-CL2-2024-DEMOCRACY-01-01: Protest politics and cultures of opposition in democracy </a:t>
            </a:r>
            <a:r>
              <a:rPr lang="sk-SK" sz="2000" dirty="0" smtClean="0">
                <a:solidFill>
                  <a:srgbClr val="000099"/>
                </a:solidFill>
                <a:latin typeface="+mn-lt"/>
              </a:rPr>
              <a:t/>
            </a:r>
            <a:br>
              <a:rPr lang="sk-SK" sz="2000" dirty="0" smtClean="0">
                <a:solidFill>
                  <a:srgbClr val="000099"/>
                </a:solidFill>
                <a:latin typeface="+mn-lt"/>
              </a:rPr>
            </a:br>
            <a:r>
              <a:rPr lang="sk-SK" sz="2000" dirty="0" smtClean="0">
                <a:solidFill>
                  <a:srgbClr val="000099"/>
                </a:solidFill>
                <a:latin typeface="+mn-lt"/>
              </a:rPr>
              <a:t/>
            </a:r>
            <a:br>
              <a:rPr lang="sk-SK" sz="2000" dirty="0" smtClean="0">
                <a:solidFill>
                  <a:srgbClr val="000099"/>
                </a:solidFill>
                <a:latin typeface="+mn-lt"/>
              </a:rPr>
            </a:br>
            <a:r>
              <a:rPr lang="sk-SK" sz="2200" dirty="0" smtClean="0">
                <a:solidFill>
                  <a:srgbClr val="000099"/>
                </a:solidFill>
              </a:rPr>
              <a:t/>
            </a:r>
            <a:br>
              <a:rPr lang="sk-SK" sz="2200" dirty="0" smtClean="0">
                <a:solidFill>
                  <a:srgbClr val="000099"/>
                </a:solidFill>
              </a:rPr>
            </a:br>
            <a:r>
              <a:rPr lang="sk-SK" sz="2200" dirty="0" smtClean="0">
                <a:solidFill>
                  <a:srgbClr val="000099"/>
                </a:solidFill>
              </a:rPr>
              <a:t/>
            </a:r>
            <a:br>
              <a:rPr lang="sk-SK" sz="2200" dirty="0" smtClean="0">
                <a:solidFill>
                  <a:srgbClr val="000099"/>
                </a:solidFill>
              </a:rPr>
            </a:br>
            <a:endParaRPr lang="sk-SK" sz="2200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8" name="Šípka nadol 7"/>
          <p:cNvSpPr/>
          <p:nvPr/>
        </p:nvSpPr>
        <p:spPr>
          <a:xfrm>
            <a:off x="5131393" y="1920820"/>
            <a:ext cx="484632" cy="57265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endParaRPr lang="sk-SK"/>
          </a:p>
        </p:txBody>
      </p:sp>
      <p:sp>
        <p:nvSpPr>
          <p:cNvPr id="9" name="Šípka nadol 8"/>
          <p:cNvSpPr/>
          <p:nvPr/>
        </p:nvSpPr>
        <p:spPr>
          <a:xfrm>
            <a:off x="5230248" y="4507128"/>
            <a:ext cx="484632" cy="57265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endParaRPr lang="sk-SK"/>
          </a:p>
        </p:txBody>
      </p:sp>
      <p:sp>
        <p:nvSpPr>
          <p:cNvPr id="10" name="Šípka nadol 9"/>
          <p:cNvSpPr/>
          <p:nvPr/>
        </p:nvSpPr>
        <p:spPr>
          <a:xfrm>
            <a:off x="5129912" y="3193516"/>
            <a:ext cx="484632" cy="57265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endParaRPr lang="sk-SK"/>
          </a:p>
        </p:txBody>
      </p:sp>
      <p:sp>
        <p:nvSpPr>
          <p:cNvPr id="3" name="Ovál 2"/>
          <p:cNvSpPr/>
          <p:nvPr/>
        </p:nvSpPr>
        <p:spPr>
          <a:xfrm flipH="1" flipV="1">
            <a:off x="1573161" y="5594632"/>
            <a:ext cx="557561" cy="29566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cxnSp>
        <p:nvCxnSpPr>
          <p:cNvPr id="6" name="Rovná spojnica 5"/>
          <p:cNvCxnSpPr/>
          <p:nvPr/>
        </p:nvCxnSpPr>
        <p:spPr>
          <a:xfrm>
            <a:off x="575870" y="5890298"/>
            <a:ext cx="639097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Rovná spojnica 15"/>
          <p:cNvCxnSpPr/>
          <p:nvPr/>
        </p:nvCxnSpPr>
        <p:spPr>
          <a:xfrm>
            <a:off x="2007155" y="5901486"/>
            <a:ext cx="639097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Rovná spojnica 16"/>
          <p:cNvCxnSpPr/>
          <p:nvPr/>
        </p:nvCxnSpPr>
        <p:spPr>
          <a:xfrm>
            <a:off x="2898615" y="5901486"/>
            <a:ext cx="639097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Rovná spojnica 18"/>
          <p:cNvCxnSpPr/>
          <p:nvPr/>
        </p:nvCxnSpPr>
        <p:spPr>
          <a:xfrm flipV="1">
            <a:off x="4846368" y="5920055"/>
            <a:ext cx="5841407" cy="1031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Nadpis 1"/>
          <p:cNvSpPr txBox="1">
            <a:spLocks/>
          </p:cNvSpPr>
          <p:nvPr/>
        </p:nvSpPr>
        <p:spPr>
          <a:xfrm>
            <a:off x="328766" y="212472"/>
            <a:ext cx="10089888" cy="7805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k-SK" b="1" dirty="0" smtClean="0">
                <a:solidFill>
                  <a:srgbClr val="0070C0"/>
                </a:solidFill>
                <a:latin typeface="+mn-lt"/>
              </a:rPr>
              <a:t>Pracovný program 2023 -24 (</a:t>
            </a:r>
            <a:r>
              <a:rPr lang="sk-SK" b="1" dirty="0" err="1" smtClean="0">
                <a:solidFill>
                  <a:srgbClr val="0070C0"/>
                </a:solidFill>
                <a:latin typeface="+mn-lt"/>
              </a:rPr>
              <a:t>Work</a:t>
            </a:r>
            <a:r>
              <a:rPr lang="sk-SK" b="1" dirty="0" smtClean="0">
                <a:solidFill>
                  <a:srgbClr val="0070C0"/>
                </a:solidFill>
                <a:latin typeface="+mn-lt"/>
              </a:rPr>
              <a:t> </a:t>
            </a:r>
            <a:r>
              <a:rPr lang="sk-SK" b="1" dirty="0" err="1" smtClean="0">
                <a:solidFill>
                  <a:srgbClr val="0070C0"/>
                </a:solidFill>
                <a:latin typeface="+mn-lt"/>
              </a:rPr>
              <a:t>Programme</a:t>
            </a:r>
            <a:r>
              <a:rPr lang="sk-SK" b="1" dirty="0" smtClean="0">
                <a:solidFill>
                  <a:srgbClr val="0070C0"/>
                </a:solidFill>
                <a:latin typeface="+mn-lt"/>
              </a:rPr>
              <a:t>)</a:t>
            </a:r>
            <a:endParaRPr lang="sk-SK" b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15" name="Ovál 14"/>
          <p:cNvSpPr/>
          <p:nvPr/>
        </p:nvSpPr>
        <p:spPr>
          <a:xfrm flipH="1" flipV="1">
            <a:off x="4066520" y="5594632"/>
            <a:ext cx="779847" cy="32542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4251044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8200" y="1027906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sk-SK" sz="5300" b="1" dirty="0" smtClean="0">
                <a:solidFill>
                  <a:srgbClr val="0070C0"/>
                </a:solidFill>
                <a:latin typeface="+mn-lt"/>
              </a:rPr>
              <a:t>Príklad ako </a:t>
            </a:r>
            <a:r>
              <a:rPr lang="sk-SK" sz="5300" b="1" dirty="0">
                <a:solidFill>
                  <a:srgbClr val="0070C0"/>
                </a:solidFill>
                <a:latin typeface="+mn-lt"/>
              </a:rPr>
              <a:t>čítať text témy výzvy</a:t>
            </a:r>
            <a:r>
              <a:rPr lang="sk-SK" sz="8800" b="1" dirty="0">
                <a:solidFill>
                  <a:srgbClr val="0070C0"/>
                </a:solidFill>
              </a:rPr>
              <a:t/>
            </a:r>
            <a:br>
              <a:rPr lang="sk-SK" sz="8800" b="1" dirty="0">
                <a:solidFill>
                  <a:srgbClr val="0070C0"/>
                </a:solidFill>
              </a:rPr>
            </a:br>
            <a:endParaRPr lang="en-US" b="1" dirty="0"/>
          </a:p>
        </p:txBody>
      </p:sp>
      <p:pic>
        <p:nvPicPr>
          <p:cNvPr id="4" name="Obrázok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5033" y="2165678"/>
            <a:ext cx="4033917" cy="4033917"/>
          </a:xfrm>
          <a:prstGeom prst="rect">
            <a:avLst/>
          </a:prstGeom>
        </p:spPr>
      </p:pic>
      <p:pic>
        <p:nvPicPr>
          <p:cNvPr id="5" name="Obrázok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9742" y="0"/>
            <a:ext cx="1622258" cy="6858000"/>
          </a:xfrm>
          <a:prstGeom prst="rect">
            <a:avLst/>
          </a:prstGeom>
        </p:spPr>
      </p:pic>
      <p:pic>
        <p:nvPicPr>
          <p:cNvPr id="6" name="Obrázok 5"/>
          <p:cNvPicPr/>
          <p:nvPr/>
        </p:nvPicPr>
        <p:blipFill rotWithShape="1">
          <a:blip r:embed="rId5"/>
          <a:srcRect l="1612" t="15610" r="52663" b="21598"/>
          <a:stretch/>
        </p:blipFill>
        <p:spPr bwMode="auto">
          <a:xfrm>
            <a:off x="466713" y="2165678"/>
            <a:ext cx="5543470" cy="41357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718624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Obrázok 10"/>
          <p:cNvPicPr>
            <a:picLocks noChangeAspect="1"/>
          </p:cNvPicPr>
          <p:nvPr/>
        </p:nvPicPr>
        <p:blipFill rotWithShape="1">
          <a:blip r:embed="rId3"/>
          <a:srcRect l="24706" t="20850" r="25197" b="8213"/>
          <a:stretch/>
        </p:blipFill>
        <p:spPr>
          <a:xfrm>
            <a:off x="106177" y="917001"/>
            <a:ext cx="7070206" cy="56312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Nadpis 1"/>
          <p:cNvSpPr txBox="1">
            <a:spLocks/>
          </p:cNvSpPr>
          <p:nvPr/>
        </p:nvSpPr>
        <p:spPr>
          <a:xfrm>
            <a:off x="169071" y="265216"/>
            <a:ext cx="10089888" cy="1325563"/>
          </a:xfrm>
          <a:prstGeom prst="rect">
            <a:avLst/>
          </a:prstGeom>
        </p:spPr>
        <p:txBody>
          <a:bodyPr>
            <a:norm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k-SK" b="1" dirty="0" smtClean="0">
                <a:solidFill>
                  <a:srgbClr val="0070C0"/>
                </a:solidFill>
                <a:latin typeface="+mn-lt"/>
              </a:rPr>
              <a:t>Ako čítať text témy výzvy</a:t>
            </a:r>
            <a:endParaRPr lang="sk-SK" b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5" name="BlokTextu 4"/>
          <p:cNvSpPr txBox="1"/>
          <p:nvPr/>
        </p:nvSpPr>
        <p:spPr>
          <a:xfrm>
            <a:off x="7323897" y="1026423"/>
            <a:ext cx="42360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→</a:t>
            </a:r>
            <a:r>
              <a:rPr lang="sk-SK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k-SK" sz="2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ID témy + názov témy </a:t>
            </a:r>
            <a:endParaRPr lang="en-US" sz="2400" dirty="0">
              <a:solidFill>
                <a:srgbClr val="0070C0"/>
              </a:solidFill>
            </a:endParaRPr>
          </a:p>
        </p:txBody>
      </p:sp>
      <p:sp>
        <p:nvSpPr>
          <p:cNvPr id="6" name="BlokTextu 5"/>
          <p:cNvSpPr txBox="1"/>
          <p:nvPr/>
        </p:nvSpPr>
        <p:spPr>
          <a:xfrm>
            <a:off x="7505297" y="1903587"/>
            <a:ext cx="45035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→</a:t>
            </a:r>
            <a:r>
              <a:rPr lang="sk-SK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k-SK" sz="2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indikatívny rozpočet na projekt</a:t>
            </a:r>
            <a:endParaRPr lang="en-US" sz="24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7" name="BlokTextu 6"/>
          <p:cNvSpPr txBox="1"/>
          <p:nvPr/>
        </p:nvSpPr>
        <p:spPr>
          <a:xfrm>
            <a:off x="7505296" y="2750765"/>
            <a:ext cx="45035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→</a:t>
            </a:r>
            <a:r>
              <a:rPr lang="sk-SK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k-SK" sz="2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celkový rozpočet na tému</a:t>
            </a:r>
            <a:endParaRPr lang="en-US" sz="2400" dirty="0">
              <a:solidFill>
                <a:srgbClr val="0070C0"/>
              </a:solidFill>
            </a:endParaRPr>
          </a:p>
        </p:txBody>
      </p:sp>
      <p:sp>
        <p:nvSpPr>
          <p:cNvPr id="8" name="BlokTextu 7"/>
          <p:cNvSpPr txBox="1"/>
          <p:nvPr/>
        </p:nvSpPr>
        <p:spPr>
          <a:xfrm>
            <a:off x="3241518" y="3017037"/>
            <a:ext cx="45035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→</a:t>
            </a:r>
            <a:r>
              <a:rPr lang="sk-SK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k-SK" sz="2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typ aktivít v projekte</a:t>
            </a:r>
            <a:endParaRPr lang="en-US" sz="24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9" name="BlokTextu 8"/>
          <p:cNvSpPr txBox="1"/>
          <p:nvPr/>
        </p:nvSpPr>
        <p:spPr>
          <a:xfrm>
            <a:off x="7372773" y="3864944"/>
            <a:ext cx="45035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→</a:t>
            </a:r>
            <a:r>
              <a:rPr lang="sk-SK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k-SK" sz="2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špecifické podmienky </a:t>
            </a:r>
            <a:endParaRPr lang="en-US" sz="2400" dirty="0">
              <a:solidFill>
                <a:srgbClr val="0070C0"/>
              </a:solidFill>
            </a:endParaRPr>
          </a:p>
        </p:txBody>
      </p:sp>
      <p:sp>
        <p:nvSpPr>
          <p:cNvPr id="10" name="BlokTextu 9"/>
          <p:cNvSpPr txBox="1"/>
          <p:nvPr/>
        </p:nvSpPr>
        <p:spPr>
          <a:xfrm>
            <a:off x="6818632" y="4782649"/>
            <a:ext cx="5635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→</a:t>
            </a:r>
            <a:r>
              <a:rPr lang="sk-SK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k-SK" sz="2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TRL - úroveň pripravenosti technológie</a:t>
            </a:r>
            <a:endParaRPr lang="en-US" sz="24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2" name="BlokTextu 11"/>
          <p:cNvSpPr txBox="1"/>
          <p:nvPr/>
        </p:nvSpPr>
        <p:spPr>
          <a:xfrm>
            <a:off x="6997507" y="5665455"/>
            <a:ext cx="5277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→</a:t>
            </a:r>
            <a:r>
              <a:rPr lang="sk-SK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k-SK" sz="2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LUMP SUM - paušálne financovanie</a:t>
            </a:r>
            <a:endParaRPr lang="en-US" sz="24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6019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98834" y="234848"/>
            <a:ext cx="10982037" cy="5698571"/>
          </a:xfrm>
        </p:spPr>
        <p:txBody>
          <a:bodyPr>
            <a:normAutofit/>
          </a:bodyPr>
          <a:lstStyle/>
          <a:p>
            <a:r>
              <a:rPr lang="sk-SK" sz="2200" b="1" dirty="0" smtClean="0">
                <a:solidFill>
                  <a:srgbClr val="000099"/>
                </a:solidFill>
              </a:rPr>
              <a:t/>
            </a:r>
            <a:br>
              <a:rPr lang="sk-SK" sz="2200" b="1" dirty="0" smtClean="0">
                <a:solidFill>
                  <a:srgbClr val="000099"/>
                </a:solidFill>
              </a:rPr>
            </a:br>
            <a:endParaRPr lang="sk-SK" sz="2200" dirty="0">
              <a:solidFill>
                <a:srgbClr val="0070C0"/>
              </a:solidFill>
              <a:latin typeface="+mn-lt"/>
            </a:endParaRPr>
          </a:p>
        </p:txBody>
      </p:sp>
      <p:pic>
        <p:nvPicPr>
          <p:cNvPr id="4" name="Obrázok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330" y="0"/>
            <a:ext cx="1622258" cy="6858000"/>
          </a:xfrm>
          <a:prstGeom prst="rect">
            <a:avLst/>
          </a:prstGeom>
        </p:spPr>
      </p:pic>
      <p:pic>
        <p:nvPicPr>
          <p:cNvPr id="3074" name="Obrázok 5" descr="image00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287" y="1419965"/>
            <a:ext cx="7043194" cy="47958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Obdĺžnik 2"/>
          <p:cNvSpPr/>
          <p:nvPr/>
        </p:nvSpPr>
        <p:spPr>
          <a:xfrm>
            <a:off x="298220" y="6191216"/>
            <a:ext cx="98860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k-SK" dirty="0" smtClean="0"/>
              <a:t>Viac informácií o typoch projektov: </a:t>
            </a:r>
            <a:r>
              <a:rPr lang="sk-SK" dirty="0" smtClean="0">
                <a:hlinkClick r:id="rId5"/>
              </a:rPr>
              <a:t>wp-13-general-annexes_horizon-2023-2024_en.pdf </a:t>
            </a:r>
            <a:r>
              <a:rPr lang="sk-SK" dirty="0">
                <a:hlinkClick r:id="rId5"/>
              </a:rPr>
              <a:t>(europa.eu)</a:t>
            </a:r>
            <a:endParaRPr lang="sk-SK" dirty="0"/>
          </a:p>
        </p:txBody>
      </p:sp>
      <p:sp>
        <p:nvSpPr>
          <p:cNvPr id="7" name="Nadpis 1"/>
          <p:cNvSpPr txBox="1">
            <a:spLocks/>
          </p:cNvSpPr>
          <p:nvPr/>
        </p:nvSpPr>
        <p:spPr>
          <a:xfrm>
            <a:off x="183507" y="517236"/>
            <a:ext cx="10665006" cy="7805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k-SK" b="1" dirty="0" smtClean="0">
                <a:solidFill>
                  <a:srgbClr val="0070C0"/>
                </a:solidFill>
                <a:latin typeface="+mn-lt"/>
              </a:rPr>
              <a:t>Prečo je dôležitá informácia o type projektov (Type of </a:t>
            </a:r>
            <a:r>
              <a:rPr lang="sk-SK" b="1" dirty="0" err="1" smtClean="0">
                <a:solidFill>
                  <a:srgbClr val="0070C0"/>
                </a:solidFill>
                <a:latin typeface="+mn-lt"/>
              </a:rPr>
              <a:t>Action</a:t>
            </a:r>
            <a:r>
              <a:rPr lang="sk-SK" b="1" dirty="0" smtClean="0">
                <a:solidFill>
                  <a:srgbClr val="0070C0"/>
                </a:solidFill>
                <a:latin typeface="+mn-lt"/>
              </a:rPr>
              <a:t>)</a:t>
            </a:r>
            <a:endParaRPr lang="sk-SK" b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5" name="BlokTextu 4"/>
          <p:cNvSpPr txBox="1"/>
          <p:nvPr/>
        </p:nvSpPr>
        <p:spPr>
          <a:xfrm>
            <a:off x="7043049" y="1801332"/>
            <a:ext cx="4044052" cy="3693319"/>
          </a:xfrm>
          <a:prstGeom prst="rect">
            <a:avLst/>
          </a:prstGeom>
          <a:ln w="5715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sk-SK" sz="2000" b="1" dirty="0">
                <a:solidFill>
                  <a:schemeClr val="tx1"/>
                </a:solidFill>
              </a:rPr>
              <a:t>Typy akcií / </a:t>
            </a:r>
            <a:r>
              <a:rPr lang="sk-SK" sz="2000" b="1" dirty="0" smtClean="0">
                <a:solidFill>
                  <a:schemeClr val="tx1"/>
                </a:solidFill>
              </a:rPr>
              <a:t>projektov:</a:t>
            </a:r>
          </a:p>
          <a:p>
            <a:endParaRPr lang="sk-SK" dirty="0" smtClean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sk-SK" dirty="0" smtClean="0">
                <a:solidFill>
                  <a:schemeClr val="tx1"/>
                </a:solidFill>
              </a:rPr>
              <a:t>očakávaný </a:t>
            </a:r>
            <a:r>
              <a:rPr lang="sk-SK" dirty="0">
                <a:solidFill>
                  <a:schemeClr val="tx1"/>
                </a:solidFill>
              </a:rPr>
              <a:t>rozsah aktivít </a:t>
            </a:r>
            <a:r>
              <a:rPr lang="sk-SK" dirty="0" smtClean="0">
                <a:solidFill>
                  <a:schemeClr val="tx1"/>
                </a:solidFill>
              </a:rPr>
              <a:t>vykonávaných   </a:t>
            </a:r>
            <a:r>
              <a:rPr lang="sk-SK" dirty="0">
                <a:solidFill>
                  <a:schemeClr val="tx1"/>
                </a:solidFill>
              </a:rPr>
              <a:t>v rámci projektu </a:t>
            </a:r>
            <a:endParaRPr lang="sk-SK" dirty="0" smtClean="0">
              <a:solidFill>
                <a:schemeClr val="tx1"/>
              </a:solidFill>
            </a:endParaRPr>
          </a:p>
          <a:p>
            <a:endParaRPr lang="sk-SK" dirty="0" smtClean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sk-SK" dirty="0" smtClean="0">
                <a:solidFill>
                  <a:schemeClr val="tx1"/>
                </a:solidFill>
              </a:rPr>
              <a:t>stupeň </a:t>
            </a:r>
            <a:r>
              <a:rPr lang="sk-SK" dirty="0">
                <a:solidFill>
                  <a:schemeClr val="tx1"/>
                </a:solidFill>
              </a:rPr>
              <a:t>pripravenosti technológie </a:t>
            </a:r>
            <a:r>
              <a:rPr lang="sk-SK" dirty="0" smtClean="0">
                <a:solidFill>
                  <a:schemeClr val="tx1"/>
                </a:solidFill>
              </a:rPr>
              <a:t>TRL</a:t>
            </a:r>
          </a:p>
          <a:p>
            <a:endParaRPr lang="sk-SK" dirty="0" smtClean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sk-SK" dirty="0" smtClean="0">
                <a:solidFill>
                  <a:schemeClr val="tx1"/>
                </a:solidFill>
              </a:rPr>
              <a:t>miera spolufinancovania </a:t>
            </a:r>
          </a:p>
          <a:p>
            <a:endParaRPr lang="sk-SK" dirty="0" smtClean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sk-SK" dirty="0" smtClean="0">
                <a:solidFill>
                  <a:schemeClr val="tx1"/>
                </a:solidFill>
              </a:rPr>
              <a:t>zloženie konzorcia – kritérium </a:t>
            </a:r>
            <a:r>
              <a:rPr lang="sk-SK" dirty="0">
                <a:solidFill>
                  <a:schemeClr val="tx1"/>
                </a:solidFill>
              </a:rPr>
              <a:t>oprávnenosti – koľko partnerov, z akých </a:t>
            </a:r>
            <a:r>
              <a:rPr lang="sk-SK" dirty="0" smtClean="0">
                <a:solidFill>
                  <a:schemeClr val="tx1"/>
                </a:solidFill>
              </a:rPr>
              <a:t>krajín.</a:t>
            </a:r>
            <a:endParaRPr lang="sk-SK" sz="2000" b="1" dirty="0">
              <a:solidFill>
                <a:schemeClr val="tx1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8439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ok 5"/>
          <p:cNvPicPr>
            <a:picLocks noChangeAspect="1"/>
          </p:cNvPicPr>
          <p:nvPr/>
        </p:nvPicPr>
        <p:blipFill rotWithShape="1">
          <a:blip r:embed="rId3"/>
          <a:srcRect l="18939" t="29064" r="23864" b="20410"/>
          <a:stretch/>
        </p:blipFill>
        <p:spPr>
          <a:xfrm>
            <a:off x="131116" y="1153796"/>
            <a:ext cx="9019849" cy="44819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Obdĺžnik 2"/>
          <p:cNvSpPr/>
          <p:nvPr/>
        </p:nvSpPr>
        <p:spPr>
          <a:xfrm>
            <a:off x="335043" y="284693"/>
            <a:ext cx="101765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k-SK" sz="3600" b="1" dirty="0" smtClean="0">
                <a:solidFill>
                  <a:srgbClr val="0070C0"/>
                </a:solidFill>
                <a:ea typeface="+mj-ea"/>
                <a:cs typeface="+mj-cs"/>
              </a:rPr>
              <a:t>Očakávané výstupy v </a:t>
            </a:r>
            <a:r>
              <a:rPr lang="sk-SK" sz="3600" b="1" dirty="0">
                <a:solidFill>
                  <a:srgbClr val="0070C0"/>
                </a:solidFill>
                <a:ea typeface="+mj-ea"/>
                <a:cs typeface="+mj-cs"/>
              </a:rPr>
              <a:t>texte </a:t>
            </a:r>
            <a:r>
              <a:rPr lang="sk-SK" sz="3600" b="1" dirty="0" smtClean="0">
                <a:solidFill>
                  <a:srgbClr val="0070C0"/>
                </a:solidFill>
                <a:ea typeface="+mj-ea"/>
                <a:cs typeface="+mj-cs"/>
              </a:rPr>
              <a:t>témy</a:t>
            </a:r>
            <a:endParaRPr lang="sk-SK" sz="3600" b="1" u="sng" dirty="0">
              <a:solidFill>
                <a:srgbClr val="000099"/>
              </a:solidFill>
              <a:latin typeface="+mj-lt"/>
            </a:endParaRPr>
          </a:p>
        </p:txBody>
      </p:sp>
      <p:sp>
        <p:nvSpPr>
          <p:cNvPr id="2" name="BlokTextu 1"/>
          <p:cNvSpPr txBox="1"/>
          <p:nvPr/>
        </p:nvSpPr>
        <p:spPr>
          <a:xfrm>
            <a:off x="9150965" y="1292201"/>
            <a:ext cx="3764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→</a:t>
            </a:r>
            <a:r>
              <a:rPr lang="sk-SK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k-SK" sz="2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adresovať všetky!!!</a:t>
            </a:r>
            <a:endParaRPr lang="en-US" sz="2400" b="1" dirty="0">
              <a:ln w="9525">
                <a:solidFill>
                  <a:schemeClr val="bg1"/>
                </a:solidFill>
                <a:prstDash val="solid"/>
              </a:ln>
              <a:solidFill>
                <a:srgbClr val="0070C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BlokTextu 4"/>
          <p:cNvSpPr txBox="1"/>
          <p:nvPr/>
        </p:nvSpPr>
        <p:spPr>
          <a:xfrm>
            <a:off x="9289512" y="2028836"/>
            <a:ext cx="27262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→</a:t>
            </a:r>
            <a:r>
              <a:rPr lang="sk-SK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k-SK" b="1" dirty="0">
                <a:solidFill>
                  <a:schemeClr val="accent1"/>
                </a:solidFill>
              </a:rPr>
              <a:t>Cieľ projektu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7" name="BlokTextu 6"/>
          <p:cNvSpPr txBox="1"/>
          <p:nvPr/>
        </p:nvSpPr>
        <p:spPr>
          <a:xfrm>
            <a:off x="9150965" y="2746495"/>
            <a:ext cx="3764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→</a:t>
            </a:r>
            <a:r>
              <a:rPr lang="sk-SK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k-SK" b="1" dirty="0" smtClean="0">
                <a:solidFill>
                  <a:schemeClr val="accent1"/>
                </a:solidFill>
              </a:rPr>
              <a:t>Cieľ projektu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8" name="BlokTextu 7"/>
          <p:cNvSpPr txBox="1"/>
          <p:nvPr/>
        </p:nvSpPr>
        <p:spPr>
          <a:xfrm>
            <a:off x="9289512" y="3529316"/>
            <a:ext cx="3764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→</a:t>
            </a:r>
            <a:r>
              <a:rPr lang="sk-SK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k-SK" b="1" dirty="0" smtClean="0">
                <a:solidFill>
                  <a:schemeClr val="accent1"/>
                </a:solidFill>
              </a:rPr>
              <a:t>Cieľ projektu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9" name="BlokTextu 8"/>
          <p:cNvSpPr txBox="1"/>
          <p:nvPr/>
        </p:nvSpPr>
        <p:spPr>
          <a:xfrm>
            <a:off x="9289512" y="4344705"/>
            <a:ext cx="3764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→</a:t>
            </a:r>
            <a:r>
              <a:rPr lang="sk-SK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k-SK" b="1" dirty="0" smtClean="0">
                <a:solidFill>
                  <a:schemeClr val="accent1"/>
                </a:solidFill>
              </a:rPr>
              <a:t>Cieľ projektu 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10" name="BlokTextu 9"/>
          <p:cNvSpPr txBox="1"/>
          <p:nvPr/>
        </p:nvSpPr>
        <p:spPr>
          <a:xfrm>
            <a:off x="9289512" y="4989007"/>
            <a:ext cx="3764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→</a:t>
            </a:r>
            <a:r>
              <a:rPr lang="sk-SK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sk-SK" sz="2000" b="1" dirty="0" smtClean="0">
                <a:solidFill>
                  <a:schemeClr val="accent1"/>
                </a:solidFill>
              </a:rPr>
              <a:t>Cieľ projektu </a:t>
            </a:r>
            <a:endParaRPr lang="en-US" sz="20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1141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ok 3"/>
          <p:cNvPicPr>
            <a:picLocks noChangeAspect="1"/>
          </p:cNvPicPr>
          <p:nvPr/>
        </p:nvPicPr>
        <p:blipFill rotWithShape="1">
          <a:blip r:embed="rId3"/>
          <a:srcRect l="14062" t="40245" r="13750" b="25496"/>
          <a:stretch/>
        </p:blipFill>
        <p:spPr>
          <a:xfrm>
            <a:off x="212204" y="897847"/>
            <a:ext cx="7956885" cy="21241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Obdĺžnik 1"/>
          <p:cNvSpPr/>
          <p:nvPr/>
        </p:nvSpPr>
        <p:spPr>
          <a:xfrm>
            <a:off x="1489404" y="169100"/>
            <a:ext cx="102221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k-SK" sz="3600" b="1" dirty="0" smtClean="0">
                <a:solidFill>
                  <a:srgbClr val="0070C0"/>
                </a:solidFill>
              </a:rPr>
              <a:t>Rozsah projektových aktivít v </a:t>
            </a:r>
            <a:r>
              <a:rPr lang="sk-SK" sz="3600" b="1" dirty="0">
                <a:solidFill>
                  <a:srgbClr val="0070C0"/>
                </a:solidFill>
              </a:rPr>
              <a:t>texte témy</a:t>
            </a:r>
            <a:endParaRPr lang="sk-SK" sz="3600" b="1" u="sng" dirty="0">
              <a:solidFill>
                <a:srgbClr val="000099"/>
              </a:solidFill>
            </a:endParaRPr>
          </a:p>
        </p:txBody>
      </p:sp>
      <p:sp>
        <p:nvSpPr>
          <p:cNvPr id="5" name="Bublina v tvare šípky nahor 4"/>
          <p:cNvSpPr/>
          <p:nvPr/>
        </p:nvSpPr>
        <p:spPr>
          <a:xfrm>
            <a:off x="109216" y="1338264"/>
            <a:ext cx="3834134" cy="3244835"/>
          </a:xfrm>
          <a:prstGeom prst="upArrowCallout">
            <a:avLst>
              <a:gd name="adj1" fmla="val 5672"/>
              <a:gd name="adj2" fmla="val 8395"/>
              <a:gd name="adj3" fmla="val 25000"/>
              <a:gd name="adj4" fmla="val 29106"/>
            </a:avLst>
          </a:prstGeom>
          <a:noFill/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BlokTextu 5"/>
          <p:cNvSpPr txBox="1"/>
          <p:nvPr/>
        </p:nvSpPr>
        <p:spPr>
          <a:xfrm>
            <a:off x="91473" y="3609812"/>
            <a:ext cx="385187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000" b="1" u="sng" dirty="0" smtClean="0">
                <a:solidFill>
                  <a:schemeClr val="accent1">
                    <a:lumMod val="75000"/>
                  </a:schemeClr>
                </a:solidFill>
              </a:rPr>
              <a:t>súlad</a:t>
            </a:r>
            <a:r>
              <a:rPr lang="sk-SK" sz="2000" b="1" dirty="0" smtClean="0">
                <a:solidFill>
                  <a:schemeClr val="accent1">
                    <a:lumMod val="75000"/>
                  </a:schemeClr>
                </a:solidFill>
              </a:rPr>
              <a:t> aktivít projektu s </a:t>
            </a:r>
            <a:r>
              <a:rPr lang="sk-SK" sz="2000" b="1" dirty="0">
                <a:solidFill>
                  <a:schemeClr val="accent1">
                    <a:lumMod val="75000"/>
                  </a:schemeClr>
                </a:solidFill>
              </a:rPr>
              <a:t>Európskou </a:t>
            </a:r>
            <a:r>
              <a:rPr lang="sk-SK" sz="2000" b="1" dirty="0" smtClean="0">
                <a:solidFill>
                  <a:schemeClr val="accent1">
                    <a:lumMod val="75000"/>
                  </a:schemeClr>
                </a:solidFill>
              </a:rPr>
              <a:t>VLNOU OBNOVY </a:t>
            </a:r>
            <a:r>
              <a:rPr lang="sk-SK" sz="2000" b="1" dirty="0" err="1" smtClean="0">
                <a:solidFill>
                  <a:schemeClr val="accent1">
                    <a:lumMod val="75000"/>
                  </a:schemeClr>
                </a:solidFill>
              </a:rPr>
              <a:t>Renovation</a:t>
            </a:r>
            <a:r>
              <a:rPr lang="sk-SK" sz="20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sk-SK" sz="2000" b="1" dirty="0" err="1" smtClean="0">
                <a:solidFill>
                  <a:schemeClr val="accent1">
                    <a:lumMod val="75000"/>
                  </a:schemeClr>
                </a:solidFill>
              </a:rPr>
              <a:t>Wave</a:t>
            </a:r>
            <a:r>
              <a:rPr lang="sk-SK" sz="20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endParaRPr lang="en-US" sz="2000" b="1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en-US" sz="2000" b="1" dirty="0">
              <a:solidFill>
                <a:schemeClr val="accent1"/>
              </a:solidFill>
            </a:endParaRPr>
          </a:p>
        </p:txBody>
      </p:sp>
      <p:sp>
        <p:nvSpPr>
          <p:cNvPr id="7" name="Bublina v tvare šípky nahor 6"/>
          <p:cNvSpPr/>
          <p:nvPr/>
        </p:nvSpPr>
        <p:spPr>
          <a:xfrm>
            <a:off x="4984212" y="1339140"/>
            <a:ext cx="4009696" cy="3244835"/>
          </a:xfrm>
          <a:prstGeom prst="upArrowCallout">
            <a:avLst>
              <a:gd name="adj1" fmla="val 5672"/>
              <a:gd name="adj2" fmla="val 8395"/>
              <a:gd name="adj3" fmla="val 21639"/>
              <a:gd name="adj4" fmla="val 40534"/>
            </a:avLst>
          </a:prstGeom>
          <a:noFill/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BlokTextu 7"/>
          <p:cNvSpPr txBox="1"/>
          <p:nvPr/>
        </p:nvSpPr>
        <p:spPr>
          <a:xfrm>
            <a:off x="4984212" y="3422880"/>
            <a:ext cx="38463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2000" b="1" dirty="0">
                <a:solidFill>
                  <a:schemeClr val="accent1"/>
                </a:solidFill>
              </a:rPr>
              <a:t>p</a:t>
            </a:r>
            <a:r>
              <a:rPr lang="sk-SK" sz="2000" b="1" dirty="0" smtClean="0">
                <a:solidFill>
                  <a:schemeClr val="accent1"/>
                </a:solidFill>
              </a:rPr>
              <a:t>rojekt </a:t>
            </a:r>
            <a:r>
              <a:rPr lang="sk-SK" sz="2000" b="1" u="sng" dirty="0" smtClean="0">
                <a:solidFill>
                  <a:schemeClr val="accent1"/>
                </a:solidFill>
              </a:rPr>
              <a:t>prispieva </a:t>
            </a:r>
            <a:r>
              <a:rPr lang="sk-SK" sz="2000" b="1" dirty="0" smtClean="0">
                <a:solidFill>
                  <a:schemeClr val="accent1"/>
                </a:solidFill>
              </a:rPr>
              <a:t>k dosiahnutiu dlhodobých klimatických a energetických cieľov </a:t>
            </a:r>
            <a:endParaRPr lang="en-US" sz="2000" b="1" dirty="0">
              <a:solidFill>
                <a:schemeClr val="accent1"/>
              </a:solidFill>
            </a:endParaRPr>
          </a:p>
          <a:p>
            <a:endParaRPr lang="en-US" sz="2000" b="1" dirty="0">
              <a:solidFill>
                <a:schemeClr val="accent1"/>
              </a:solidFill>
            </a:endParaRPr>
          </a:p>
        </p:txBody>
      </p:sp>
      <p:sp>
        <p:nvSpPr>
          <p:cNvPr id="9" name="Bublina v tvare šípky nahor 8"/>
          <p:cNvSpPr/>
          <p:nvPr/>
        </p:nvSpPr>
        <p:spPr>
          <a:xfrm>
            <a:off x="2173530" y="1583224"/>
            <a:ext cx="4272973" cy="5182398"/>
          </a:xfrm>
          <a:prstGeom prst="upArrowCallout">
            <a:avLst>
              <a:gd name="adj1" fmla="val 5672"/>
              <a:gd name="adj2" fmla="val 7387"/>
              <a:gd name="adj3" fmla="val 25000"/>
              <a:gd name="adj4" fmla="val 29106"/>
            </a:avLst>
          </a:prstGeom>
          <a:noFill/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BlokTextu 10"/>
          <p:cNvSpPr txBox="1"/>
          <p:nvPr/>
        </p:nvSpPr>
        <p:spPr>
          <a:xfrm>
            <a:off x="2386842" y="5385775"/>
            <a:ext cx="384634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2000" b="1" u="sng" dirty="0" smtClean="0">
                <a:solidFill>
                  <a:srgbClr val="003399"/>
                </a:solidFill>
              </a:rPr>
              <a:t>Cieľ</a:t>
            </a:r>
            <a:r>
              <a:rPr lang="sk-SK" sz="2000" b="1" dirty="0" smtClean="0">
                <a:solidFill>
                  <a:srgbClr val="003399"/>
                </a:solidFill>
              </a:rPr>
              <a:t> projektu: </a:t>
            </a:r>
            <a:r>
              <a:rPr lang="sk-SK" sz="2000" b="1" dirty="0">
                <a:solidFill>
                  <a:srgbClr val="003399"/>
                </a:solidFill>
              </a:rPr>
              <a:t>z</a:t>
            </a:r>
            <a:r>
              <a:rPr lang="sk-SK" sz="2000" b="1" dirty="0" smtClean="0">
                <a:solidFill>
                  <a:srgbClr val="003399"/>
                </a:solidFill>
              </a:rPr>
              <a:t>výšiť mieru obnovy budov a zabezpečiť, aby renovácie viedli k vyššej energetickej hospodárnosti </a:t>
            </a:r>
            <a:endParaRPr lang="en-US" sz="2000" b="1" dirty="0">
              <a:solidFill>
                <a:srgbClr val="003399"/>
              </a:solidFill>
            </a:endParaRPr>
          </a:p>
          <a:p>
            <a:endParaRPr lang="en-US" sz="2000" b="1" dirty="0">
              <a:solidFill>
                <a:schemeClr val="accent1"/>
              </a:solidFill>
            </a:endParaRPr>
          </a:p>
        </p:txBody>
      </p:sp>
      <p:pic>
        <p:nvPicPr>
          <p:cNvPr id="12" name="Obrázok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330" y="0"/>
            <a:ext cx="1622258" cy="6858000"/>
          </a:xfrm>
          <a:prstGeom prst="rect">
            <a:avLst/>
          </a:prstGeom>
        </p:spPr>
      </p:pic>
      <p:sp>
        <p:nvSpPr>
          <p:cNvPr id="13" name="Bublina v tvare šípky nahor 12"/>
          <p:cNvSpPr/>
          <p:nvPr/>
        </p:nvSpPr>
        <p:spPr>
          <a:xfrm rot="19503380">
            <a:off x="7072033" y="1664564"/>
            <a:ext cx="4009696" cy="4233330"/>
          </a:xfrm>
          <a:prstGeom prst="upArrowCallout">
            <a:avLst>
              <a:gd name="adj1" fmla="val 5672"/>
              <a:gd name="adj2" fmla="val 8395"/>
              <a:gd name="adj3" fmla="val 21639"/>
              <a:gd name="adj4" fmla="val 27383"/>
            </a:avLst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BlokTextu 15"/>
          <p:cNvSpPr txBox="1"/>
          <p:nvPr/>
        </p:nvSpPr>
        <p:spPr>
          <a:xfrm rot="19500273">
            <a:off x="8027840" y="4696320"/>
            <a:ext cx="39179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b="1" u="sng" dirty="0" smtClean="0">
                <a:solidFill>
                  <a:srgbClr val="C00000"/>
                </a:solidFill>
              </a:rPr>
              <a:t>Aktivity: </a:t>
            </a:r>
            <a:r>
              <a:rPr lang="en-US" b="1" dirty="0" err="1">
                <a:solidFill>
                  <a:srgbClr val="C00000"/>
                </a:solidFill>
              </a:rPr>
              <a:t>vytvorenie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inovatívnych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pracovných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en-US" b="1" dirty="0" err="1">
                <a:solidFill>
                  <a:srgbClr val="C00000"/>
                </a:solidFill>
              </a:rPr>
              <a:t>postupov</a:t>
            </a:r>
            <a:r>
              <a:rPr lang="en-US" b="1" dirty="0">
                <a:solidFill>
                  <a:srgbClr val="C00000"/>
                </a:solidFill>
              </a:rPr>
              <a:t> </a:t>
            </a:r>
            <a:r>
              <a:rPr lang="sk-SK" b="1" dirty="0">
                <a:solidFill>
                  <a:srgbClr val="C00000"/>
                </a:solidFill>
              </a:rPr>
              <a:t> </a:t>
            </a:r>
            <a:endParaRPr lang="en-US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6315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 animBg="1"/>
      <p:bldP spid="8" grpId="0"/>
      <p:bldP spid="9" grpId="0" animBg="1"/>
      <p:bldP spid="11" grpId="0"/>
      <p:bldP spid="13" grpId="0" animBg="1"/>
      <p:bldP spid="1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ok 1"/>
          <p:cNvPicPr>
            <a:picLocks noChangeAspect="1"/>
          </p:cNvPicPr>
          <p:nvPr/>
        </p:nvPicPr>
        <p:blipFill rotWithShape="1">
          <a:blip r:embed="rId3"/>
          <a:srcRect l="26930" t="17603" r="31755" b="6451"/>
          <a:stretch/>
        </p:blipFill>
        <p:spPr>
          <a:xfrm>
            <a:off x="320842" y="352926"/>
            <a:ext cx="5951622" cy="61537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Bublina v tvare šípky doľava 4"/>
          <p:cNvSpPr/>
          <p:nvPr/>
        </p:nvSpPr>
        <p:spPr>
          <a:xfrm>
            <a:off x="6272464" y="481264"/>
            <a:ext cx="5694947" cy="923330"/>
          </a:xfrm>
          <a:prstGeom prst="leftArrowCallout">
            <a:avLst>
              <a:gd name="adj1" fmla="val 25000"/>
              <a:gd name="adj2" fmla="val 25000"/>
              <a:gd name="adj3" fmla="val 25000"/>
              <a:gd name="adj4" fmla="val 82442"/>
            </a:avLst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BlokTextu 5"/>
          <p:cNvSpPr txBox="1"/>
          <p:nvPr/>
        </p:nvSpPr>
        <p:spPr>
          <a:xfrm>
            <a:off x="7331242" y="481264"/>
            <a:ext cx="463616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b="1" dirty="0" smtClean="0">
                <a:solidFill>
                  <a:schemeClr val="accent1"/>
                </a:solidFill>
              </a:rPr>
              <a:t>Výskumné aktivity zamerané na inovatívne </a:t>
            </a:r>
            <a:r>
              <a:rPr lang="sk-SK" b="1" dirty="0">
                <a:solidFill>
                  <a:schemeClr val="accent1"/>
                </a:solidFill>
              </a:rPr>
              <a:t>prístupy k priemyselnej hĺbkovej </a:t>
            </a:r>
            <a:r>
              <a:rPr lang="sk-SK" b="1" dirty="0" smtClean="0">
                <a:solidFill>
                  <a:schemeClr val="accent1"/>
                </a:solidFill>
              </a:rPr>
              <a:t>obnove budov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8" name="Bublina v tvare šípky doľava 7"/>
          <p:cNvSpPr/>
          <p:nvPr/>
        </p:nvSpPr>
        <p:spPr>
          <a:xfrm>
            <a:off x="6272462" y="5679264"/>
            <a:ext cx="5694947" cy="646331"/>
          </a:xfrm>
          <a:prstGeom prst="leftArrowCallout">
            <a:avLst>
              <a:gd name="adj1" fmla="val 25000"/>
              <a:gd name="adj2" fmla="val 25000"/>
              <a:gd name="adj3" fmla="val 25000"/>
              <a:gd name="adj4" fmla="val 82442"/>
            </a:avLst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Bublina v tvare šípky doľava 8"/>
          <p:cNvSpPr/>
          <p:nvPr/>
        </p:nvSpPr>
        <p:spPr>
          <a:xfrm>
            <a:off x="6272462" y="2659517"/>
            <a:ext cx="5694947" cy="638400"/>
          </a:xfrm>
          <a:prstGeom prst="leftArrowCallout">
            <a:avLst>
              <a:gd name="adj1" fmla="val 25000"/>
              <a:gd name="adj2" fmla="val 25000"/>
              <a:gd name="adj3" fmla="val 25000"/>
              <a:gd name="adj4" fmla="val 82442"/>
            </a:avLst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BlokTextu 9"/>
          <p:cNvSpPr txBox="1"/>
          <p:nvPr/>
        </p:nvSpPr>
        <p:spPr>
          <a:xfrm>
            <a:off x="7252582" y="5671333"/>
            <a:ext cx="46361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b="1" dirty="0" smtClean="0">
                <a:solidFill>
                  <a:schemeClr val="accent1"/>
                </a:solidFill>
              </a:rPr>
              <a:t>Demonštračné aktivity v min. 3 rôznych typoch budov ( 1 demo v rezidenčných budovách)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11" name="BlokTextu 10"/>
          <p:cNvSpPr txBox="1"/>
          <p:nvPr/>
        </p:nvSpPr>
        <p:spPr>
          <a:xfrm>
            <a:off x="7331240" y="2743655"/>
            <a:ext cx="46361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b="1" dirty="0" smtClean="0">
                <a:solidFill>
                  <a:schemeClr val="accent1"/>
                </a:solidFill>
              </a:rPr>
              <a:t>Výber najvhodnejších technológií a procesov, </a:t>
            </a:r>
            <a:r>
              <a:rPr lang="sk-SK" sz="1400" b="1" dirty="0" smtClean="0">
                <a:solidFill>
                  <a:schemeClr val="accent1"/>
                </a:solidFill>
              </a:rPr>
              <a:t>čomu bude predchádzať ich prieskum a analýza </a:t>
            </a:r>
            <a:endParaRPr lang="en-US" sz="1400" b="1" dirty="0">
              <a:solidFill>
                <a:schemeClr val="accent1"/>
              </a:solidFill>
            </a:endParaRPr>
          </a:p>
        </p:txBody>
      </p:sp>
      <p:sp>
        <p:nvSpPr>
          <p:cNvPr id="12" name="Bublina v tvare šípky doľava 11"/>
          <p:cNvSpPr/>
          <p:nvPr/>
        </p:nvSpPr>
        <p:spPr>
          <a:xfrm>
            <a:off x="6346204" y="4417048"/>
            <a:ext cx="5694947" cy="638400"/>
          </a:xfrm>
          <a:prstGeom prst="leftArrowCallout">
            <a:avLst>
              <a:gd name="adj1" fmla="val 25000"/>
              <a:gd name="adj2" fmla="val 25000"/>
              <a:gd name="adj3" fmla="val 25000"/>
              <a:gd name="adj4" fmla="val 82442"/>
            </a:avLst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Bublina v tvare šípky doľava 12"/>
          <p:cNvSpPr/>
          <p:nvPr/>
        </p:nvSpPr>
        <p:spPr>
          <a:xfrm>
            <a:off x="6322489" y="3466740"/>
            <a:ext cx="5694947" cy="769178"/>
          </a:xfrm>
          <a:prstGeom prst="leftArrowCallout">
            <a:avLst>
              <a:gd name="adj1" fmla="val 25000"/>
              <a:gd name="adj2" fmla="val 25000"/>
              <a:gd name="adj3" fmla="val 25000"/>
              <a:gd name="adj4" fmla="val 82442"/>
            </a:avLst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BlokTextu 13"/>
          <p:cNvSpPr txBox="1"/>
          <p:nvPr/>
        </p:nvSpPr>
        <p:spPr>
          <a:xfrm>
            <a:off x="7252581" y="4432558"/>
            <a:ext cx="46361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b="1" dirty="0" smtClean="0">
                <a:solidFill>
                  <a:schemeClr val="accent1"/>
                </a:solidFill>
              </a:rPr>
              <a:t>Vypracovanie nových inovatívnych biznis modelov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16" name="BlokTextu 15"/>
          <p:cNvSpPr txBox="1"/>
          <p:nvPr/>
        </p:nvSpPr>
        <p:spPr>
          <a:xfrm>
            <a:off x="7331239" y="3435830"/>
            <a:ext cx="46361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1600" b="1" dirty="0" smtClean="0">
                <a:solidFill>
                  <a:schemeClr val="accent1"/>
                </a:solidFill>
              </a:rPr>
              <a:t>Demonštrovať integráciu navrhovaných postupov za pomoci dostupných digitálnych technológií pre výstavbu a rekonštrukciu (Digitálne modely stavby)</a:t>
            </a:r>
            <a:endParaRPr lang="en-US" sz="1600" b="1" dirty="0">
              <a:solidFill>
                <a:schemeClr val="accent1"/>
              </a:solidFill>
            </a:endParaRPr>
          </a:p>
        </p:txBody>
      </p:sp>
      <p:sp>
        <p:nvSpPr>
          <p:cNvPr id="18" name="BlokTextu 17"/>
          <p:cNvSpPr txBox="1"/>
          <p:nvPr/>
        </p:nvSpPr>
        <p:spPr>
          <a:xfrm>
            <a:off x="6777990" y="1598194"/>
            <a:ext cx="511075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b="1" dirty="0" smtClean="0">
                <a:solidFill>
                  <a:schemeClr val="accent1"/>
                </a:solidFill>
              </a:rPr>
              <a:t>Aktivity zamerané </a:t>
            </a:r>
            <a:r>
              <a:rPr lang="sk-SK" b="1" dirty="0">
                <a:solidFill>
                  <a:schemeClr val="accent1"/>
                </a:solidFill>
              </a:rPr>
              <a:t>na </a:t>
            </a:r>
            <a:r>
              <a:rPr lang="sk-SK" b="1" dirty="0" smtClean="0">
                <a:solidFill>
                  <a:schemeClr val="accent1"/>
                </a:solidFill>
              </a:rPr>
              <a:t>výber najvhodnejších prístupov pri hĺbkovej obnove budov </a:t>
            </a:r>
          </a:p>
          <a:p>
            <a:pPr algn="ctr"/>
            <a:r>
              <a:rPr lang="sk-SK" b="1" dirty="0" smtClean="0">
                <a:solidFill>
                  <a:schemeClr val="accent1"/>
                </a:solidFill>
              </a:rPr>
              <a:t>(parametre sú tu uvedené)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19" name="Bublina v tvare šípky doľava 18"/>
          <p:cNvSpPr/>
          <p:nvPr/>
        </p:nvSpPr>
        <p:spPr>
          <a:xfrm>
            <a:off x="5600700" y="1543304"/>
            <a:ext cx="6288049" cy="923330"/>
          </a:xfrm>
          <a:prstGeom prst="leftArrowCallout">
            <a:avLst>
              <a:gd name="adj1" fmla="val 25000"/>
              <a:gd name="adj2" fmla="val 23762"/>
              <a:gd name="adj3" fmla="val 25000"/>
              <a:gd name="adj4" fmla="val 82442"/>
            </a:avLst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" name="Rovná spojnica 3"/>
          <p:cNvCxnSpPr/>
          <p:nvPr/>
        </p:nvCxnSpPr>
        <p:spPr>
          <a:xfrm>
            <a:off x="2411730" y="561274"/>
            <a:ext cx="138303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7777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ok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9742" y="0"/>
            <a:ext cx="1622258" cy="6858000"/>
          </a:xfrm>
          <a:prstGeom prst="rect">
            <a:avLst/>
          </a:prstGeom>
        </p:spPr>
      </p:pic>
      <p:sp>
        <p:nvSpPr>
          <p:cNvPr id="2" name="Obdĺžnik 1"/>
          <p:cNvSpPr/>
          <p:nvPr/>
        </p:nvSpPr>
        <p:spPr>
          <a:xfrm>
            <a:off x="415372" y="1205226"/>
            <a:ext cx="1082451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sk-SK" dirty="0">
              <a:highlight>
                <a:srgbClr val="FFFF00"/>
              </a:highlight>
              <a:ea typeface="Times New Roman" panose="02020603050405020304" pitchFamily="18" charset="0"/>
            </a:endParaRPr>
          </a:p>
          <a:p>
            <a:endParaRPr lang="sk-SK" dirty="0">
              <a:ea typeface="Times New Roman" panose="02020603050405020304" pitchFamily="18" charset="0"/>
            </a:endParaRPr>
          </a:p>
          <a:p>
            <a:endParaRPr lang="sk-SK" dirty="0" smtClean="0">
              <a:ea typeface="Times New Roman" panose="02020603050405020304" pitchFamily="18" charset="0"/>
            </a:endParaRPr>
          </a:p>
        </p:txBody>
      </p:sp>
      <p:sp>
        <p:nvSpPr>
          <p:cNvPr id="5" name="Obdĺžnik 4"/>
          <p:cNvSpPr/>
          <p:nvPr/>
        </p:nvSpPr>
        <p:spPr>
          <a:xfrm>
            <a:off x="1489404" y="169100"/>
            <a:ext cx="102221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k-SK" sz="3600" b="1" dirty="0" smtClean="0">
                <a:solidFill>
                  <a:srgbClr val="0070C0"/>
                </a:solidFill>
              </a:rPr>
              <a:t>Význam slovies v texte SCOPE</a:t>
            </a:r>
            <a:endParaRPr lang="sk-SK" sz="3600" b="1" u="sng" dirty="0">
              <a:solidFill>
                <a:srgbClr val="000099"/>
              </a:solidFill>
            </a:endParaRPr>
          </a:p>
        </p:txBody>
      </p:sp>
      <p:sp>
        <p:nvSpPr>
          <p:cNvPr id="7" name="Obdĺžnik 6"/>
          <p:cNvSpPr/>
          <p:nvPr/>
        </p:nvSpPr>
        <p:spPr>
          <a:xfrm>
            <a:off x="6417634" y="4064928"/>
            <a:ext cx="4489622" cy="2246769"/>
          </a:xfrm>
          <a:prstGeom prst="rect">
            <a:avLst/>
          </a:prstGeom>
          <a:ln w="38100">
            <a:solidFill>
              <a:srgbClr val="009999"/>
            </a:solidFill>
          </a:ln>
        </p:spPr>
        <p:txBody>
          <a:bodyPr wrap="square">
            <a:spAutoFit/>
          </a:bodyPr>
          <a:lstStyle/>
          <a:p>
            <a:pPr lvl="0" algn="ctr">
              <a:spcBef>
                <a:spcPts val="1800"/>
              </a:spcBef>
              <a:spcAft>
                <a:spcPts val="0"/>
              </a:spcAft>
              <a:buSzPts val="1000"/>
              <a:tabLst>
                <a:tab pos="457200" algn="l"/>
              </a:tabLst>
            </a:pPr>
            <a:r>
              <a:rPr lang="en-US" sz="2400" b="1" cap="all" dirty="0" smtClean="0">
                <a:solidFill>
                  <a:srgbClr val="5B9BD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inclusions and exclusions</a:t>
            </a:r>
          </a:p>
          <a:p>
            <a:pPr lvl="0">
              <a:spcAft>
                <a:spcPts val="0"/>
              </a:spcAft>
              <a:buSzPts val="1000"/>
              <a:tabLst>
                <a:tab pos="457200" algn="l"/>
              </a:tabLst>
            </a:pPr>
            <a:endParaRPr lang="en-US" sz="2400" b="1" dirty="0" smtClean="0">
              <a:solidFill>
                <a:srgbClr val="5B9BD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"may include, but are not limited to"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"should not address..."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 "are excluded from the topic.." </a:t>
            </a:r>
          </a:p>
          <a:p>
            <a:endParaRPr lang="en-US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Times New Roman" panose="02020603050405020304" pitchFamily="18" charset="0"/>
            </a:endParaRPr>
          </a:p>
        </p:txBody>
      </p:sp>
      <p:sp>
        <p:nvSpPr>
          <p:cNvPr id="8" name="Obdĺžnik 7"/>
          <p:cNvSpPr/>
          <p:nvPr/>
        </p:nvSpPr>
        <p:spPr>
          <a:xfrm>
            <a:off x="872572" y="1328173"/>
            <a:ext cx="4489622" cy="2308324"/>
          </a:xfrm>
          <a:prstGeom prst="rect">
            <a:avLst/>
          </a:prstGeom>
          <a:ln w="38100">
            <a:solidFill>
              <a:srgbClr val="009999"/>
            </a:solidFill>
          </a:ln>
        </p:spPr>
        <p:txBody>
          <a:bodyPr wrap="square">
            <a:spAutoFit/>
          </a:bodyPr>
          <a:lstStyle/>
          <a:p>
            <a:pPr lvl="0" algn="ctr">
              <a:spcBef>
                <a:spcPts val="1800"/>
              </a:spcBef>
              <a:spcAft>
                <a:spcPts val="0"/>
              </a:spcAft>
              <a:buSzPts val="1000"/>
              <a:tabLst>
                <a:tab pos="457200" algn="l"/>
              </a:tabLst>
            </a:pPr>
            <a:r>
              <a:rPr lang="sk-SK" sz="2400" b="1" cap="all" dirty="0" smtClean="0">
                <a:solidFill>
                  <a:srgbClr val="5B9BD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ACTION VERBS</a:t>
            </a:r>
            <a:endParaRPr lang="en-US" sz="2400" b="1" cap="all" dirty="0" smtClean="0">
              <a:solidFill>
                <a:srgbClr val="5B9BD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k-SK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set-</a:t>
            </a:r>
            <a:r>
              <a:rPr lang="sk-SK" sz="20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up</a:t>
            </a:r>
            <a:r>
              <a:rPr lang="sk-SK" sz="2000" dirty="0" smtClean="0">
                <a:ea typeface="Times New Roman" panose="02020603050405020304" pitchFamily="18" charset="0"/>
              </a:rPr>
              <a:t> </a:t>
            </a:r>
            <a:r>
              <a:rPr lang="sk-SK" sz="2000" dirty="0">
                <a:ea typeface="Times New Roman" panose="02020603050405020304" pitchFamily="18" charset="0"/>
              </a:rPr>
              <a:t>– zriadiť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k-SK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develop</a:t>
            </a:r>
            <a:r>
              <a:rPr lang="sk-SK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 </a:t>
            </a:r>
            <a:r>
              <a:rPr lang="sk-SK" sz="2000" dirty="0">
                <a:ea typeface="Times New Roman" panose="02020603050405020304" pitchFamily="18" charset="0"/>
              </a:rPr>
              <a:t>- vyvinúť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k-SK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validate</a:t>
            </a:r>
            <a:r>
              <a:rPr lang="sk-SK" sz="2000" i="1" dirty="0" smtClean="0">
                <a:ea typeface="Times New Roman" panose="02020603050405020304" pitchFamily="18" charset="0"/>
              </a:rPr>
              <a:t>  - </a:t>
            </a:r>
            <a:r>
              <a:rPr lang="sk-SK" sz="2000" dirty="0" smtClean="0">
                <a:ea typeface="Times New Roman" panose="02020603050405020304" pitchFamily="18" charset="0"/>
              </a:rPr>
              <a:t> overiť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k-SK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implement</a:t>
            </a:r>
            <a:r>
              <a:rPr lang="sk-SK" sz="2000" i="1" dirty="0" smtClean="0">
                <a:ea typeface="Times New Roman" panose="02020603050405020304" pitchFamily="18" charset="0"/>
              </a:rPr>
              <a:t> -</a:t>
            </a:r>
            <a:r>
              <a:rPr lang="sk-SK" sz="2000" dirty="0" smtClean="0">
                <a:ea typeface="Times New Roman" panose="02020603050405020304" pitchFamily="18" charset="0"/>
              </a:rPr>
              <a:t> zaviesť, riešiť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k-SK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d</a:t>
            </a:r>
            <a:r>
              <a:rPr lang="sk-SK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emonstrate </a:t>
            </a:r>
            <a:r>
              <a:rPr lang="sk-SK" sz="2000" dirty="0" smtClean="0">
                <a:ea typeface="Times New Roman" panose="02020603050405020304" pitchFamily="18" charset="0"/>
              </a:rPr>
              <a:t> - demonštrovať </a:t>
            </a:r>
            <a:endParaRPr lang="sk-SK" sz="2000" dirty="0">
              <a:ea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k-SK" sz="20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i</a:t>
            </a:r>
            <a:r>
              <a:rPr lang="sk-SK" sz="20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dentify</a:t>
            </a:r>
            <a:r>
              <a:rPr lang="sk-SK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 </a:t>
            </a:r>
            <a:r>
              <a:rPr lang="sk-SK" sz="2000" dirty="0" smtClean="0">
                <a:ea typeface="Times New Roman" panose="02020603050405020304" pitchFamily="18" charset="0"/>
              </a:rPr>
              <a:t>- identifikovať</a:t>
            </a:r>
            <a:endParaRPr lang="en-US" sz="2000" dirty="0">
              <a:ea typeface="Times New Roman" panose="02020603050405020304" pitchFamily="18" charset="0"/>
            </a:endParaRPr>
          </a:p>
        </p:txBody>
      </p:sp>
      <p:sp>
        <p:nvSpPr>
          <p:cNvPr id="9" name="Obdĺžnik 8"/>
          <p:cNvSpPr/>
          <p:nvPr/>
        </p:nvSpPr>
        <p:spPr>
          <a:xfrm>
            <a:off x="872572" y="4170071"/>
            <a:ext cx="4489622" cy="1754326"/>
          </a:xfrm>
          <a:prstGeom prst="rect">
            <a:avLst/>
          </a:prstGeom>
          <a:ln w="38100">
            <a:solidFill>
              <a:srgbClr val="009999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sk-SK" sz="2400" b="1" dirty="0">
                <a:solidFill>
                  <a:srgbClr val="5B9BD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QUANTITATIVE MEASURERS</a:t>
            </a:r>
          </a:p>
          <a:p>
            <a:pPr lvl="0" algn="ctr">
              <a:spcAft>
                <a:spcPts val="0"/>
              </a:spcAft>
              <a:buSzPts val="1000"/>
              <a:tabLst>
                <a:tab pos="457200" algn="l"/>
              </a:tabLst>
            </a:pPr>
            <a:endParaRPr lang="en-US" sz="2400" b="1" dirty="0" smtClean="0">
              <a:solidFill>
                <a:srgbClr val="5B9BD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k-SK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reduce </a:t>
            </a:r>
            <a:r>
              <a:rPr lang="sk-SK" sz="2000" dirty="0">
                <a:ea typeface="Times New Roman" panose="02020603050405020304" pitchFamily="18" charset="0"/>
              </a:rPr>
              <a:t>- znížiť, redukovať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k-SK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increase</a:t>
            </a:r>
            <a:r>
              <a:rPr lang="sk-SK" sz="2000" dirty="0" smtClean="0">
                <a:ea typeface="Times New Roman" panose="02020603050405020304" pitchFamily="18" charset="0"/>
              </a:rPr>
              <a:t>  </a:t>
            </a:r>
            <a:r>
              <a:rPr lang="sk-SK" sz="2000" dirty="0">
                <a:ea typeface="Times New Roman" panose="02020603050405020304" pitchFamily="18" charset="0"/>
              </a:rPr>
              <a:t>-  </a:t>
            </a:r>
            <a:r>
              <a:rPr lang="sk-SK" sz="2000" dirty="0" smtClean="0">
                <a:ea typeface="Times New Roman" panose="02020603050405020304" pitchFamily="18" charset="0"/>
              </a:rPr>
              <a:t>zvýšiť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k-SK" sz="20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enlarge</a:t>
            </a:r>
            <a:endParaRPr lang="en-US" sz="1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Times New Roman" panose="02020603050405020304" pitchFamily="18" charset="0"/>
            </a:endParaRPr>
          </a:p>
        </p:txBody>
      </p:sp>
      <p:sp>
        <p:nvSpPr>
          <p:cNvPr id="10" name="Obdĺžnik 9"/>
          <p:cNvSpPr/>
          <p:nvPr/>
        </p:nvSpPr>
        <p:spPr>
          <a:xfrm>
            <a:off x="6080120" y="1518077"/>
            <a:ext cx="4489622" cy="2000548"/>
          </a:xfrm>
          <a:prstGeom prst="rect">
            <a:avLst/>
          </a:prstGeom>
          <a:ln w="38100">
            <a:solidFill>
              <a:srgbClr val="009999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sk-SK" sz="2400" b="1" dirty="0">
                <a:solidFill>
                  <a:srgbClr val="5B9BD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EC EXPECTATIONS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k-SK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"</a:t>
            </a:r>
            <a:r>
              <a:rPr lang="sk-SK" sz="20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shall</a:t>
            </a:r>
            <a:r>
              <a:rPr lang="sk-SK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„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k-SK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"</a:t>
            </a:r>
            <a:r>
              <a:rPr lang="sk-SK" sz="20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should</a:t>
            </a:r>
            <a:r>
              <a:rPr lang="sk-SK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„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k-SK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"</a:t>
            </a:r>
            <a:r>
              <a:rPr lang="sk-SK" sz="20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could</a:t>
            </a:r>
            <a:r>
              <a:rPr lang="sk-SK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„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k-SK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"</a:t>
            </a:r>
            <a:r>
              <a:rPr lang="sk-SK" sz="20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is</a:t>
            </a:r>
            <a:r>
              <a:rPr lang="sk-SK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 </a:t>
            </a:r>
            <a:r>
              <a:rPr lang="sk-SK" sz="20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recommended</a:t>
            </a:r>
            <a:r>
              <a:rPr lang="sk-SK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„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k-SK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"</a:t>
            </a:r>
            <a:r>
              <a:rPr lang="sk-SK" sz="20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is</a:t>
            </a:r>
            <a:r>
              <a:rPr lang="sk-SK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 </a:t>
            </a:r>
            <a:r>
              <a:rPr lang="sk-SK" sz="20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encouraged</a:t>
            </a:r>
            <a:r>
              <a:rPr lang="sk-SK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„</a:t>
            </a:r>
            <a:endParaRPr lang="sk-SK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8612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24872" y="517236"/>
            <a:ext cx="10982037" cy="5698571"/>
          </a:xfrm>
        </p:spPr>
        <p:txBody>
          <a:bodyPr>
            <a:normAutofit/>
          </a:bodyPr>
          <a:lstStyle/>
          <a:p>
            <a:r>
              <a:rPr lang="sk-SK" sz="2200" b="1" dirty="0" smtClean="0">
                <a:solidFill>
                  <a:srgbClr val="000099"/>
                </a:solidFill>
              </a:rPr>
              <a:t/>
            </a:r>
            <a:br>
              <a:rPr lang="sk-SK" sz="2200" b="1" dirty="0" smtClean="0">
                <a:solidFill>
                  <a:srgbClr val="000099"/>
                </a:solidFill>
              </a:rPr>
            </a:br>
            <a:endParaRPr lang="sk-SK" sz="2200" dirty="0">
              <a:solidFill>
                <a:srgbClr val="0070C0"/>
              </a:solidFill>
              <a:latin typeface="+mn-lt"/>
            </a:endParaRPr>
          </a:p>
        </p:txBody>
      </p:sp>
      <p:pic>
        <p:nvPicPr>
          <p:cNvPr id="4" name="Obrázok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9742" y="0"/>
            <a:ext cx="1622258" cy="6858000"/>
          </a:xfrm>
          <a:prstGeom prst="rect">
            <a:avLst/>
          </a:prstGeom>
        </p:spPr>
      </p:pic>
      <p:pic>
        <p:nvPicPr>
          <p:cNvPr id="2050" name="Obrázok 5" descr="image00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841" y="838367"/>
            <a:ext cx="9168246" cy="50563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72036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24872" y="517236"/>
            <a:ext cx="10982037" cy="5698571"/>
          </a:xfrm>
        </p:spPr>
        <p:txBody>
          <a:bodyPr>
            <a:normAutofit/>
          </a:bodyPr>
          <a:lstStyle/>
          <a:p>
            <a:r>
              <a:rPr lang="sk-SK" sz="2200" b="1" dirty="0" smtClean="0">
                <a:solidFill>
                  <a:srgbClr val="000099"/>
                </a:solidFill>
              </a:rPr>
              <a:t/>
            </a:r>
            <a:br>
              <a:rPr lang="sk-SK" sz="2200" b="1" dirty="0" smtClean="0">
                <a:solidFill>
                  <a:srgbClr val="000099"/>
                </a:solidFill>
              </a:rPr>
            </a:br>
            <a:endParaRPr lang="sk-SK" sz="2200" dirty="0">
              <a:solidFill>
                <a:srgbClr val="0070C0"/>
              </a:solidFill>
              <a:latin typeface="+mn-lt"/>
            </a:endParaRPr>
          </a:p>
        </p:txBody>
      </p:sp>
      <p:pic>
        <p:nvPicPr>
          <p:cNvPr id="4" name="Obrázok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9742" y="0"/>
            <a:ext cx="1622258" cy="6858000"/>
          </a:xfrm>
          <a:prstGeom prst="rect">
            <a:avLst/>
          </a:prstGeom>
        </p:spPr>
      </p:pic>
      <p:sp>
        <p:nvSpPr>
          <p:cNvPr id="8" name="Nadpis 1"/>
          <p:cNvSpPr txBox="1">
            <a:spLocks/>
          </p:cNvSpPr>
          <p:nvPr/>
        </p:nvSpPr>
        <p:spPr>
          <a:xfrm>
            <a:off x="761607" y="108898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k-SK" sz="5300" dirty="0" smtClean="0">
                <a:solidFill>
                  <a:srgbClr val="0070C0"/>
                </a:solidFill>
                <a:latin typeface="+mn-lt"/>
              </a:rPr>
              <a:t>Kľúčové slová v texte témy</a:t>
            </a:r>
            <a:r>
              <a:rPr lang="sk-SK" sz="8800" b="1" dirty="0" smtClean="0">
                <a:solidFill>
                  <a:srgbClr val="0070C0"/>
                </a:solidFill>
              </a:rPr>
              <a:t/>
            </a:r>
            <a:br>
              <a:rPr lang="sk-SK" sz="8800" b="1" dirty="0" smtClean="0">
                <a:solidFill>
                  <a:srgbClr val="0070C0"/>
                </a:solidFill>
              </a:rPr>
            </a:br>
            <a:endParaRPr lang="en-US" b="1" dirty="0"/>
          </a:p>
        </p:txBody>
      </p:sp>
      <p:pic>
        <p:nvPicPr>
          <p:cNvPr id="3" name="Obrázok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68" b="24947"/>
          <a:stretch/>
        </p:blipFill>
        <p:spPr>
          <a:xfrm>
            <a:off x="2379582" y="2414543"/>
            <a:ext cx="7405069" cy="32784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66045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24872" y="517236"/>
            <a:ext cx="10982037" cy="5698571"/>
          </a:xfrm>
        </p:spPr>
        <p:txBody>
          <a:bodyPr>
            <a:normAutofit/>
          </a:bodyPr>
          <a:lstStyle/>
          <a:p>
            <a:r>
              <a:rPr lang="sk-SK" sz="2200" b="1" dirty="0" smtClean="0">
                <a:solidFill>
                  <a:srgbClr val="000099"/>
                </a:solidFill>
              </a:rPr>
              <a:t/>
            </a:r>
            <a:br>
              <a:rPr lang="sk-SK" sz="2200" b="1" dirty="0" smtClean="0">
                <a:solidFill>
                  <a:srgbClr val="000099"/>
                </a:solidFill>
              </a:rPr>
            </a:br>
            <a:endParaRPr lang="sk-SK" sz="2200" dirty="0">
              <a:solidFill>
                <a:srgbClr val="0070C0"/>
              </a:solidFill>
              <a:latin typeface="+mn-lt"/>
            </a:endParaRPr>
          </a:p>
        </p:txBody>
      </p:sp>
      <p:pic>
        <p:nvPicPr>
          <p:cNvPr id="4" name="Obrázok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9742" y="0"/>
            <a:ext cx="1622258" cy="6858000"/>
          </a:xfrm>
          <a:prstGeom prst="rect">
            <a:avLst/>
          </a:prstGeom>
        </p:spPr>
      </p:pic>
      <p:sp>
        <p:nvSpPr>
          <p:cNvPr id="8" name="Obdĺžnik 7"/>
          <p:cNvSpPr/>
          <p:nvPr/>
        </p:nvSpPr>
        <p:spPr>
          <a:xfrm>
            <a:off x="335043" y="284693"/>
            <a:ext cx="10176510" cy="569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3100" b="1" dirty="0">
                <a:solidFill>
                  <a:srgbClr val="0070C0"/>
                </a:solidFill>
                <a:ea typeface="+mj-ea"/>
                <a:cs typeface="+mj-cs"/>
              </a:rPr>
              <a:t>Odporúčania na politiky, </a:t>
            </a:r>
            <a:r>
              <a:rPr lang="pl-PL" sz="3100" b="1" u="sng" dirty="0">
                <a:solidFill>
                  <a:srgbClr val="0070C0"/>
                </a:solidFill>
                <a:ea typeface="+mj-ea"/>
                <a:cs typeface="+mj-cs"/>
              </a:rPr>
              <a:t>strategické dokumenty </a:t>
            </a:r>
            <a:r>
              <a:rPr lang="pl-PL" sz="3100" b="1" dirty="0">
                <a:solidFill>
                  <a:srgbClr val="0070C0"/>
                </a:solidFill>
                <a:ea typeface="+mj-ea"/>
                <a:cs typeface="+mj-cs"/>
              </a:rPr>
              <a:t>v texte témy</a:t>
            </a:r>
          </a:p>
        </p:txBody>
      </p:sp>
      <p:pic>
        <p:nvPicPr>
          <p:cNvPr id="9" name="Obrázok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35091" y="1302800"/>
            <a:ext cx="9555187" cy="6702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Obrázok 2"/>
          <p:cNvPicPr>
            <a:picLocks noChangeAspect="1"/>
          </p:cNvPicPr>
          <p:nvPr/>
        </p:nvPicPr>
        <p:blipFill rotWithShape="1">
          <a:blip r:embed="rId5"/>
          <a:srcRect l="10750" t="66445" r="32584" b="17407"/>
          <a:stretch/>
        </p:blipFill>
        <p:spPr>
          <a:xfrm>
            <a:off x="177448" y="2535941"/>
            <a:ext cx="10363200" cy="16611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Obrázok 4"/>
          <p:cNvPicPr>
            <a:picLocks noChangeAspect="1"/>
          </p:cNvPicPr>
          <p:nvPr/>
        </p:nvPicPr>
        <p:blipFill rotWithShape="1">
          <a:blip r:embed="rId6"/>
          <a:srcRect l="15054" t="62258" r="33495" b="31146"/>
          <a:stretch/>
        </p:blipFill>
        <p:spPr>
          <a:xfrm>
            <a:off x="2055627" y="4392474"/>
            <a:ext cx="9409471" cy="6784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2" name="Obrázok 7" descr="image00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431" y="5526383"/>
            <a:ext cx="9681332" cy="7635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41828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ok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9742" y="0"/>
            <a:ext cx="1622258" cy="6858000"/>
          </a:xfrm>
          <a:prstGeom prst="rect">
            <a:avLst/>
          </a:prstGeom>
        </p:spPr>
      </p:pic>
      <p:sp>
        <p:nvSpPr>
          <p:cNvPr id="5" name="Obdĺžnik 4"/>
          <p:cNvSpPr/>
          <p:nvPr/>
        </p:nvSpPr>
        <p:spPr>
          <a:xfrm>
            <a:off x="335043" y="284693"/>
            <a:ext cx="10176510" cy="569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k-SK" sz="3100" b="1" dirty="0" smtClean="0">
                <a:solidFill>
                  <a:srgbClr val="0070C0"/>
                </a:solidFill>
                <a:ea typeface="+mj-ea"/>
                <a:cs typeface="+mj-cs"/>
              </a:rPr>
              <a:t>Odporúčania na </a:t>
            </a:r>
            <a:r>
              <a:rPr lang="sk-SK" sz="3100" b="1" u="sng" dirty="0" smtClean="0">
                <a:solidFill>
                  <a:srgbClr val="0070C0"/>
                </a:solidFill>
                <a:ea typeface="+mj-ea"/>
                <a:cs typeface="+mj-cs"/>
              </a:rPr>
              <a:t>iniciatívy</a:t>
            </a:r>
            <a:r>
              <a:rPr lang="sk-SK" sz="3100" b="1" dirty="0" smtClean="0">
                <a:solidFill>
                  <a:srgbClr val="0070C0"/>
                </a:solidFill>
                <a:ea typeface="+mj-ea"/>
                <a:cs typeface="+mj-cs"/>
              </a:rPr>
              <a:t> v texte témy</a:t>
            </a:r>
            <a:endParaRPr lang="sk-SK" b="1" u="sng" dirty="0">
              <a:solidFill>
                <a:srgbClr val="000099"/>
              </a:solidFill>
              <a:latin typeface="+mj-lt"/>
            </a:endParaRPr>
          </a:p>
        </p:txBody>
      </p:sp>
      <p:pic>
        <p:nvPicPr>
          <p:cNvPr id="6" name="Obrázok 5"/>
          <p:cNvPicPr>
            <a:picLocks noChangeAspect="1"/>
          </p:cNvPicPr>
          <p:nvPr/>
        </p:nvPicPr>
        <p:blipFill rotWithShape="1">
          <a:blip r:embed="rId4"/>
          <a:srcRect l="10967" t="53822" r="15733" b="31778"/>
          <a:stretch/>
        </p:blipFill>
        <p:spPr>
          <a:xfrm>
            <a:off x="165244" y="1047762"/>
            <a:ext cx="9074282" cy="10027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Obrázok 1"/>
          <p:cNvPicPr>
            <a:picLocks noChangeAspect="1"/>
          </p:cNvPicPr>
          <p:nvPr/>
        </p:nvPicPr>
        <p:blipFill rotWithShape="1">
          <a:blip r:embed="rId5"/>
          <a:srcRect l="11267" t="57378" r="16733" b="24133"/>
          <a:stretch/>
        </p:blipFill>
        <p:spPr>
          <a:xfrm>
            <a:off x="1544455" y="2404621"/>
            <a:ext cx="9597310" cy="13862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Obrázok 6" descr="image00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043" y="3984581"/>
            <a:ext cx="10168888" cy="13239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" name="Obrázok 1" descr="image00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2768" y="5695904"/>
            <a:ext cx="7688997" cy="7747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35647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ok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9742" y="0"/>
            <a:ext cx="1622258" cy="6858000"/>
          </a:xfrm>
          <a:prstGeom prst="rect">
            <a:avLst/>
          </a:prstGeom>
        </p:spPr>
      </p:pic>
      <p:pic>
        <p:nvPicPr>
          <p:cNvPr id="3" name="Obrázok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043" y="1037579"/>
            <a:ext cx="9747885" cy="7448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Obrázok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23410" y="2093902"/>
            <a:ext cx="9806940" cy="6686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Obdĺžnik 7"/>
          <p:cNvSpPr/>
          <p:nvPr/>
        </p:nvSpPr>
        <p:spPr>
          <a:xfrm>
            <a:off x="335043" y="284693"/>
            <a:ext cx="10176510" cy="569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k-SK" sz="3100" b="1" u="sng" dirty="0" smtClean="0">
                <a:solidFill>
                  <a:srgbClr val="0070C0"/>
                </a:solidFill>
                <a:ea typeface="+mj-ea"/>
                <a:cs typeface="+mj-cs"/>
              </a:rPr>
              <a:t>Skratky</a:t>
            </a:r>
            <a:r>
              <a:rPr lang="sk-SK" sz="3100" b="1" dirty="0" smtClean="0">
                <a:solidFill>
                  <a:srgbClr val="0070C0"/>
                </a:solidFill>
                <a:ea typeface="+mj-ea"/>
                <a:cs typeface="+mj-cs"/>
              </a:rPr>
              <a:t>, </a:t>
            </a:r>
            <a:r>
              <a:rPr lang="sk-SK" sz="3100" b="1" u="sng" dirty="0" smtClean="0">
                <a:solidFill>
                  <a:srgbClr val="0070C0"/>
                </a:solidFill>
                <a:ea typeface="+mj-ea"/>
                <a:cs typeface="+mj-cs"/>
              </a:rPr>
              <a:t>publikácie</a:t>
            </a:r>
            <a:r>
              <a:rPr lang="sk-SK" sz="3100" b="1" dirty="0" smtClean="0">
                <a:solidFill>
                  <a:srgbClr val="0070C0"/>
                </a:solidFill>
                <a:ea typeface="+mj-ea"/>
                <a:cs typeface="+mj-cs"/>
              </a:rPr>
              <a:t>, </a:t>
            </a:r>
            <a:r>
              <a:rPr lang="sk-SK" sz="3100" b="1" u="sng" dirty="0" smtClean="0">
                <a:solidFill>
                  <a:srgbClr val="0070C0"/>
                </a:solidFill>
                <a:ea typeface="+mj-ea"/>
                <a:cs typeface="+mj-cs"/>
              </a:rPr>
              <a:t>web stránky</a:t>
            </a:r>
            <a:r>
              <a:rPr lang="sk-SK" sz="3100" b="1" dirty="0">
                <a:solidFill>
                  <a:srgbClr val="0070C0"/>
                </a:solidFill>
                <a:ea typeface="+mj-ea"/>
                <a:cs typeface="+mj-cs"/>
              </a:rPr>
              <a:t> </a:t>
            </a:r>
            <a:r>
              <a:rPr lang="sk-SK" sz="3100" b="1" dirty="0" smtClean="0">
                <a:solidFill>
                  <a:srgbClr val="0070C0"/>
                </a:solidFill>
                <a:ea typeface="+mj-ea"/>
                <a:cs typeface="+mj-cs"/>
              </a:rPr>
              <a:t>v </a:t>
            </a:r>
            <a:r>
              <a:rPr lang="sk-SK" sz="3100" b="1" dirty="0">
                <a:solidFill>
                  <a:srgbClr val="0070C0"/>
                </a:solidFill>
                <a:ea typeface="+mj-ea"/>
                <a:cs typeface="+mj-cs"/>
              </a:rPr>
              <a:t>texte </a:t>
            </a:r>
            <a:r>
              <a:rPr lang="sk-SK" sz="3100" b="1" dirty="0" smtClean="0">
                <a:solidFill>
                  <a:srgbClr val="0070C0"/>
                </a:solidFill>
                <a:ea typeface="+mj-ea"/>
                <a:cs typeface="+mj-cs"/>
              </a:rPr>
              <a:t>témy</a:t>
            </a:r>
            <a:endParaRPr lang="sk-SK" b="1" u="sng" dirty="0">
              <a:solidFill>
                <a:srgbClr val="000099"/>
              </a:solidFill>
              <a:latin typeface="+mj-lt"/>
            </a:endParaRPr>
          </a:p>
        </p:txBody>
      </p:sp>
      <p:pic>
        <p:nvPicPr>
          <p:cNvPr id="5" name="Obrázok 4"/>
          <p:cNvPicPr>
            <a:picLocks noChangeAspect="1"/>
          </p:cNvPicPr>
          <p:nvPr/>
        </p:nvPicPr>
        <p:blipFill rotWithShape="1">
          <a:blip r:embed="rId6"/>
          <a:srcRect l="21206" t="44988" r="23031" b="47508"/>
          <a:stretch/>
        </p:blipFill>
        <p:spPr>
          <a:xfrm>
            <a:off x="589318" y="3230489"/>
            <a:ext cx="10197807" cy="7718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098" name="Obrázok 6" descr="image00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9183" y="5381613"/>
            <a:ext cx="6076950" cy="1066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Obrázok 7" descr="image00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438" y="4691996"/>
            <a:ext cx="5219384" cy="17564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43610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24872" y="517236"/>
            <a:ext cx="10982037" cy="5698571"/>
          </a:xfrm>
        </p:spPr>
        <p:txBody>
          <a:bodyPr>
            <a:normAutofit/>
          </a:bodyPr>
          <a:lstStyle/>
          <a:p>
            <a:r>
              <a:rPr lang="sk-SK" sz="2200" b="1" dirty="0" smtClean="0">
                <a:solidFill>
                  <a:srgbClr val="000099"/>
                </a:solidFill>
              </a:rPr>
              <a:t/>
            </a:r>
            <a:br>
              <a:rPr lang="sk-SK" sz="2200" b="1" dirty="0" smtClean="0">
                <a:solidFill>
                  <a:srgbClr val="000099"/>
                </a:solidFill>
              </a:rPr>
            </a:br>
            <a:endParaRPr lang="sk-SK" sz="2200" dirty="0">
              <a:solidFill>
                <a:srgbClr val="0070C0"/>
              </a:solidFill>
              <a:latin typeface="+mn-lt"/>
            </a:endParaRPr>
          </a:p>
        </p:txBody>
      </p:sp>
      <p:pic>
        <p:nvPicPr>
          <p:cNvPr id="4" name="Obrázok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9742" y="0"/>
            <a:ext cx="1622258" cy="6858000"/>
          </a:xfrm>
          <a:prstGeom prst="rect">
            <a:avLst/>
          </a:prstGeom>
        </p:spPr>
      </p:pic>
      <p:sp>
        <p:nvSpPr>
          <p:cNvPr id="5" name="Nadpis 1"/>
          <p:cNvSpPr txBox="1">
            <a:spLocks/>
          </p:cNvSpPr>
          <p:nvPr/>
        </p:nvSpPr>
        <p:spPr>
          <a:xfrm>
            <a:off x="183507" y="517236"/>
            <a:ext cx="10089888" cy="5634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k-SK" sz="3200" b="1" dirty="0" smtClean="0">
                <a:solidFill>
                  <a:srgbClr val="0070C0"/>
                </a:solidFill>
                <a:latin typeface="+mn-lt"/>
              </a:rPr>
              <a:t>Odkazy na </a:t>
            </a:r>
            <a:r>
              <a:rPr lang="sk-SK" sz="3200" b="1" u="sng" dirty="0" smtClean="0">
                <a:solidFill>
                  <a:srgbClr val="0070C0"/>
                </a:solidFill>
                <a:latin typeface="+mn-lt"/>
              </a:rPr>
              <a:t>rozpočet projektu </a:t>
            </a:r>
            <a:r>
              <a:rPr lang="sk-SK" sz="3200" b="1" dirty="0" smtClean="0">
                <a:solidFill>
                  <a:srgbClr val="0070C0"/>
                </a:solidFill>
                <a:latin typeface="+mn-lt"/>
              </a:rPr>
              <a:t>v texte témy</a:t>
            </a:r>
            <a:endParaRPr lang="sk-SK" sz="3200" b="1" dirty="0">
              <a:solidFill>
                <a:srgbClr val="0070C0"/>
              </a:solidFill>
              <a:latin typeface="+mn-lt"/>
            </a:endParaRPr>
          </a:p>
        </p:txBody>
      </p:sp>
      <p:pic>
        <p:nvPicPr>
          <p:cNvPr id="3" name="Obrázok 2"/>
          <p:cNvPicPr>
            <a:picLocks noChangeAspect="1"/>
          </p:cNvPicPr>
          <p:nvPr/>
        </p:nvPicPr>
        <p:blipFill rotWithShape="1">
          <a:blip r:embed="rId4"/>
          <a:srcRect l="11767" t="50089" r="16034" b="27511"/>
          <a:stretch/>
        </p:blipFill>
        <p:spPr>
          <a:xfrm>
            <a:off x="424872" y="3182305"/>
            <a:ext cx="9829404" cy="17153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Obrázok 6"/>
          <p:cNvPicPr>
            <a:picLocks noChangeAspect="1"/>
          </p:cNvPicPr>
          <p:nvPr/>
        </p:nvPicPr>
        <p:blipFill rotWithShape="1">
          <a:blip r:embed="rId5"/>
          <a:srcRect l="28130" t="53466" r="17034" b="36401"/>
          <a:stretch/>
        </p:blipFill>
        <p:spPr>
          <a:xfrm>
            <a:off x="1108824" y="1610631"/>
            <a:ext cx="10028437" cy="10424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87649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ok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9742" y="0"/>
            <a:ext cx="1622258" cy="6858000"/>
          </a:xfrm>
          <a:prstGeom prst="rect">
            <a:avLst/>
          </a:prstGeom>
        </p:spPr>
      </p:pic>
      <p:pic>
        <p:nvPicPr>
          <p:cNvPr id="2" name="Obrázok 1"/>
          <p:cNvPicPr>
            <a:picLocks noChangeAspect="1"/>
          </p:cNvPicPr>
          <p:nvPr/>
        </p:nvPicPr>
        <p:blipFill rotWithShape="1">
          <a:blip r:embed="rId4"/>
          <a:srcRect l="11073" t="41374" r="16427" b="37757"/>
          <a:stretch/>
        </p:blipFill>
        <p:spPr>
          <a:xfrm>
            <a:off x="183507" y="1140219"/>
            <a:ext cx="10714383" cy="17348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Nadpis 1"/>
          <p:cNvSpPr txBox="1">
            <a:spLocks/>
          </p:cNvSpPr>
          <p:nvPr/>
        </p:nvSpPr>
        <p:spPr>
          <a:xfrm>
            <a:off x="331681" y="420817"/>
            <a:ext cx="10089888" cy="5634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k-SK" sz="3200" b="1" dirty="0" smtClean="0">
                <a:solidFill>
                  <a:srgbClr val="0070C0"/>
                </a:solidFill>
                <a:latin typeface="+mn-lt"/>
              </a:rPr>
              <a:t>Odkazy na </a:t>
            </a:r>
            <a:r>
              <a:rPr lang="sk-SK" sz="3200" b="1" u="sng" dirty="0" smtClean="0">
                <a:solidFill>
                  <a:srgbClr val="0070C0"/>
                </a:solidFill>
                <a:latin typeface="+mn-lt"/>
              </a:rPr>
              <a:t>podporu tretích strán </a:t>
            </a:r>
            <a:r>
              <a:rPr lang="sk-SK" sz="3200" b="1" dirty="0" smtClean="0">
                <a:solidFill>
                  <a:srgbClr val="0070C0"/>
                </a:solidFill>
                <a:latin typeface="+mn-lt"/>
              </a:rPr>
              <a:t>v texte témy</a:t>
            </a:r>
            <a:endParaRPr lang="sk-SK" sz="3200" b="1" dirty="0">
              <a:solidFill>
                <a:srgbClr val="0070C0"/>
              </a:solidFill>
              <a:latin typeface="+mn-lt"/>
            </a:endParaRPr>
          </a:p>
        </p:txBody>
      </p:sp>
      <p:pic>
        <p:nvPicPr>
          <p:cNvPr id="5" name="Obrázok 4"/>
          <p:cNvPicPr>
            <a:picLocks noChangeAspect="1"/>
          </p:cNvPicPr>
          <p:nvPr/>
        </p:nvPicPr>
        <p:blipFill rotWithShape="1">
          <a:blip r:embed="rId5"/>
          <a:srcRect l="28009" t="60243" r="17358" b="26099"/>
          <a:stretch/>
        </p:blipFill>
        <p:spPr>
          <a:xfrm>
            <a:off x="578248" y="3312775"/>
            <a:ext cx="9991494" cy="14050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Obrázok 5"/>
          <p:cNvPicPr>
            <a:picLocks noChangeAspect="1"/>
          </p:cNvPicPr>
          <p:nvPr/>
        </p:nvPicPr>
        <p:blipFill rotWithShape="1">
          <a:blip r:embed="rId6"/>
          <a:srcRect l="28297" t="51643" r="16812" b="29033"/>
          <a:stretch/>
        </p:blipFill>
        <p:spPr>
          <a:xfrm>
            <a:off x="1477895" y="4983399"/>
            <a:ext cx="8125605" cy="16090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35472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24872" y="517236"/>
            <a:ext cx="10982037" cy="5698571"/>
          </a:xfrm>
        </p:spPr>
        <p:txBody>
          <a:bodyPr>
            <a:normAutofit/>
          </a:bodyPr>
          <a:lstStyle/>
          <a:p>
            <a:r>
              <a:rPr lang="sk-SK" sz="2200" b="1" dirty="0" smtClean="0">
                <a:solidFill>
                  <a:srgbClr val="000099"/>
                </a:solidFill>
              </a:rPr>
              <a:t/>
            </a:r>
            <a:br>
              <a:rPr lang="sk-SK" sz="2200" b="1" dirty="0" smtClean="0">
                <a:solidFill>
                  <a:srgbClr val="000099"/>
                </a:solidFill>
              </a:rPr>
            </a:br>
            <a:endParaRPr lang="sk-SK" sz="2200" dirty="0">
              <a:solidFill>
                <a:srgbClr val="0070C0"/>
              </a:solidFill>
              <a:latin typeface="+mn-lt"/>
            </a:endParaRPr>
          </a:p>
        </p:txBody>
      </p:sp>
      <p:pic>
        <p:nvPicPr>
          <p:cNvPr id="4" name="Obrázok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9742" y="0"/>
            <a:ext cx="1622258" cy="6858000"/>
          </a:xfrm>
          <a:prstGeom prst="rect">
            <a:avLst/>
          </a:prstGeom>
        </p:spPr>
      </p:pic>
      <p:sp>
        <p:nvSpPr>
          <p:cNvPr id="5" name="Obdĺžnik 4"/>
          <p:cNvSpPr/>
          <p:nvPr/>
        </p:nvSpPr>
        <p:spPr>
          <a:xfrm>
            <a:off x="335043" y="284693"/>
            <a:ext cx="10176510" cy="569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k-SK" sz="3100" b="1" dirty="0" smtClean="0">
                <a:solidFill>
                  <a:srgbClr val="0070C0"/>
                </a:solidFill>
                <a:ea typeface="+mj-ea"/>
                <a:cs typeface="+mj-cs"/>
              </a:rPr>
              <a:t>Referencie na </a:t>
            </a:r>
            <a:r>
              <a:rPr lang="sk-SK" sz="3100" b="1" u="sng" dirty="0" smtClean="0">
                <a:solidFill>
                  <a:srgbClr val="0070C0"/>
                </a:solidFill>
                <a:ea typeface="+mj-ea"/>
                <a:cs typeface="+mj-cs"/>
              </a:rPr>
              <a:t>iné projekty </a:t>
            </a:r>
            <a:r>
              <a:rPr lang="sk-SK" sz="3100" b="1" dirty="0" smtClean="0">
                <a:solidFill>
                  <a:srgbClr val="0070C0"/>
                </a:solidFill>
                <a:ea typeface="+mj-ea"/>
                <a:cs typeface="+mj-cs"/>
              </a:rPr>
              <a:t>v </a:t>
            </a:r>
            <a:r>
              <a:rPr lang="sk-SK" sz="3100" b="1" dirty="0">
                <a:solidFill>
                  <a:srgbClr val="0070C0"/>
                </a:solidFill>
                <a:ea typeface="+mj-ea"/>
                <a:cs typeface="+mj-cs"/>
              </a:rPr>
              <a:t>texte </a:t>
            </a:r>
            <a:r>
              <a:rPr lang="sk-SK" sz="3100" b="1" dirty="0" smtClean="0">
                <a:solidFill>
                  <a:srgbClr val="0070C0"/>
                </a:solidFill>
                <a:ea typeface="+mj-ea"/>
                <a:cs typeface="+mj-cs"/>
              </a:rPr>
              <a:t>témy</a:t>
            </a:r>
            <a:endParaRPr lang="sk-SK" b="1" u="sng" dirty="0">
              <a:solidFill>
                <a:srgbClr val="000099"/>
              </a:solidFill>
              <a:latin typeface="+mj-lt"/>
            </a:endParaRPr>
          </a:p>
        </p:txBody>
      </p:sp>
      <p:pic>
        <p:nvPicPr>
          <p:cNvPr id="13" name="Obrázok 12"/>
          <p:cNvPicPr>
            <a:picLocks noChangeAspect="1"/>
          </p:cNvPicPr>
          <p:nvPr/>
        </p:nvPicPr>
        <p:blipFill rotWithShape="1">
          <a:blip r:embed="rId4"/>
          <a:srcRect l="10267" t="33378" r="16333" b="50267"/>
          <a:stretch/>
        </p:blipFill>
        <p:spPr>
          <a:xfrm>
            <a:off x="3678238" y="3503114"/>
            <a:ext cx="8234362" cy="10321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Obrázok 13"/>
          <p:cNvPicPr>
            <a:picLocks noChangeAspect="1"/>
          </p:cNvPicPr>
          <p:nvPr/>
        </p:nvPicPr>
        <p:blipFill rotWithShape="1">
          <a:blip r:embed="rId5"/>
          <a:srcRect l="10966" t="53016" r="16234" b="27866"/>
          <a:stretch/>
        </p:blipFill>
        <p:spPr>
          <a:xfrm>
            <a:off x="182112" y="2243885"/>
            <a:ext cx="8315325" cy="12283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Obrázok 14"/>
          <p:cNvPicPr>
            <a:picLocks noChangeAspect="1"/>
          </p:cNvPicPr>
          <p:nvPr/>
        </p:nvPicPr>
        <p:blipFill rotWithShape="1">
          <a:blip r:embed="rId6"/>
          <a:srcRect l="11067" t="59156" r="16333" b="27155"/>
          <a:stretch/>
        </p:blipFill>
        <p:spPr>
          <a:xfrm>
            <a:off x="1679397" y="1045646"/>
            <a:ext cx="9491472" cy="10066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Obrázok 15"/>
          <p:cNvPicPr>
            <a:picLocks noChangeAspect="1"/>
          </p:cNvPicPr>
          <p:nvPr/>
        </p:nvPicPr>
        <p:blipFill rotWithShape="1">
          <a:blip r:embed="rId7"/>
          <a:srcRect l="11618" t="42192" r="16915" b="30694"/>
          <a:stretch/>
        </p:blipFill>
        <p:spPr>
          <a:xfrm>
            <a:off x="6425133" y="5562150"/>
            <a:ext cx="5293424" cy="11296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Obrázok 1" descr="image001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065"/>
          <a:stretch/>
        </p:blipFill>
        <p:spPr bwMode="auto">
          <a:xfrm>
            <a:off x="128016" y="4624788"/>
            <a:ext cx="5981700" cy="6796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Obrázok 9"/>
          <p:cNvPicPr>
            <a:picLocks noChangeAspect="1"/>
          </p:cNvPicPr>
          <p:nvPr/>
        </p:nvPicPr>
        <p:blipFill rotWithShape="1">
          <a:blip r:embed="rId7"/>
          <a:srcRect l="9643" t="42192" r="12177" b="30694"/>
          <a:stretch/>
        </p:blipFill>
        <p:spPr>
          <a:xfrm>
            <a:off x="11509247" y="8529477"/>
            <a:ext cx="7516368" cy="14663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Obrázok 1" descr="image001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" t="58979" r="-239" b="-2769"/>
          <a:stretch/>
        </p:blipFill>
        <p:spPr bwMode="auto">
          <a:xfrm>
            <a:off x="128016" y="5247456"/>
            <a:ext cx="5981700" cy="9037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90320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24872" y="517236"/>
            <a:ext cx="10982037" cy="5698571"/>
          </a:xfrm>
        </p:spPr>
        <p:txBody>
          <a:bodyPr>
            <a:normAutofit/>
          </a:bodyPr>
          <a:lstStyle/>
          <a:p>
            <a:r>
              <a:rPr lang="sk-SK" sz="2200" b="1" dirty="0" smtClean="0">
                <a:solidFill>
                  <a:srgbClr val="000099"/>
                </a:solidFill>
              </a:rPr>
              <a:t/>
            </a:r>
            <a:br>
              <a:rPr lang="sk-SK" sz="2200" b="1" dirty="0" smtClean="0">
                <a:solidFill>
                  <a:srgbClr val="000099"/>
                </a:solidFill>
              </a:rPr>
            </a:br>
            <a:endParaRPr lang="sk-SK" sz="2200" dirty="0">
              <a:solidFill>
                <a:srgbClr val="0070C0"/>
              </a:solidFill>
              <a:latin typeface="+mn-lt"/>
            </a:endParaRPr>
          </a:p>
        </p:txBody>
      </p:sp>
      <p:pic>
        <p:nvPicPr>
          <p:cNvPr id="4" name="Obrázok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2368" y="0"/>
            <a:ext cx="1622258" cy="6858000"/>
          </a:xfrm>
          <a:prstGeom prst="rect">
            <a:avLst/>
          </a:prstGeom>
        </p:spPr>
      </p:pic>
      <p:sp>
        <p:nvSpPr>
          <p:cNvPr id="6" name="Obdĺžnik 5"/>
          <p:cNvSpPr/>
          <p:nvPr/>
        </p:nvSpPr>
        <p:spPr>
          <a:xfrm>
            <a:off x="335043" y="284693"/>
            <a:ext cx="10176510" cy="569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k-SK" sz="3100" b="1" dirty="0" smtClean="0">
                <a:solidFill>
                  <a:srgbClr val="0070C0"/>
                </a:solidFill>
                <a:ea typeface="+mj-ea"/>
                <a:cs typeface="+mj-cs"/>
              </a:rPr>
              <a:t>Odporúčania na </a:t>
            </a:r>
            <a:r>
              <a:rPr lang="sk-SK" sz="3100" b="1" u="sng" dirty="0" smtClean="0">
                <a:solidFill>
                  <a:srgbClr val="0070C0"/>
                </a:solidFill>
                <a:ea typeface="+mj-ea"/>
                <a:cs typeface="+mj-cs"/>
              </a:rPr>
              <a:t>medzinárodnú spoluprácu </a:t>
            </a:r>
            <a:r>
              <a:rPr lang="sk-SK" sz="3100" b="1" dirty="0" smtClean="0">
                <a:solidFill>
                  <a:srgbClr val="0070C0"/>
                </a:solidFill>
                <a:ea typeface="+mj-ea"/>
                <a:cs typeface="+mj-cs"/>
              </a:rPr>
              <a:t>v </a:t>
            </a:r>
            <a:r>
              <a:rPr lang="sk-SK" sz="3100" b="1" dirty="0">
                <a:solidFill>
                  <a:srgbClr val="0070C0"/>
                </a:solidFill>
                <a:ea typeface="+mj-ea"/>
                <a:cs typeface="+mj-cs"/>
              </a:rPr>
              <a:t>texte </a:t>
            </a:r>
            <a:r>
              <a:rPr lang="sk-SK" sz="3100" b="1" dirty="0" smtClean="0">
                <a:solidFill>
                  <a:srgbClr val="0070C0"/>
                </a:solidFill>
                <a:ea typeface="+mj-ea"/>
                <a:cs typeface="+mj-cs"/>
              </a:rPr>
              <a:t>témy</a:t>
            </a:r>
            <a:endParaRPr lang="sk-SK" b="1" u="sng" dirty="0">
              <a:solidFill>
                <a:srgbClr val="000099"/>
              </a:solidFill>
              <a:latin typeface="+mj-lt"/>
            </a:endParaRPr>
          </a:p>
        </p:txBody>
      </p:sp>
      <p:pic>
        <p:nvPicPr>
          <p:cNvPr id="9" name="Obrázok 8"/>
          <p:cNvPicPr>
            <a:picLocks noChangeAspect="1"/>
          </p:cNvPicPr>
          <p:nvPr/>
        </p:nvPicPr>
        <p:blipFill rotWithShape="1">
          <a:blip r:embed="rId4"/>
          <a:srcRect l="10480" t="37408" r="24896" b="56074"/>
          <a:stretch/>
        </p:blipFill>
        <p:spPr>
          <a:xfrm>
            <a:off x="473126" y="2782637"/>
            <a:ext cx="9990860" cy="5668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Obrázok 4"/>
          <p:cNvPicPr>
            <a:picLocks noChangeAspect="1"/>
          </p:cNvPicPr>
          <p:nvPr/>
        </p:nvPicPr>
        <p:blipFill rotWithShape="1">
          <a:blip r:embed="rId5"/>
          <a:srcRect l="32667" t="50741" r="24833" b="28222"/>
          <a:stretch/>
        </p:blipFill>
        <p:spPr>
          <a:xfrm>
            <a:off x="213360" y="4974717"/>
            <a:ext cx="5943600" cy="16548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Obrázok 9"/>
          <p:cNvPicPr>
            <a:picLocks noChangeAspect="1"/>
          </p:cNvPicPr>
          <p:nvPr/>
        </p:nvPicPr>
        <p:blipFill rotWithShape="1">
          <a:blip r:embed="rId6"/>
          <a:srcRect l="18583" t="50592" r="23583" b="38592"/>
          <a:stretch/>
        </p:blipFill>
        <p:spPr>
          <a:xfrm>
            <a:off x="2306800" y="3749194"/>
            <a:ext cx="8732520" cy="9185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Obrázok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62589" y="1102333"/>
            <a:ext cx="8244840" cy="12007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Obdĺžnik 6"/>
          <p:cNvSpPr/>
          <p:nvPr/>
        </p:nvSpPr>
        <p:spPr>
          <a:xfrm>
            <a:off x="3858016" y="1701284"/>
            <a:ext cx="3819019" cy="281151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74" name="Obrázok 5" descr="image00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8472" y="5380289"/>
            <a:ext cx="5642980" cy="9958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51575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52048" y="370938"/>
            <a:ext cx="10982037" cy="5698571"/>
          </a:xfrm>
        </p:spPr>
        <p:txBody>
          <a:bodyPr>
            <a:normAutofit/>
          </a:bodyPr>
          <a:lstStyle/>
          <a:p>
            <a:r>
              <a:rPr lang="sk-SK" sz="2200" b="1" dirty="0" smtClean="0">
                <a:solidFill>
                  <a:srgbClr val="000099"/>
                </a:solidFill>
              </a:rPr>
              <a:t/>
            </a:r>
            <a:br>
              <a:rPr lang="sk-SK" sz="2200" b="1" dirty="0" smtClean="0">
                <a:solidFill>
                  <a:srgbClr val="000099"/>
                </a:solidFill>
              </a:rPr>
            </a:br>
            <a:endParaRPr lang="sk-SK" sz="2200" dirty="0">
              <a:solidFill>
                <a:srgbClr val="0070C0"/>
              </a:solidFill>
              <a:latin typeface="+mn-lt"/>
            </a:endParaRPr>
          </a:p>
        </p:txBody>
      </p:sp>
      <p:pic>
        <p:nvPicPr>
          <p:cNvPr id="4" name="Obrázok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9742" y="0"/>
            <a:ext cx="1622258" cy="6858000"/>
          </a:xfrm>
          <a:prstGeom prst="rect">
            <a:avLst/>
          </a:prstGeom>
        </p:spPr>
      </p:pic>
      <p:sp>
        <p:nvSpPr>
          <p:cNvPr id="8" name="Obdĺžnik 7"/>
          <p:cNvSpPr/>
          <p:nvPr/>
        </p:nvSpPr>
        <p:spPr>
          <a:xfrm>
            <a:off x="335043" y="284693"/>
            <a:ext cx="10176510" cy="569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k-SK" sz="3100" b="1" dirty="0" smtClean="0">
                <a:solidFill>
                  <a:srgbClr val="0070C0"/>
                </a:solidFill>
                <a:ea typeface="+mj-ea"/>
                <a:cs typeface="+mj-cs"/>
              </a:rPr>
              <a:t>Odporúčania na </a:t>
            </a:r>
            <a:r>
              <a:rPr lang="sk-SK" sz="3100" b="1" u="sng" dirty="0" smtClean="0">
                <a:solidFill>
                  <a:srgbClr val="0070C0"/>
                </a:solidFill>
                <a:ea typeface="+mj-ea"/>
                <a:cs typeface="+mj-cs"/>
              </a:rPr>
              <a:t>projektových partnerov </a:t>
            </a:r>
            <a:r>
              <a:rPr lang="sk-SK" sz="3100" b="1" dirty="0" smtClean="0">
                <a:solidFill>
                  <a:srgbClr val="0070C0"/>
                </a:solidFill>
                <a:ea typeface="+mj-ea"/>
                <a:cs typeface="+mj-cs"/>
              </a:rPr>
              <a:t>v </a:t>
            </a:r>
            <a:r>
              <a:rPr lang="sk-SK" sz="3100" b="1" dirty="0">
                <a:solidFill>
                  <a:srgbClr val="0070C0"/>
                </a:solidFill>
                <a:ea typeface="+mj-ea"/>
                <a:cs typeface="+mj-cs"/>
              </a:rPr>
              <a:t>texte </a:t>
            </a:r>
            <a:r>
              <a:rPr lang="sk-SK" sz="3100" b="1" dirty="0" smtClean="0">
                <a:solidFill>
                  <a:srgbClr val="0070C0"/>
                </a:solidFill>
                <a:ea typeface="+mj-ea"/>
                <a:cs typeface="+mj-cs"/>
              </a:rPr>
              <a:t>témy</a:t>
            </a:r>
            <a:endParaRPr lang="sk-SK" b="1" u="sng" dirty="0">
              <a:solidFill>
                <a:srgbClr val="000099"/>
              </a:solidFill>
              <a:latin typeface="+mj-lt"/>
            </a:endParaRPr>
          </a:p>
        </p:txBody>
      </p:sp>
      <p:pic>
        <p:nvPicPr>
          <p:cNvPr id="10" name="Obrázok 9"/>
          <p:cNvPicPr>
            <a:picLocks noChangeAspect="1"/>
          </p:cNvPicPr>
          <p:nvPr/>
        </p:nvPicPr>
        <p:blipFill rotWithShape="1">
          <a:blip r:embed="rId4"/>
          <a:srcRect l="28938" t="46427" r="16308" b="43581"/>
          <a:stretch/>
        </p:blipFill>
        <p:spPr>
          <a:xfrm>
            <a:off x="2769195" y="1970130"/>
            <a:ext cx="8279473" cy="8499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Obrázok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8157" y="1037295"/>
            <a:ext cx="8815388" cy="685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Obdĺžnik 8"/>
          <p:cNvSpPr/>
          <p:nvPr/>
        </p:nvSpPr>
        <p:spPr>
          <a:xfrm>
            <a:off x="2519082" y="1111624"/>
            <a:ext cx="6311153" cy="277905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Obrázok 12"/>
          <p:cNvPicPr>
            <a:picLocks noChangeAspect="1"/>
          </p:cNvPicPr>
          <p:nvPr/>
        </p:nvPicPr>
        <p:blipFill rotWithShape="1">
          <a:blip r:embed="rId6"/>
          <a:srcRect l="20182" t="53889" r="24583" b="35972"/>
          <a:stretch/>
        </p:blipFill>
        <p:spPr>
          <a:xfrm>
            <a:off x="947406" y="5548014"/>
            <a:ext cx="10101262" cy="10429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Obrázok 13"/>
          <p:cNvPicPr>
            <a:picLocks noChangeAspect="1"/>
          </p:cNvPicPr>
          <p:nvPr/>
        </p:nvPicPr>
        <p:blipFill rotWithShape="1">
          <a:blip r:embed="rId7"/>
          <a:srcRect l="20167" t="41555" r="23834" b="32667"/>
          <a:stretch/>
        </p:blipFill>
        <p:spPr>
          <a:xfrm>
            <a:off x="352048" y="2988721"/>
            <a:ext cx="8214360" cy="21269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Obrázok 15"/>
          <p:cNvPicPr>
            <a:picLocks noChangeAspect="1"/>
          </p:cNvPicPr>
          <p:nvPr/>
        </p:nvPicPr>
        <p:blipFill rotWithShape="1">
          <a:blip r:embed="rId8"/>
          <a:srcRect l="49417" t="30444" r="31834" b="34889"/>
          <a:stretch/>
        </p:blipFill>
        <p:spPr>
          <a:xfrm>
            <a:off x="8763000" y="1760467"/>
            <a:ext cx="3429000" cy="3566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9952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ázok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9742" y="0"/>
            <a:ext cx="1622258" cy="6858000"/>
          </a:xfrm>
          <a:prstGeom prst="rect">
            <a:avLst/>
          </a:prstGeom>
        </p:spPr>
      </p:pic>
      <p:pic>
        <p:nvPicPr>
          <p:cNvPr id="2" name="Obrázok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2642" y="1634014"/>
            <a:ext cx="9540239" cy="13344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Obrázok 2"/>
          <p:cNvPicPr>
            <a:picLocks noChangeAspect="1"/>
          </p:cNvPicPr>
          <p:nvPr/>
        </p:nvPicPr>
        <p:blipFill rotWithShape="1">
          <a:blip r:embed="rId5"/>
          <a:srcRect l="20538" t="61398" r="22043" b="27133"/>
          <a:stretch/>
        </p:blipFill>
        <p:spPr>
          <a:xfrm>
            <a:off x="382642" y="3429000"/>
            <a:ext cx="10500851" cy="11798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Obdĺžnik 3"/>
          <p:cNvSpPr/>
          <p:nvPr/>
        </p:nvSpPr>
        <p:spPr>
          <a:xfrm>
            <a:off x="333499" y="549458"/>
            <a:ext cx="77146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k-SK" sz="3200" b="1" dirty="0">
                <a:solidFill>
                  <a:srgbClr val="0070C0"/>
                </a:solidFill>
              </a:rPr>
              <a:t>Odporúčania na </a:t>
            </a:r>
            <a:r>
              <a:rPr lang="sk-SK" sz="3200" b="1" dirty="0" smtClean="0">
                <a:solidFill>
                  <a:srgbClr val="0070C0"/>
                </a:solidFill>
              </a:rPr>
              <a:t>„</a:t>
            </a:r>
            <a:r>
              <a:rPr lang="sk-SK" sz="3200" b="1" u="sng" dirty="0" err="1" smtClean="0">
                <a:solidFill>
                  <a:srgbClr val="0070C0"/>
                </a:solidFill>
              </a:rPr>
              <a:t>stakeholders</a:t>
            </a:r>
            <a:r>
              <a:rPr lang="sk-SK" sz="3200" b="1" dirty="0" smtClean="0">
                <a:solidFill>
                  <a:srgbClr val="0070C0"/>
                </a:solidFill>
              </a:rPr>
              <a:t>“ v </a:t>
            </a:r>
            <a:r>
              <a:rPr lang="sk-SK" sz="3200" b="1" dirty="0">
                <a:solidFill>
                  <a:srgbClr val="0070C0"/>
                </a:solidFill>
              </a:rPr>
              <a:t>texte témy</a:t>
            </a:r>
            <a:endParaRPr lang="sk-SK" sz="3200" b="1" u="sng" dirty="0">
              <a:solidFill>
                <a:srgbClr val="000099"/>
              </a:solidFill>
            </a:endParaRPr>
          </a:p>
        </p:txBody>
      </p:sp>
      <p:sp>
        <p:nvSpPr>
          <p:cNvPr id="5" name="Obdĺžnik 4"/>
          <p:cNvSpPr/>
          <p:nvPr/>
        </p:nvSpPr>
        <p:spPr>
          <a:xfrm>
            <a:off x="695509" y="1940011"/>
            <a:ext cx="8274424" cy="31167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Obrázok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3326" y="5509444"/>
            <a:ext cx="11321156" cy="7877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Obdĺžnik 6"/>
          <p:cNvSpPr/>
          <p:nvPr/>
        </p:nvSpPr>
        <p:spPr>
          <a:xfrm>
            <a:off x="1938304" y="6019257"/>
            <a:ext cx="1271061" cy="277905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237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24872" y="548641"/>
            <a:ext cx="10982037" cy="1040130"/>
          </a:xfrm>
        </p:spPr>
        <p:txBody>
          <a:bodyPr>
            <a:normAutofit/>
          </a:bodyPr>
          <a:lstStyle/>
          <a:p>
            <a:r>
              <a:rPr lang="sk-SK" sz="2200" b="1" dirty="0" smtClean="0">
                <a:solidFill>
                  <a:srgbClr val="000099"/>
                </a:solidFill>
              </a:rPr>
              <a:t/>
            </a:r>
            <a:br>
              <a:rPr lang="sk-SK" sz="2200" b="1" dirty="0" smtClean="0">
                <a:solidFill>
                  <a:srgbClr val="000099"/>
                </a:solidFill>
              </a:rPr>
            </a:br>
            <a:endParaRPr lang="sk-SK" sz="2200" dirty="0">
              <a:solidFill>
                <a:srgbClr val="0070C0"/>
              </a:solidFill>
              <a:latin typeface="+mn-lt"/>
            </a:endParaRPr>
          </a:p>
        </p:txBody>
      </p:sp>
      <p:pic>
        <p:nvPicPr>
          <p:cNvPr id="4" name="Obrázok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9742" y="0"/>
            <a:ext cx="1622258" cy="6858000"/>
          </a:xfrm>
          <a:prstGeom prst="rect">
            <a:avLst/>
          </a:prstGeom>
        </p:spPr>
      </p:pic>
      <p:sp>
        <p:nvSpPr>
          <p:cNvPr id="5" name="Obdĺžnik 4"/>
          <p:cNvSpPr/>
          <p:nvPr/>
        </p:nvSpPr>
        <p:spPr>
          <a:xfrm>
            <a:off x="914400" y="1900951"/>
            <a:ext cx="1049250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sk-SK" sz="3600" dirty="0">
                <a:solidFill>
                  <a:srgbClr val="000099"/>
                </a:solidFill>
                <a:latin typeface="+mj-lt"/>
              </a:rPr>
              <a:t>k</a:t>
            </a:r>
            <a:r>
              <a:rPr lang="sk-SK" sz="3600" dirty="0" smtClean="0">
                <a:solidFill>
                  <a:srgbClr val="000099"/>
                </a:solidFill>
                <a:latin typeface="+mj-lt"/>
              </a:rPr>
              <a:t>de nájdem text témy 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sk-SK" sz="3600" dirty="0" smtClean="0">
                <a:solidFill>
                  <a:srgbClr val="000099"/>
                </a:solidFill>
                <a:latin typeface="+mj-lt"/>
              </a:rPr>
              <a:t>ako využiť </a:t>
            </a:r>
            <a:r>
              <a:rPr lang="sk-SK" sz="3600" dirty="0">
                <a:solidFill>
                  <a:srgbClr val="000099"/>
                </a:solidFill>
                <a:latin typeface="+mj-lt"/>
              </a:rPr>
              <a:t>všetky zdroje, kde je téma </a:t>
            </a:r>
            <a:r>
              <a:rPr lang="sk-SK" sz="3600" dirty="0" smtClean="0">
                <a:solidFill>
                  <a:srgbClr val="000099"/>
                </a:solidFill>
                <a:latin typeface="+mj-lt"/>
              </a:rPr>
              <a:t>zverejnená 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sk-SK" sz="3600" dirty="0" smtClean="0">
                <a:solidFill>
                  <a:srgbClr val="000099"/>
                </a:solidFill>
                <a:latin typeface="+mj-lt"/>
              </a:rPr>
              <a:t>porozumieť aké sú očakávania od EK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sk-SK" sz="3600" dirty="0">
                <a:solidFill>
                  <a:srgbClr val="000099"/>
                </a:solidFill>
                <a:latin typeface="+mj-lt"/>
              </a:rPr>
              <a:t>ako správne analyzovať text témy výzvy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sk-SK" sz="3600" dirty="0" smtClean="0">
                <a:solidFill>
                  <a:srgbClr val="000099"/>
                </a:solidFill>
                <a:latin typeface="+mj-lt"/>
              </a:rPr>
              <a:t>čítať </a:t>
            </a:r>
            <a:r>
              <a:rPr lang="sk-SK" sz="3600" dirty="0">
                <a:solidFill>
                  <a:srgbClr val="000099"/>
                </a:solidFill>
                <a:latin typeface="+mj-lt"/>
              </a:rPr>
              <a:t>medzi riadkami 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sk-SK" sz="3600" dirty="0" smtClean="0">
                <a:solidFill>
                  <a:srgbClr val="000099"/>
                </a:solidFill>
                <a:latin typeface="+mj-lt"/>
              </a:rPr>
              <a:t>vytvoriť </a:t>
            </a:r>
            <a:r>
              <a:rPr lang="sk-SK" sz="3600" dirty="0">
                <a:solidFill>
                  <a:srgbClr val="000099"/>
                </a:solidFill>
                <a:latin typeface="+mj-lt"/>
              </a:rPr>
              <a:t>si </a:t>
            </a:r>
            <a:r>
              <a:rPr lang="sk-SK" sz="3600" dirty="0" smtClean="0">
                <a:solidFill>
                  <a:srgbClr val="000099"/>
                </a:solidFill>
                <a:latin typeface="+mj-lt"/>
              </a:rPr>
              <a:t>pomôcku - </a:t>
            </a:r>
            <a:r>
              <a:rPr lang="sk-SK" sz="3600" dirty="0" err="1" smtClean="0">
                <a:solidFill>
                  <a:srgbClr val="000099"/>
                </a:solidFill>
                <a:latin typeface="+mj-lt"/>
              </a:rPr>
              <a:t>matching</a:t>
            </a:r>
            <a:r>
              <a:rPr lang="sk-SK" sz="3600" dirty="0" smtClean="0">
                <a:solidFill>
                  <a:srgbClr val="000099"/>
                </a:solidFill>
                <a:latin typeface="+mj-lt"/>
              </a:rPr>
              <a:t> table 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sk-SK" sz="3600" dirty="0" smtClean="0">
                <a:solidFill>
                  <a:srgbClr val="000099"/>
                </a:solidFill>
                <a:latin typeface="+mj-lt"/>
              </a:rPr>
              <a:t>tipy od NCP</a:t>
            </a:r>
            <a:r>
              <a:rPr lang="sk-SK" sz="2800" dirty="0">
                <a:solidFill>
                  <a:srgbClr val="000099"/>
                </a:solidFill>
              </a:rPr>
              <a:t/>
            </a:r>
            <a:br>
              <a:rPr lang="sk-SK" sz="2800" dirty="0">
                <a:solidFill>
                  <a:srgbClr val="000099"/>
                </a:solidFill>
              </a:rPr>
            </a:br>
            <a:endParaRPr lang="sk-SK" sz="2800" dirty="0">
              <a:solidFill>
                <a:srgbClr val="000099"/>
              </a:solidFill>
            </a:endParaRPr>
          </a:p>
        </p:txBody>
      </p:sp>
      <p:sp>
        <p:nvSpPr>
          <p:cNvPr id="6" name="Nadpis 1"/>
          <p:cNvSpPr txBox="1">
            <a:spLocks/>
          </p:cNvSpPr>
          <p:nvPr/>
        </p:nvSpPr>
        <p:spPr>
          <a:xfrm>
            <a:off x="424871" y="405924"/>
            <a:ext cx="1008988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k-SK" dirty="0" smtClean="0">
                <a:solidFill>
                  <a:srgbClr val="0070C0"/>
                </a:solidFill>
                <a:latin typeface="+mn-lt"/>
              </a:rPr>
              <a:t>Čo sa dnes dozviete...</a:t>
            </a:r>
            <a:endParaRPr lang="sk-SK" dirty="0">
              <a:solidFill>
                <a:srgbClr val="0070C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58671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ok 3"/>
          <p:cNvPicPr>
            <a:picLocks noChangeAspect="1"/>
          </p:cNvPicPr>
          <p:nvPr/>
        </p:nvPicPr>
        <p:blipFill rotWithShape="1">
          <a:blip r:embed="rId3"/>
          <a:srcRect l="10156" t="59310" r="38986" b="32126"/>
          <a:stretch/>
        </p:blipFill>
        <p:spPr>
          <a:xfrm>
            <a:off x="183507" y="1423212"/>
            <a:ext cx="9301150" cy="8810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Nadpis 1"/>
          <p:cNvSpPr txBox="1">
            <a:spLocks/>
          </p:cNvSpPr>
          <p:nvPr/>
        </p:nvSpPr>
        <p:spPr>
          <a:xfrm>
            <a:off x="183507" y="517236"/>
            <a:ext cx="10089888" cy="56341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k-SK" sz="3200" b="1" u="sng" dirty="0">
                <a:solidFill>
                  <a:srgbClr val="0070C0"/>
                </a:solidFill>
                <a:latin typeface="+mn-lt"/>
              </a:rPr>
              <a:t>V</a:t>
            </a:r>
            <a:r>
              <a:rPr lang="sk-SK" sz="3200" b="1" u="sng" dirty="0" smtClean="0">
                <a:solidFill>
                  <a:srgbClr val="0070C0"/>
                </a:solidFill>
                <a:latin typeface="+mn-lt"/>
              </a:rPr>
              <a:t>ýnimky</a:t>
            </a:r>
            <a:r>
              <a:rPr lang="sk-SK" sz="3200" b="1" dirty="0" smtClean="0">
                <a:solidFill>
                  <a:srgbClr val="0070C0"/>
                </a:solidFill>
                <a:latin typeface="+mn-lt"/>
              </a:rPr>
              <a:t> a špeciálne podmienky v </a:t>
            </a:r>
            <a:r>
              <a:rPr lang="sk-SK" sz="3200" b="1" dirty="0">
                <a:solidFill>
                  <a:srgbClr val="0070C0"/>
                </a:solidFill>
                <a:latin typeface="+mn-lt"/>
              </a:rPr>
              <a:t>texte témy</a:t>
            </a:r>
          </a:p>
        </p:txBody>
      </p:sp>
      <p:pic>
        <p:nvPicPr>
          <p:cNvPr id="6" name="Obrázok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9742" y="0"/>
            <a:ext cx="1622258" cy="6858000"/>
          </a:xfrm>
          <a:prstGeom prst="rect">
            <a:avLst/>
          </a:prstGeom>
        </p:spPr>
      </p:pic>
      <p:pic>
        <p:nvPicPr>
          <p:cNvPr id="3" name="Obrázok 2"/>
          <p:cNvPicPr>
            <a:picLocks noChangeAspect="1"/>
          </p:cNvPicPr>
          <p:nvPr/>
        </p:nvPicPr>
        <p:blipFill rotWithShape="1">
          <a:blip r:embed="rId5"/>
          <a:srcRect l="10176" t="39902" r="32982" b="44815"/>
          <a:stretch/>
        </p:blipFill>
        <p:spPr>
          <a:xfrm>
            <a:off x="619843" y="2646789"/>
            <a:ext cx="10395284" cy="15721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Obrázok 6"/>
          <p:cNvPicPr>
            <a:picLocks noChangeAspect="1"/>
          </p:cNvPicPr>
          <p:nvPr/>
        </p:nvPicPr>
        <p:blipFill rotWithShape="1">
          <a:blip r:embed="rId6"/>
          <a:srcRect l="9912" t="46141" r="32281" b="30936"/>
          <a:stretch/>
        </p:blipFill>
        <p:spPr>
          <a:xfrm>
            <a:off x="1201153" y="4463137"/>
            <a:ext cx="9641305" cy="21506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23153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Obrázok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9742" y="0"/>
            <a:ext cx="1622258" cy="6858000"/>
          </a:xfrm>
          <a:prstGeom prst="rect">
            <a:avLst/>
          </a:prstGeom>
        </p:spPr>
      </p:pic>
      <p:pic>
        <p:nvPicPr>
          <p:cNvPr id="2054" name="Obrázok 1" descr="cid:image001.png@01DA76C5.59FCB720"/>
          <p:cNvPicPr>
            <a:picLocks noChangeAspect="1" noChangeArrowheads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0870" y="2233810"/>
            <a:ext cx="6294328" cy="10854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Obrázok 5" descr="cid:image002.png@01DA76C5.59FCB720"/>
          <p:cNvPicPr>
            <a:picLocks noChangeAspect="1" noChangeArrowheads="1"/>
          </p:cNvPicPr>
          <p:nvPr/>
        </p:nvPicPr>
        <p:blipFill>
          <a:blip r:embed="rId6" r:link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07" y="1143000"/>
            <a:ext cx="6548342" cy="9536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Obrázok 6" descr="cid:image003.png@01DA76C5.59FCB720"/>
          <p:cNvPicPr>
            <a:picLocks noChangeAspect="1" noChangeArrowheads="1"/>
          </p:cNvPicPr>
          <p:nvPr/>
        </p:nvPicPr>
        <p:blipFill>
          <a:blip r:embed="rId8" r:link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71" y="3478017"/>
            <a:ext cx="5984110" cy="6817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Obrázok 7" descr="cid:image004.png@01DA76C5.AF856200"/>
          <p:cNvPicPr>
            <a:picLocks noChangeAspect="1" noChangeArrowheads="1"/>
          </p:cNvPicPr>
          <p:nvPr/>
        </p:nvPicPr>
        <p:blipFill>
          <a:blip r:embed="rId10" r:link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8204" y="4458201"/>
            <a:ext cx="6995417" cy="5153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Obrázok 8" descr="cid:image005.png@01DA76C5.AF856200"/>
          <p:cNvPicPr>
            <a:picLocks noChangeAspect="1" noChangeArrowheads="1"/>
          </p:cNvPicPr>
          <p:nvPr/>
        </p:nvPicPr>
        <p:blipFill>
          <a:blip r:embed="rId12" r:link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906" y="5143500"/>
            <a:ext cx="6620653" cy="6543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" name="Obrázok 9" descr="cid:image006.png@01DA76C5.AF856200"/>
          <p:cNvPicPr>
            <a:picLocks noChangeAspect="1" noChangeArrowheads="1"/>
          </p:cNvPicPr>
          <p:nvPr/>
        </p:nvPicPr>
        <p:blipFill>
          <a:blip r:embed="rId14" r:link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8908" y="5903977"/>
            <a:ext cx="6962399" cy="7618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7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14986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0" y="281305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Rectangle 10"/>
          <p:cNvSpPr>
            <a:spLocks noChangeArrowheads="1"/>
          </p:cNvSpPr>
          <p:nvPr/>
        </p:nvSpPr>
        <p:spPr bwMode="auto">
          <a:xfrm>
            <a:off x="0" y="395605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11"/>
          <p:cNvSpPr>
            <a:spLocks noChangeArrowheads="1"/>
          </p:cNvSpPr>
          <p:nvPr/>
        </p:nvSpPr>
        <p:spPr bwMode="auto">
          <a:xfrm>
            <a:off x="0" y="484505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12"/>
          <p:cNvSpPr>
            <a:spLocks noChangeArrowheads="1"/>
          </p:cNvSpPr>
          <p:nvPr/>
        </p:nvSpPr>
        <p:spPr bwMode="auto">
          <a:xfrm>
            <a:off x="0" y="58928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6" name="Nadpis 1"/>
          <p:cNvSpPr txBox="1">
            <a:spLocks/>
          </p:cNvSpPr>
          <p:nvPr/>
        </p:nvSpPr>
        <p:spPr>
          <a:xfrm>
            <a:off x="225818" y="415905"/>
            <a:ext cx="11155053" cy="56341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k-SK" sz="3200" b="1" u="sng" dirty="0" smtClean="0">
                <a:solidFill>
                  <a:srgbClr val="0070C0"/>
                </a:solidFill>
                <a:latin typeface="+mn-lt"/>
              </a:rPr>
              <a:t>Etické aspekty </a:t>
            </a:r>
            <a:r>
              <a:rPr lang="sk-SK" sz="3200" b="1" dirty="0" smtClean="0">
                <a:solidFill>
                  <a:srgbClr val="0070C0"/>
                </a:solidFill>
                <a:latin typeface="+mn-lt"/>
              </a:rPr>
              <a:t>v texte témy</a:t>
            </a:r>
            <a:endParaRPr lang="sk-SK" sz="3200" b="1" dirty="0">
              <a:solidFill>
                <a:srgbClr val="0070C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62521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24872" y="2297430"/>
            <a:ext cx="10982037" cy="3918377"/>
          </a:xfrm>
        </p:spPr>
        <p:txBody>
          <a:bodyPr>
            <a:normAutofit/>
          </a:bodyPr>
          <a:lstStyle/>
          <a:p>
            <a:r>
              <a:rPr lang="sk-SK" sz="2200" b="1" dirty="0" smtClean="0">
                <a:solidFill>
                  <a:srgbClr val="000099"/>
                </a:solidFill>
              </a:rPr>
              <a:t/>
            </a:r>
            <a:br>
              <a:rPr lang="sk-SK" sz="2200" b="1" dirty="0" smtClean="0">
                <a:solidFill>
                  <a:srgbClr val="000099"/>
                </a:solidFill>
              </a:rPr>
            </a:br>
            <a:endParaRPr lang="sk-SK" sz="2200" dirty="0">
              <a:solidFill>
                <a:srgbClr val="0070C0"/>
              </a:solidFill>
              <a:latin typeface="+mn-lt"/>
            </a:endParaRPr>
          </a:p>
        </p:txBody>
      </p:sp>
      <p:pic>
        <p:nvPicPr>
          <p:cNvPr id="4" name="Obrázok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9742" y="0"/>
            <a:ext cx="1622258" cy="6858000"/>
          </a:xfrm>
          <a:prstGeom prst="rect">
            <a:avLst/>
          </a:prstGeom>
        </p:spPr>
      </p:pic>
      <p:sp>
        <p:nvSpPr>
          <p:cNvPr id="3" name="Obdĺžnik 2"/>
          <p:cNvSpPr/>
          <p:nvPr/>
        </p:nvSpPr>
        <p:spPr>
          <a:xfrm>
            <a:off x="424872" y="362575"/>
            <a:ext cx="1023931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Tx/>
              <a:buChar char="-"/>
            </a:pPr>
            <a:endParaRPr lang="sk-SK" dirty="0" smtClean="0">
              <a:solidFill>
                <a:srgbClr val="000099"/>
              </a:solidFill>
              <a:latin typeface="+mj-lt"/>
            </a:endParaRPr>
          </a:p>
          <a:p>
            <a:pPr marL="285750" indent="-285750">
              <a:buFontTx/>
              <a:buChar char="-"/>
            </a:pPr>
            <a:endParaRPr lang="sk-SK" dirty="0">
              <a:solidFill>
                <a:srgbClr val="000099"/>
              </a:solidFill>
              <a:latin typeface="+mj-lt"/>
            </a:endParaRPr>
          </a:p>
          <a:p>
            <a:pPr marL="285750" indent="-285750">
              <a:buFontTx/>
              <a:buChar char="-"/>
            </a:pPr>
            <a:endParaRPr lang="sk-SK" dirty="0" smtClean="0">
              <a:solidFill>
                <a:srgbClr val="000099"/>
              </a:solidFill>
              <a:latin typeface="+mj-lt"/>
            </a:endParaRPr>
          </a:p>
          <a:p>
            <a:pPr marL="285750" indent="-285750">
              <a:buFontTx/>
              <a:buChar char="-"/>
            </a:pPr>
            <a:endParaRPr lang="sk-SK" dirty="0">
              <a:solidFill>
                <a:srgbClr val="000099"/>
              </a:solidFill>
              <a:latin typeface="+mj-lt"/>
            </a:endParaRPr>
          </a:p>
          <a:p>
            <a:endParaRPr lang="sk-SK" b="1" dirty="0" smtClean="0">
              <a:solidFill>
                <a:srgbClr val="000099"/>
              </a:solidFill>
            </a:endParaRPr>
          </a:p>
          <a:p>
            <a:endParaRPr lang="sk-SK" b="1" dirty="0">
              <a:solidFill>
                <a:srgbClr val="000099"/>
              </a:solidFill>
            </a:endParaRPr>
          </a:p>
          <a:p>
            <a:r>
              <a:rPr lang="sk-SK" sz="2400" b="1" dirty="0" err="1" smtClean="0">
                <a:solidFill>
                  <a:srgbClr val="000099"/>
                </a:solidFill>
              </a:rPr>
              <a:t>Matching</a:t>
            </a:r>
            <a:r>
              <a:rPr lang="sk-SK" sz="2400" b="1" dirty="0" smtClean="0">
                <a:solidFill>
                  <a:srgbClr val="000099"/>
                </a:solidFill>
              </a:rPr>
              <a:t> </a:t>
            </a:r>
            <a:r>
              <a:rPr lang="sk-SK" sz="2400" b="1" dirty="0">
                <a:solidFill>
                  <a:srgbClr val="000099"/>
                </a:solidFill>
              </a:rPr>
              <a:t>table / Porovnávacia </a:t>
            </a:r>
            <a:r>
              <a:rPr lang="sk-SK" sz="2400" b="1" dirty="0" smtClean="0">
                <a:solidFill>
                  <a:srgbClr val="000099"/>
                </a:solidFill>
              </a:rPr>
              <a:t>tabuľka - príklad</a:t>
            </a:r>
          </a:p>
          <a:p>
            <a:endParaRPr lang="sk-SK" sz="2400" b="1" dirty="0">
              <a:solidFill>
                <a:srgbClr val="000099"/>
              </a:solidFill>
            </a:endParaRPr>
          </a:p>
          <a:p>
            <a:endParaRPr lang="sk-SK" sz="2400" dirty="0">
              <a:solidFill>
                <a:srgbClr val="000099"/>
              </a:solidFill>
            </a:endParaRPr>
          </a:p>
        </p:txBody>
      </p:sp>
      <p:pic>
        <p:nvPicPr>
          <p:cNvPr id="5" name="Obrázok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050" y="608333"/>
            <a:ext cx="6579876" cy="14438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9" name="Tabuľka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6941475"/>
              </p:ext>
            </p:extLst>
          </p:nvPr>
        </p:nvGraphicFramePr>
        <p:xfrm>
          <a:off x="478546" y="2474605"/>
          <a:ext cx="9911323" cy="432227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045388">
                  <a:extLst>
                    <a:ext uri="{9D8B030D-6E8A-4147-A177-3AD203B41FA5}">
                      <a16:colId xmlns:a16="http://schemas.microsoft.com/office/drawing/2014/main" val="1176358478"/>
                    </a:ext>
                  </a:extLst>
                </a:gridCol>
                <a:gridCol w="3865935">
                  <a:extLst>
                    <a:ext uri="{9D8B030D-6E8A-4147-A177-3AD203B41FA5}">
                      <a16:colId xmlns:a16="http://schemas.microsoft.com/office/drawing/2014/main" val="1248567422"/>
                    </a:ext>
                  </a:extLst>
                </a:gridCol>
              </a:tblGrid>
              <a:tr h="303448"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700">
                          <a:effectLst/>
                        </a:rPr>
                        <a:t>Expected Outcome: Projects should contribute to all of the following expected outcomes:</a:t>
                      </a:r>
                      <a:endParaRPr lang="sk-SK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135" marR="64135" marT="9525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0699140"/>
                  </a:ext>
                </a:extLst>
              </a:tr>
              <a:tr h="280106">
                <a:tc>
                  <a:txBody>
                    <a:bodyPr/>
                    <a:lstStyle/>
                    <a:p>
                      <a:pPr marL="342900" lvl="0" indent="-342900"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-"/>
                        <a:tabLst>
                          <a:tab pos="457200" algn="l"/>
                        </a:tabLst>
                      </a:pPr>
                      <a:r>
                        <a:rPr lang="en-US" sz="1700">
                          <a:effectLst/>
                        </a:rPr>
                        <a:t>Further increase the visibility of </a:t>
                      </a:r>
                      <a:endParaRPr lang="sk-SK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135" marR="64135" marT="952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700">
                          <a:effectLst/>
                        </a:rPr>
                        <a:t> </a:t>
                      </a:r>
                      <a:r>
                        <a:rPr lang="sk-SK" sz="1700">
                          <a:effectLst/>
                        </a:rPr>
                        <a:t>- Zvyšovanie </a:t>
                      </a:r>
                      <a:r>
                        <a:rPr lang="en-GB" sz="1700">
                          <a:effectLst/>
                        </a:rPr>
                        <a:t>v</a:t>
                      </a:r>
                      <a:r>
                        <a:rPr lang="sk-SK" sz="1700">
                          <a:effectLst/>
                        </a:rPr>
                        <a:t>iditeľnosti</a:t>
                      </a:r>
                      <a:endParaRPr lang="sk-SK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135" marR="64135" marT="9525" marB="0"/>
                </a:tc>
                <a:extLst>
                  <a:ext uri="{0D108BD9-81ED-4DB2-BD59-A6C34878D82A}">
                    <a16:rowId xmlns:a16="http://schemas.microsoft.com/office/drawing/2014/main" val="1424834220"/>
                  </a:ext>
                </a:extLst>
              </a:tr>
              <a:tr h="358561">
                <a:tc>
                  <a:txBody>
                    <a:bodyPr/>
                    <a:lstStyle/>
                    <a:p>
                      <a:pPr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700">
                          <a:effectLst/>
                        </a:rPr>
                        <a:t>and access</a:t>
                      </a:r>
                      <a:endParaRPr lang="sk-SK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135" marR="64135" marT="952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k-SK" sz="1700">
                          <a:effectLst/>
                        </a:rPr>
                        <a:t>a</a:t>
                      </a:r>
                      <a:r>
                        <a:rPr lang="en-GB" sz="1700">
                          <a:effectLst/>
                        </a:rPr>
                        <a:t> </a:t>
                      </a:r>
                      <a:r>
                        <a:rPr lang="sk-SK" sz="1700">
                          <a:effectLst/>
                        </a:rPr>
                        <a:t>prístupu </a:t>
                      </a:r>
                      <a:endParaRPr lang="sk-SK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135" marR="64135" marT="9525" marB="0"/>
                </a:tc>
                <a:extLst>
                  <a:ext uri="{0D108BD9-81ED-4DB2-BD59-A6C34878D82A}">
                    <a16:rowId xmlns:a16="http://schemas.microsoft.com/office/drawing/2014/main" val="1137364779"/>
                  </a:ext>
                </a:extLst>
              </a:tr>
              <a:tr h="280106">
                <a:tc>
                  <a:txBody>
                    <a:bodyPr/>
                    <a:lstStyle/>
                    <a:p>
                      <a:pPr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700">
                          <a:effectLst/>
                        </a:rPr>
                        <a:t>to European arts</a:t>
                      </a:r>
                      <a:endParaRPr lang="sk-SK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135" marR="64135" marT="952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k-SK" sz="1700">
                          <a:effectLst/>
                        </a:rPr>
                        <a:t>k európskemu</a:t>
                      </a:r>
                      <a:r>
                        <a:rPr lang="en-GB" sz="1700">
                          <a:effectLst/>
                        </a:rPr>
                        <a:t> </a:t>
                      </a:r>
                      <a:r>
                        <a:rPr lang="sk-SK" sz="1700">
                          <a:effectLst/>
                        </a:rPr>
                        <a:t>umeniu</a:t>
                      </a:r>
                      <a:endParaRPr lang="sk-SK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135" marR="64135" marT="9525" marB="0"/>
                </a:tc>
                <a:extLst>
                  <a:ext uri="{0D108BD9-81ED-4DB2-BD59-A6C34878D82A}">
                    <a16:rowId xmlns:a16="http://schemas.microsoft.com/office/drawing/2014/main" val="1524469985"/>
                  </a:ext>
                </a:extLst>
              </a:tr>
              <a:tr h="280106">
                <a:tc>
                  <a:txBody>
                    <a:bodyPr/>
                    <a:lstStyle/>
                    <a:p>
                      <a:pPr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700">
                          <a:effectLst/>
                        </a:rPr>
                        <a:t>and culture internationally</a:t>
                      </a:r>
                      <a:endParaRPr lang="sk-SK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135" marR="64135" marT="952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sk-SK" sz="1700">
                          <a:effectLst/>
                        </a:rPr>
                        <a:t>a kultúry na medzinárodnej úrovni</a:t>
                      </a:r>
                      <a:endParaRPr lang="sk-SK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135" marR="64135" marT="9525" marB="0"/>
                </a:tc>
                <a:extLst>
                  <a:ext uri="{0D108BD9-81ED-4DB2-BD59-A6C34878D82A}">
                    <a16:rowId xmlns:a16="http://schemas.microsoft.com/office/drawing/2014/main" val="1465657754"/>
                  </a:ext>
                </a:extLst>
              </a:tr>
              <a:tr h="280106">
                <a:tc>
                  <a:txBody>
                    <a:bodyPr/>
                    <a:lstStyle/>
                    <a:p>
                      <a:pPr marL="342900" lvl="0" indent="-342900">
                        <a:spcAft>
                          <a:spcPts val="0"/>
                        </a:spcAft>
                        <a:buFont typeface="Times New Roman" panose="02020603050405020304" pitchFamily="18" charset="0"/>
                        <a:buChar char="-"/>
                        <a:tabLst>
                          <a:tab pos="457200" algn="l"/>
                        </a:tabLst>
                      </a:pPr>
                      <a:r>
                        <a:rPr lang="en-US" sz="1700">
                          <a:effectLst/>
                        </a:rPr>
                        <a:t>Develop </a:t>
                      </a:r>
                      <a:endParaRPr lang="sk-SK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135" marR="64135" marT="952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700">
                          <a:effectLst/>
                        </a:rPr>
                        <a:t> </a:t>
                      </a:r>
                      <a:r>
                        <a:rPr lang="sk-SK" sz="1700">
                          <a:effectLst/>
                        </a:rPr>
                        <a:t>- Rozvíjať </a:t>
                      </a:r>
                      <a:endParaRPr lang="sk-SK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135" marR="64135" marT="9525" marB="0"/>
                </a:tc>
                <a:extLst>
                  <a:ext uri="{0D108BD9-81ED-4DB2-BD59-A6C34878D82A}">
                    <a16:rowId xmlns:a16="http://schemas.microsoft.com/office/drawing/2014/main" val="2947988798"/>
                  </a:ext>
                </a:extLst>
              </a:tr>
              <a:tr h="280106">
                <a:tc>
                  <a:txBody>
                    <a:bodyPr/>
                    <a:lstStyle/>
                    <a:p>
                      <a:pPr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700">
                          <a:effectLst/>
                        </a:rPr>
                        <a:t>and test pilot solutions </a:t>
                      </a:r>
                      <a:endParaRPr lang="sk-SK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135" marR="64135" marT="952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700">
                          <a:effectLst/>
                        </a:rPr>
                        <a:t> a</a:t>
                      </a:r>
                      <a:r>
                        <a:rPr lang="sk-SK" sz="1700">
                          <a:effectLst/>
                        </a:rPr>
                        <a:t> testovať pilotné riešenia</a:t>
                      </a:r>
                      <a:endParaRPr lang="sk-SK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135" marR="64135" marT="9525" marB="0"/>
                </a:tc>
                <a:extLst>
                  <a:ext uri="{0D108BD9-81ED-4DB2-BD59-A6C34878D82A}">
                    <a16:rowId xmlns:a16="http://schemas.microsoft.com/office/drawing/2014/main" val="1446775306"/>
                  </a:ext>
                </a:extLst>
              </a:tr>
              <a:tr h="280106">
                <a:tc>
                  <a:txBody>
                    <a:bodyPr/>
                    <a:lstStyle/>
                    <a:p>
                      <a:pPr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700">
                          <a:effectLst/>
                        </a:rPr>
                        <a:t>based on a model that will allow </a:t>
                      </a:r>
                      <a:endParaRPr lang="sk-SK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135" marR="64135" marT="952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700">
                          <a:effectLst/>
                        </a:rPr>
                        <a:t> </a:t>
                      </a:r>
                      <a:r>
                        <a:rPr lang="sk-SK" sz="1700">
                          <a:effectLst/>
                        </a:rPr>
                        <a:t>na základe modelu, ktorý umožní </a:t>
                      </a:r>
                      <a:endParaRPr lang="sk-SK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135" marR="64135" marT="9525" marB="0"/>
                </a:tc>
                <a:extLst>
                  <a:ext uri="{0D108BD9-81ED-4DB2-BD59-A6C34878D82A}">
                    <a16:rowId xmlns:a16="http://schemas.microsoft.com/office/drawing/2014/main" val="1926461152"/>
                  </a:ext>
                </a:extLst>
              </a:tr>
              <a:tr h="280106">
                <a:tc>
                  <a:txBody>
                    <a:bodyPr/>
                    <a:lstStyle/>
                    <a:p>
                      <a:pPr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700">
                          <a:effectLst/>
                        </a:rPr>
                        <a:t>cooperation between local, </a:t>
                      </a:r>
                      <a:endParaRPr lang="sk-SK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135" marR="64135" marT="952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700">
                          <a:effectLst/>
                        </a:rPr>
                        <a:t> </a:t>
                      </a:r>
                      <a:r>
                        <a:rPr lang="sk-SK" sz="1700">
                          <a:effectLst/>
                        </a:rPr>
                        <a:t>spoluprácu medzi miestnou,</a:t>
                      </a:r>
                      <a:endParaRPr lang="sk-SK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135" marR="64135" marT="9525" marB="0"/>
                </a:tc>
                <a:extLst>
                  <a:ext uri="{0D108BD9-81ED-4DB2-BD59-A6C34878D82A}">
                    <a16:rowId xmlns:a16="http://schemas.microsoft.com/office/drawing/2014/main" val="2988943075"/>
                  </a:ext>
                </a:extLst>
              </a:tr>
              <a:tr h="280106">
                <a:tc>
                  <a:txBody>
                    <a:bodyPr/>
                    <a:lstStyle/>
                    <a:p>
                      <a:pPr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700">
                          <a:effectLst/>
                        </a:rPr>
                        <a:t>national </a:t>
                      </a:r>
                      <a:endParaRPr lang="sk-SK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135" marR="64135" marT="952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700">
                          <a:effectLst/>
                        </a:rPr>
                        <a:t> </a:t>
                      </a:r>
                      <a:r>
                        <a:rPr lang="sk-SK" sz="1700">
                          <a:effectLst/>
                        </a:rPr>
                        <a:t>národnou</a:t>
                      </a:r>
                      <a:endParaRPr lang="sk-SK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135" marR="64135" marT="9525" marB="0"/>
                </a:tc>
                <a:extLst>
                  <a:ext uri="{0D108BD9-81ED-4DB2-BD59-A6C34878D82A}">
                    <a16:rowId xmlns:a16="http://schemas.microsoft.com/office/drawing/2014/main" val="1920737251"/>
                  </a:ext>
                </a:extLst>
              </a:tr>
              <a:tr h="280106">
                <a:tc>
                  <a:txBody>
                    <a:bodyPr/>
                    <a:lstStyle/>
                    <a:p>
                      <a:pPr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700">
                          <a:effectLst/>
                        </a:rPr>
                        <a:t>and European level </a:t>
                      </a:r>
                      <a:endParaRPr lang="sk-SK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135" marR="64135" marT="952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700">
                          <a:effectLst/>
                        </a:rPr>
                        <a:t> </a:t>
                      </a:r>
                      <a:r>
                        <a:rPr lang="sk-SK" sz="1700">
                          <a:effectLst/>
                        </a:rPr>
                        <a:t>a európskou úrovňou </a:t>
                      </a:r>
                      <a:endParaRPr lang="sk-SK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135" marR="64135" marT="9525" marB="0"/>
                </a:tc>
                <a:extLst>
                  <a:ext uri="{0D108BD9-81ED-4DB2-BD59-A6C34878D82A}">
                    <a16:rowId xmlns:a16="http://schemas.microsoft.com/office/drawing/2014/main" val="3945459020"/>
                  </a:ext>
                </a:extLst>
              </a:tr>
              <a:tr h="280106">
                <a:tc>
                  <a:txBody>
                    <a:bodyPr/>
                    <a:lstStyle/>
                    <a:p>
                      <a:pPr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700">
                          <a:effectLst/>
                        </a:rPr>
                        <a:t>and establish strategic alliances</a:t>
                      </a:r>
                      <a:endParaRPr lang="sk-SK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135" marR="64135" marT="952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700">
                          <a:effectLst/>
                        </a:rPr>
                        <a:t> </a:t>
                      </a:r>
                      <a:r>
                        <a:rPr lang="sk-SK" sz="1700">
                          <a:effectLst/>
                        </a:rPr>
                        <a:t>a vytvorenie strategických aliancií </a:t>
                      </a:r>
                      <a:endParaRPr lang="sk-SK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135" marR="64135" marT="9525" marB="0"/>
                </a:tc>
                <a:extLst>
                  <a:ext uri="{0D108BD9-81ED-4DB2-BD59-A6C34878D82A}">
                    <a16:rowId xmlns:a16="http://schemas.microsoft.com/office/drawing/2014/main" val="4060521020"/>
                  </a:ext>
                </a:extLst>
              </a:tr>
              <a:tr h="280106">
                <a:tc>
                  <a:txBody>
                    <a:bodyPr/>
                    <a:lstStyle/>
                    <a:p>
                      <a:pPr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700">
                          <a:effectLst/>
                        </a:rPr>
                        <a:t>between art </a:t>
                      </a:r>
                      <a:endParaRPr lang="sk-SK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135" marR="64135" marT="952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700">
                          <a:effectLst/>
                        </a:rPr>
                        <a:t> </a:t>
                      </a:r>
                      <a:r>
                        <a:rPr lang="sk-SK" sz="1700">
                          <a:effectLst/>
                        </a:rPr>
                        <a:t>medzi umením </a:t>
                      </a:r>
                      <a:endParaRPr lang="sk-SK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135" marR="64135" marT="9525" marB="0"/>
                </a:tc>
                <a:extLst>
                  <a:ext uri="{0D108BD9-81ED-4DB2-BD59-A6C34878D82A}">
                    <a16:rowId xmlns:a16="http://schemas.microsoft.com/office/drawing/2014/main" val="3526313904"/>
                  </a:ext>
                </a:extLst>
              </a:tr>
              <a:tr h="280106">
                <a:tc>
                  <a:txBody>
                    <a:bodyPr/>
                    <a:lstStyle/>
                    <a:p>
                      <a:pPr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700">
                          <a:effectLst/>
                        </a:rPr>
                        <a:t>and cultural sectors </a:t>
                      </a:r>
                      <a:endParaRPr lang="sk-SK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135" marR="64135" marT="952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700">
                          <a:effectLst/>
                        </a:rPr>
                        <a:t> </a:t>
                      </a:r>
                      <a:r>
                        <a:rPr lang="sk-SK" sz="1700">
                          <a:effectLst/>
                        </a:rPr>
                        <a:t>a kultúrnymi sektormi </a:t>
                      </a:r>
                      <a:endParaRPr lang="sk-SK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135" marR="64135" marT="9525" marB="0"/>
                </a:tc>
                <a:extLst>
                  <a:ext uri="{0D108BD9-81ED-4DB2-BD59-A6C34878D82A}">
                    <a16:rowId xmlns:a16="http://schemas.microsoft.com/office/drawing/2014/main" val="2561963643"/>
                  </a:ext>
                </a:extLst>
              </a:tr>
              <a:tr h="280106">
                <a:tc>
                  <a:txBody>
                    <a:bodyPr/>
                    <a:lstStyle/>
                    <a:p>
                      <a:pPr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US" sz="1700" dirty="0">
                          <a:effectLst/>
                        </a:rPr>
                        <a:t>and with other sectors.</a:t>
                      </a:r>
                      <a:endParaRPr lang="sk-SK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135" marR="64135" marT="9525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5000"/>
                        </a:lnSpc>
                        <a:spcAft>
                          <a:spcPts val="0"/>
                        </a:spcAft>
                      </a:pPr>
                      <a:r>
                        <a:rPr lang="en-GB" sz="1700" dirty="0">
                          <a:effectLst/>
                        </a:rPr>
                        <a:t> </a:t>
                      </a:r>
                      <a:r>
                        <a:rPr lang="sk-SK" sz="1700" dirty="0">
                          <a:effectLst/>
                        </a:rPr>
                        <a:t>a s inými sektormi </a:t>
                      </a:r>
                      <a:endParaRPr lang="sk-SK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135" marR="64135" marT="9525" marB="0"/>
                </a:tc>
                <a:extLst>
                  <a:ext uri="{0D108BD9-81ED-4DB2-BD59-A6C34878D82A}">
                    <a16:rowId xmlns:a16="http://schemas.microsoft.com/office/drawing/2014/main" val="885766987"/>
                  </a:ext>
                </a:extLst>
              </a:tr>
            </a:tbl>
          </a:graphicData>
        </a:graphic>
      </p:graphicFrame>
      <p:sp>
        <p:nvSpPr>
          <p:cNvPr id="7" name="Ovál 6"/>
          <p:cNvSpPr/>
          <p:nvPr/>
        </p:nvSpPr>
        <p:spPr>
          <a:xfrm>
            <a:off x="4749239" y="2453103"/>
            <a:ext cx="750826" cy="44245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6" name="Obdĺžnik 5"/>
          <p:cNvSpPr/>
          <p:nvPr/>
        </p:nvSpPr>
        <p:spPr>
          <a:xfrm>
            <a:off x="140490" y="33735"/>
            <a:ext cx="612353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k-SK" sz="4000" b="1" dirty="0">
                <a:solidFill>
                  <a:srgbClr val="0070C0"/>
                </a:solidFill>
              </a:rPr>
              <a:t>Odporúčania a tipy na záver</a:t>
            </a:r>
            <a:endParaRPr lang="sk-SK" sz="4000" b="1" u="sng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2551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24872" y="517236"/>
            <a:ext cx="10982037" cy="5698571"/>
          </a:xfrm>
        </p:spPr>
        <p:txBody>
          <a:bodyPr>
            <a:normAutofit/>
          </a:bodyPr>
          <a:lstStyle/>
          <a:p>
            <a:r>
              <a:rPr lang="sk-SK" sz="2200" b="1" dirty="0" smtClean="0">
                <a:solidFill>
                  <a:srgbClr val="000099"/>
                </a:solidFill>
              </a:rPr>
              <a:t/>
            </a:r>
            <a:br>
              <a:rPr lang="sk-SK" sz="2200" b="1" dirty="0" smtClean="0">
                <a:solidFill>
                  <a:srgbClr val="000099"/>
                </a:solidFill>
              </a:rPr>
            </a:br>
            <a:endParaRPr lang="sk-SK" sz="2200" dirty="0">
              <a:solidFill>
                <a:srgbClr val="0070C0"/>
              </a:solidFill>
              <a:latin typeface="+mn-lt"/>
            </a:endParaRPr>
          </a:p>
        </p:txBody>
      </p:sp>
      <p:pic>
        <p:nvPicPr>
          <p:cNvPr id="4" name="Obrázok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9742" y="0"/>
            <a:ext cx="1622258" cy="6858000"/>
          </a:xfrm>
          <a:prstGeom prst="rect">
            <a:avLst/>
          </a:prstGeom>
        </p:spPr>
      </p:pic>
      <p:sp>
        <p:nvSpPr>
          <p:cNvPr id="3" name="Obdĺžnik 2"/>
          <p:cNvSpPr/>
          <p:nvPr/>
        </p:nvSpPr>
        <p:spPr>
          <a:xfrm>
            <a:off x="335043" y="1225122"/>
            <a:ext cx="1057493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sk-SK" sz="2400" dirty="0">
                <a:solidFill>
                  <a:srgbClr val="000099"/>
                </a:solidFill>
                <a:latin typeface="+mj-lt"/>
              </a:rPr>
              <a:t>Identifikujte </a:t>
            </a:r>
            <a:r>
              <a:rPr lang="sk-SK" sz="2400" b="1" dirty="0">
                <a:solidFill>
                  <a:srgbClr val="000099"/>
                </a:solidFill>
                <a:latin typeface="+mj-lt"/>
              </a:rPr>
              <a:t>kľúčové </a:t>
            </a:r>
            <a:r>
              <a:rPr lang="sk-SK" sz="2400" b="1" dirty="0" smtClean="0">
                <a:solidFill>
                  <a:srgbClr val="000099"/>
                </a:solidFill>
                <a:latin typeface="+mj-lt"/>
              </a:rPr>
              <a:t>slová </a:t>
            </a:r>
            <a:r>
              <a:rPr lang="sk-SK" sz="2400" b="1" dirty="0" smtClean="0">
                <a:solidFill>
                  <a:srgbClr val="0000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→</a:t>
            </a:r>
            <a:r>
              <a:rPr lang="sk-SK" sz="2400" dirty="0" smtClean="0">
                <a:solidFill>
                  <a:srgbClr val="000099"/>
                </a:solidFill>
                <a:latin typeface="+mj-lt"/>
              </a:rPr>
              <a:t> špecifikácia </a:t>
            </a:r>
            <a:r>
              <a:rPr lang="sk-SK" sz="2400" dirty="0">
                <a:solidFill>
                  <a:srgbClr val="000099"/>
                </a:solidFill>
                <a:latin typeface="+mj-lt"/>
              </a:rPr>
              <a:t>výskumu projektu, jeho cieľov </a:t>
            </a:r>
            <a:r>
              <a:rPr lang="sk-SK" sz="2400" dirty="0" smtClean="0">
                <a:solidFill>
                  <a:srgbClr val="000099"/>
                </a:solidFill>
                <a:latin typeface="+mj-lt"/>
              </a:rPr>
              <a:t>a aktivít</a:t>
            </a:r>
            <a:endParaRPr lang="sk-SK" sz="2400" dirty="0">
              <a:solidFill>
                <a:srgbClr val="000099"/>
              </a:solidFill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k-SK" sz="2400" b="1" dirty="0" smtClean="0">
                <a:solidFill>
                  <a:srgbClr val="000099"/>
                </a:solidFill>
                <a:latin typeface="+mj-lt"/>
              </a:rPr>
              <a:t>Čítajte </a:t>
            </a:r>
            <a:r>
              <a:rPr lang="sk-SK" sz="2400" b="1" dirty="0">
                <a:solidFill>
                  <a:srgbClr val="000099"/>
                </a:solidFill>
                <a:latin typeface="+mj-lt"/>
              </a:rPr>
              <a:t>pozorne</a:t>
            </a:r>
            <a:r>
              <a:rPr lang="sk-SK" sz="2400" dirty="0">
                <a:solidFill>
                  <a:srgbClr val="000099"/>
                </a:solidFill>
                <a:latin typeface="+mj-lt"/>
              </a:rPr>
              <a:t> text </a:t>
            </a:r>
            <a:r>
              <a:rPr lang="sk-SK" sz="2400" dirty="0" smtClean="0">
                <a:solidFill>
                  <a:srgbClr val="000099"/>
                </a:solidFill>
                <a:latin typeface="+mj-lt"/>
              </a:rPr>
              <a:t>výzvy / témy, </a:t>
            </a:r>
            <a:r>
              <a:rPr lang="sk-SK" sz="2400" b="1" dirty="0" smtClean="0">
                <a:solidFill>
                  <a:srgbClr val="000099"/>
                </a:solidFill>
                <a:latin typeface="+mj-lt"/>
              </a:rPr>
              <a:t>každé slovo je dôležité!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k-SK" sz="2400" b="1" dirty="0">
                <a:solidFill>
                  <a:srgbClr val="008080"/>
                </a:solidFill>
                <a:latin typeface="+mj-lt"/>
              </a:rPr>
              <a:t>Kontaktujte NCP </a:t>
            </a:r>
            <a:r>
              <a:rPr lang="sk-SK" sz="2400" dirty="0">
                <a:solidFill>
                  <a:srgbClr val="008080"/>
                </a:solidFill>
                <a:latin typeface="+mj-lt"/>
              </a:rPr>
              <a:t>pre vyhľadanie vhodnej témy, pre lepšie porozumenie témy a pojmov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k-SK" sz="2400" dirty="0" smtClean="0">
                <a:solidFill>
                  <a:srgbClr val="000099"/>
                </a:solidFill>
                <a:latin typeface="+mj-lt"/>
              </a:rPr>
              <a:t>Uistite sa, že je vám jasné, aké </a:t>
            </a:r>
            <a:r>
              <a:rPr lang="sk-SK" sz="2400" dirty="0">
                <a:solidFill>
                  <a:srgbClr val="000099"/>
                </a:solidFill>
                <a:latin typeface="+mj-lt"/>
              </a:rPr>
              <a:t>majú byť </a:t>
            </a:r>
            <a:r>
              <a:rPr lang="sk-SK" sz="2400" b="1" dirty="0">
                <a:solidFill>
                  <a:srgbClr val="000099"/>
                </a:solidFill>
                <a:latin typeface="+mj-lt"/>
              </a:rPr>
              <a:t>výstupy </a:t>
            </a:r>
            <a:r>
              <a:rPr lang="sk-SK" sz="2400" b="1" dirty="0" smtClean="0">
                <a:solidFill>
                  <a:srgbClr val="000099"/>
                </a:solidFill>
                <a:latin typeface="+mj-lt"/>
              </a:rPr>
              <a:t>projektu </a:t>
            </a:r>
            <a:r>
              <a:rPr lang="sk-SK" sz="2400" b="1" dirty="0" smtClean="0">
                <a:solidFill>
                  <a:srgbClr val="0000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→</a:t>
            </a:r>
            <a:r>
              <a:rPr lang="sk-SK" sz="2400" b="1" dirty="0" smtClean="0">
                <a:solidFill>
                  <a:srgbClr val="000099"/>
                </a:solidFill>
                <a:latin typeface="+mj-lt"/>
              </a:rPr>
              <a:t> relevancia na aktivity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k-SK" sz="2400" dirty="0">
                <a:solidFill>
                  <a:srgbClr val="008080"/>
                </a:solidFill>
                <a:latin typeface="+mj-lt"/>
              </a:rPr>
              <a:t>V projektovom návrhu používajte (</a:t>
            </a:r>
            <a:r>
              <a:rPr lang="sk-SK" sz="2400" dirty="0" err="1">
                <a:solidFill>
                  <a:srgbClr val="008080"/>
                </a:solidFill>
                <a:latin typeface="+mj-lt"/>
              </a:rPr>
              <a:t>call</a:t>
            </a:r>
            <a:r>
              <a:rPr lang="sk-SK" sz="2400" dirty="0">
                <a:solidFill>
                  <a:srgbClr val="008080"/>
                </a:solidFill>
                <a:latin typeface="+mj-lt"/>
              </a:rPr>
              <a:t> </a:t>
            </a:r>
            <a:r>
              <a:rPr lang="sk-SK" sz="2400" dirty="0" err="1">
                <a:solidFill>
                  <a:srgbClr val="008080"/>
                </a:solidFill>
                <a:latin typeface="+mj-lt"/>
              </a:rPr>
              <a:t>terminology</a:t>
            </a:r>
            <a:r>
              <a:rPr lang="sk-SK" sz="2400" dirty="0">
                <a:solidFill>
                  <a:srgbClr val="008080"/>
                </a:solidFill>
                <a:latin typeface="+mj-lt"/>
              </a:rPr>
              <a:t>) slová a vety z textu témy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k-SK" sz="2400" dirty="0" smtClean="0">
                <a:solidFill>
                  <a:srgbClr val="008080"/>
                </a:solidFill>
                <a:latin typeface="+mj-lt"/>
              </a:rPr>
              <a:t>Používajte na </a:t>
            </a:r>
            <a:r>
              <a:rPr lang="sk-SK" sz="2400" b="1" dirty="0" smtClean="0">
                <a:solidFill>
                  <a:srgbClr val="008080"/>
                </a:solidFill>
                <a:latin typeface="+mj-lt"/>
              </a:rPr>
              <a:t>kontrolu</a:t>
            </a:r>
            <a:r>
              <a:rPr lang="sk-SK" sz="2400" dirty="0" smtClean="0">
                <a:solidFill>
                  <a:srgbClr val="008080"/>
                </a:solidFill>
                <a:latin typeface="+mj-lt"/>
              </a:rPr>
              <a:t> </a:t>
            </a:r>
            <a:r>
              <a:rPr lang="sk-SK" sz="2400" b="1" dirty="0" smtClean="0">
                <a:solidFill>
                  <a:srgbClr val="008080"/>
                </a:solidFill>
                <a:latin typeface="+mj-lt"/>
              </a:rPr>
              <a:t>„</a:t>
            </a:r>
            <a:r>
              <a:rPr lang="sk-SK" sz="2400" b="1" dirty="0" err="1" smtClean="0">
                <a:solidFill>
                  <a:srgbClr val="008080"/>
                </a:solidFill>
                <a:latin typeface="+mj-lt"/>
              </a:rPr>
              <a:t>matching</a:t>
            </a:r>
            <a:r>
              <a:rPr lang="sk-SK" sz="2400" b="1" dirty="0" smtClean="0">
                <a:solidFill>
                  <a:srgbClr val="008080"/>
                </a:solidFill>
                <a:latin typeface="+mj-lt"/>
              </a:rPr>
              <a:t> table“ </a:t>
            </a:r>
            <a:r>
              <a:rPr lang="sk-SK" sz="2400" dirty="0" smtClean="0">
                <a:solidFill>
                  <a:srgbClr val="008080"/>
                </a:solidFill>
                <a:latin typeface="+mj-lt"/>
              </a:rPr>
              <a:t>(porovnávacia tabuľka)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k-SK" sz="2400" dirty="0" smtClean="0">
                <a:solidFill>
                  <a:srgbClr val="000099"/>
                </a:solidFill>
                <a:latin typeface="+mj-lt"/>
              </a:rPr>
              <a:t>Skontrolujte </a:t>
            </a:r>
            <a:r>
              <a:rPr lang="sk-SK" sz="2400" dirty="0">
                <a:solidFill>
                  <a:srgbClr val="000099"/>
                </a:solidFill>
                <a:latin typeface="+mj-lt"/>
              </a:rPr>
              <a:t>predchádzajúce </a:t>
            </a:r>
            <a:r>
              <a:rPr lang="sk-SK" sz="2400" b="1" dirty="0">
                <a:solidFill>
                  <a:srgbClr val="000099"/>
                </a:solidFill>
                <a:latin typeface="+mj-lt"/>
              </a:rPr>
              <a:t>obdobné projekty</a:t>
            </a:r>
            <a:r>
              <a:rPr lang="sk-SK" sz="2400" dirty="0">
                <a:solidFill>
                  <a:srgbClr val="000099"/>
                </a:solidFill>
                <a:latin typeface="+mj-lt"/>
              </a:rPr>
              <a:t> (</a:t>
            </a:r>
            <a:r>
              <a:rPr lang="sk-SK" sz="2400" b="1" dirty="0">
                <a:solidFill>
                  <a:srgbClr val="000099"/>
                </a:solidFill>
                <a:latin typeface="+mj-lt"/>
                <a:hlinkClick r:id="rId4"/>
              </a:rPr>
              <a:t>CORDIS</a:t>
            </a:r>
            <a:r>
              <a:rPr lang="sk-SK" sz="2400" dirty="0">
                <a:solidFill>
                  <a:srgbClr val="000099"/>
                </a:solidFill>
                <a:latin typeface="+mj-lt"/>
              </a:rPr>
              <a:t>), uistite sa, že váš </a:t>
            </a:r>
            <a:r>
              <a:rPr lang="sk-SK" sz="2400" dirty="0" smtClean="0">
                <a:solidFill>
                  <a:srgbClr val="000099"/>
                </a:solidFill>
                <a:latin typeface="+mj-lt"/>
              </a:rPr>
              <a:t>projekt má </a:t>
            </a:r>
            <a:r>
              <a:rPr lang="sk-SK" sz="2400" dirty="0">
                <a:solidFill>
                  <a:srgbClr val="000099"/>
                </a:solidFill>
                <a:latin typeface="+mj-lt"/>
              </a:rPr>
              <a:t>pridanú hodnotu </a:t>
            </a:r>
            <a:r>
              <a:rPr lang="sk-SK" sz="2400" dirty="0" smtClean="0">
                <a:solidFill>
                  <a:srgbClr val="000099"/>
                </a:solidFill>
                <a:latin typeface="+mj-lt"/>
              </a:rPr>
              <a:t>a prináša niečo inovatívne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k-SK" sz="2400" dirty="0" smtClean="0">
                <a:solidFill>
                  <a:srgbClr val="000099"/>
                </a:solidFill>
                <a:latin typeface="+mj-lt"/>
              </a:rPr>
              <a:t>Prejdite </a:t>
            </a:r>
            <a:r>
              <a:rPr lang="sk-SK" sz="2400" dirty="0">
                <a:solidFill>
                  <a:srgbClr val="000099"/>
                </a:solidFill>
                <a:latin typeface="+mj-lt"/>
              </a:rPr>
              <a:t>si aj </a:t>
            </a:r>
            <a:r>
              <a:rPr lang="sk-SK" sz="2400" b="1" dirty="0">
                <a:solidFill>
                  <a:srgbClr val="000099"/>
                </a:solidFill>
                <a:latin typeface="+mj-lt"/>
              </a:rPr>
              <a:t>často kladené otázky</a:t>
            </a:r>
            <a:r>
              <a:rPr lang="sk-SK" sz="2400" dirty="0">
                <a:solidFill>
                  <a:srgbClr val="000099"/>
                </a:solidFill>
                <a:latin typeface="+mj-lt"/>
              </a:rPr>
              <a:t> k téme - </a:t>
            </a:r>
            <a:r>
              <a:rPr lang="sk-SK" sz="2400" dirty="0" smtClean="0">
                <a:solidFill>
                  <a:srgbClr val="000099"/>
                </a:solidFill>
                <a:latin typeface="+mj-lt"/>
              </a:rPr>
              <a:t>FAQ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k-SK" sz="2400" dirty="0" smtClean="0">
                <a:solidFill>
                  <a:srgbClr val="008080"/>
                </a:solidFill>
                <a:latin typeface="+mj-lt"/>
              </a:rPr>
              <a:t>Uistite sa, že v konzorciu rovnako chápete zadanie - </a:t>
            </a:r>
            <a:r>
              <a:rPr lang="sk-SK" sz="2400" b="1" dirty="0" smtClean="0">
                <a:solidFill>
                  <a:srgbClr val="008080"/>
                </a:solidFill>
                <a:latin typeface="+mj-lt"/>
              </a:rPr>
              <a:t>rovnaké porozumenie </a:t>
            </a:r>
            <a:r>
              <a:rPr lang="sk-SK" sz="2400" b="1" dirty="0">
                <a:solidFill>
                  <a:srgbClr val="008080"/>
                </a:solidFill>
                <a:latin typeface="+mj-lt"/>
              </a:rPr>
              <a:t>témy všetkými </a:t>
            </a:r>
            <a:r>
              <a:rPr lang="sk-SK" sz="2400" b="1" dirty="0" smtClean="0">
                <a:solidFill>
                  <a:srgbClr val="008080"/>
                </a:solidFill>
                <a:latin typeface="+mj-lt"/>
              </a:rPr>
              <a:t>partnermi - </a:t>
            </a:r>
            <a:r>
              <a:rPr lang="sk-SK" sz="2400" dirty="0">
                <a:solidFill>
                  <a:srgbClr val="008080"/>
                </a:solidFill>
                <a:latin typeface="+mj-lt"/>
              </a:rPr>
              <a:t>analyzujte text v spolupráci s partnermi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k-SK" sz="2400" dirty="0" smtClean="0">
                <a:solidFill>
                  <a:srgbClr val="000099"/>
                </a:solidFill>
                <a:latin typeface="+mj-lt"/>
              </a:rPr>
              <a:t>Každý partner v konzorciu by </a:t>
            </a:r>
            <a:r>
              <a:rPr lang="sk-SK" sz="2400" dirty="0">
                <a:solidFill>
                  <a:srgbClr val="000099"/>
                </a:solidFill>
                <a:latin typeface="+mj-lt"/>
              </a:rPr>
              <a:t>mal byť nositeľom </a:t>
            </a:r>
            <a:r>
              <a:rPr lang="sk-SK" sz="2400" b="1" dirty="0">
                <a:solidFill>
                  <a:srgbClr val="000099"/>
                </a:solidFill>
                <a:latin typeface="+mj-lt"/>
              </a:rPr>
              <a:t>vlastných úloh v </a:t>
            </a:r>
            <a:r>
              <a:rPr lang="sk-SK" sz="2400" b="1" dirty="0" smtClean="0">
                <a:solidFill>
                  <a:srgbClr val="000099"/>
                </a:solidFill>
                <a:latin typeface="+mj-lt"/>
              </a:rPr>
              <a:t>projekte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k-SK" sz="2400" b="1" dirty="0" smtClean="0">
                <a:solidFill>
                  <a:srgbClr val="000099"/>
                </a:solidFill>
                <a:latin typeface="+mj-lt"/>
              </a:rPr>
              <a:t>Rozsah prác </a:t>
            </a:r>
            <a:r>
              <a:rPr lang="sk-SK" sz="2400" dirty="0" smtClean="0">
                <a:solidFill>
                  <a:srgbClr val="000099"/>
                </a:solidFill>
                <a:latin typeface="+mj-lt"/>
              </a:rPr>
              <a:t>zodpovedá primeranému rozpočtu na partnera</a:t>
            </a:r>
          </a:p>
        </p:txBody>
      </p:sp>
      <p:sp>
        <p:nvSpPr>
          <p:cNvPr id="5" name="Obdĺžnik 4"/>
          <p:cNvSpPr/>
          <p:nvPr/>
        </p:nvSpPr>
        <p:spPr>
          <a:xfrm>
            <a:off x="335043" y="284693"/>
            <a:ext cx="1044656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k-SK" sz="4000" b="1" dirty="0" smtClean="0">
                <a:solidFill>
                  <a:srgbClr val="0070C0"/>
                </a:solidFill>
                <a:ea typeface="+mj-ea"/>
                <a:cs typeface="+mj-cs"/>
              </a:rPr>
              <a:t>Odporúčania a tipy na záver</a:t>
            </a:r>
            <a:endParaRPr lang="sk-SK" sz="4000" b="1" u="sng" dirty="0">
              <a:solidFill>
                <a:srgbClr val="000099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67015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o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6550" y="0"/>
            <a:ext cx="3122951" cy="6858000"/>
          </a:xfrm>
          <a:prstGeom prst="rect">
            <a:avLst/>
          </a:prstGeom>
        </p:spPr>
      </p:pic>
      <p:pic>
        <p:nvPicPr>
          <p:cNvPr id="6" name="Obrázok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510" y="304315"/>
            <a:ext cx="2090059" cy="749267"/>
          </a:xfrm>
          <a:prstGeom prst="rect">
            <a:avLst/>
          </a:prstGeom>
        </p:spPr>
      </p:pic>
      <p:cxnSp>
        <p:nvCxnSpPr>
          <p:cNvPr id="8" name="Rovná spojnica 7"/>
          <p:cNvCxnSpPr/>
          <p:nvPr/>
        </p:nvCxnSpPr>
        <p:spPr>
          <a:xfrm flipV="1">
            <a:off x="0" y="1371600"/>
            <a:ext cx="10877550" cy="408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Rovná spojnica 15"/>
          <p:cNvCxnSpPr/>
          <p:nvPr/>
        </p:nvCxnSpPr>
        <p:spPr>
          <a:xfrm>
            <a:off x="0" y="5330783"/>
            <a:ext cx="1062802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Obdĺžnik 1"/>
          <p:cNvSpPr/>
          <p:nvPr/>
        </p:nvSpPr>
        <p:spPr>
          <a:xfrm>
            <a:off x="310660" y="2296212"/>
            <a:ext cx="848168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k-SK" sz="3600" b="1" cap="all" dirty="0" smtClean="0">
                <a:solidFill>
                  <a:srgbClr val="000099"/>
                </a:solidFill>
              </a:rPr>
              <a:t>Ako vystavať Projektové konzorcium </a:t>
            </a:r>
            <a:endParaRPr lang="sk-SK" sz="3600" b="1" cap="all" dirty="0">
              <a:solidFill>
                <a:srgbClr val="000099"/>
              </a:solidFill>
            </a:endParaRPr>
          </a:p>
        </p:txBody>
      </p:sp>
      <p:sp>
        <p:nvSpPr>
          <p:cNvPr id="3" name="Obdĺžnik 2"/>
          <p:cNvSpPr/>
          <p:nvPr/>
        </p:nvSpPr>
        <p:spPr>
          <a:xfrm>
            <a:off x="310660" y="3480401"/>
            <a:ext cx="560518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sk-SK" dirty="0">
                <a:solidFill>
                  <a:srgbClr val="000099"/>
                </a:solidFill>
              </a:rPr>
              <a:t>Elena Žáková, Národný kontaktný bod pre Klaster </a:t>
            </a:r>
            <a:r>
              <a:rPr lang="sk-SK" dirty="0" smtClean="0">
                <a:solidFill>
                  <a:srgbClr val="000099"/>
                </a:solidFill>
              </a:rPr>
              <a:t>2</a:t>
            </a:r>
          </a:p>
          <a:p>
            <a:r>
              <a:rPr lang="sk-SK" dirty="0" smtClean="0">
                <a:solidFill>
                  <a:srgbClr val="000099"/>
                </a:solidFill>
              </a:rPr>
              <a:t>Miroslava </a:t>
            </a:r>
            <a:r>
              <a:rPr lang="sk-SK" dirty="0" err="1" smtClean="0">
                <a:solidFill>
                  <a:srgbClr val="000099"/>
                </a:solidFill>
              </a:rPr>
              <a:t>Tužinská</a:t>
            </a:r>
            <a:r>
              <a:rPr lang="sk-SK" dirty="0" smtClean="0">
                <a:solidFill>
                  <a:srgbClr val="000099"/>
                </a:solidFill>
              </a:rPr>
              <a:t>, Národný kontaktný bod pre Klaster 5</a:t>
            </a:r>
            <a:endParaRPr lang="sk-SK" dirty="0"/>
          </a:p>
        </p:txBody>
      </p:sp>
      <p:grpSp>
        <p:nvGrpSpPr>
          <p:cNvPr id="14" name="Google Shape;95;p1"/>
          <p:cNvGrpSpPr/>
          <p:nvPr/>
        </p:nvGrpSpPr>
        <p:grpSpPr>
          <a:xfrm>
            <a:off x="725886" y="5611224"/>
            <a:ext cx="9763960" cy="968858"/>
            <a:chOff x="725886" y="5611224"/>
            <a:chExt cx="9763960" cy="968858"/>
          </a:xfrm>
        </p:grpSpPr>
        <p:pic>
          <p:nvPicPr>
            <p:cNvPr id="15" name="Google Shape;96;p1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8338349" y="5691533"/>
              <a:ext cx="745978" cy="78026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" name="Google Shape;97;p1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9329326" y="5611224"/>
              <a:ext cx="1160520" cy="96885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" name="Google Shape;98;p1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3417664" y="5745336"/>
              <a:ext cx="2660326" cy="62351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1" name="Google Shape;99;p1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>
              <a:off x="725886" y="5804782"/>
              <a:ext cx="2316600" cy="56406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2" name="Google Shape;100;p1"/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>
              <a:off x="6275465" y="5638971"/>
              <a:ext cx="1865409" cy="883702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4016938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24872" y="517236"/>
            <a:ext cx="10982037" cy="5698571"/>
          </a:xfrm>
        </p:spPr>
        <p:txBody>
          <a:bodyPr>
            <a:normAutofit/>
          </a:bodyPr>
          <a:lstStyle/>
          <a:p>
            <a:r>
              <a:rPr lang="sk-SK" sz="2200" b="1" dirty="0" smtClean="0">
                <a:solidFill>
                  <a:srgbClr val="000099"/>
                </a:solidFill>
              </a:rPr>
              <a:t/>
            </a:r>
            <a:br>
              <a:rPr lang="sk-SK" sz="2200" b="1" dirty="0" smtClean="0">
                <a:solidFill>
                  <a:srgbClr val="000099"/>
                </a:solidFill>
              </a:rPr>
            </a:br>
            <a:endParaRPr lang="sk-SK" sz="2200" dirty="0">
              <a:solidFill>
                <a:srgbClr val="0070C0"/>
              </a:solidFill>
              <a:latin typeface="+mn-lt"/>
            </a:endParaRPr>
          </a:p>
        </p:txBody>
      </p:sp>
      <p:pic>
        <p:nvPicPr>
          <p:cNvPr id="4" name="Obrázok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9742" y="0"/>
            <a:ext cx="1622258" cy="6858000"/>
          </a:xfrm>
          <a:prstGeom prst="rect">
            <a:avLst/>
          </a:prstGeom>
        </p:spPr>
      </p:pic>
      <p:pic>
        <p:nvPicPr>
          <p:cNvPr id="2050" name="Obrázok 5" descr="image00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841" y="838367"/>
            <a:ext cx="9168246" cy="50563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66261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24872" y="548641"/>
            <a:ext cx="10982037" cy="1040130"/>
          </a:xfrm>
        </p:spPr>
        <p:txBody>
          <a:bodyPr>
            <a:normAutofit/>
          </a:bodyPr>
          <a:lstStyle/>
          <a:p>
            <a:r>
              <a:rPr lang="sk-SK" sz="2200" b="1" dirty="0" smtClean="0">
                <a:solidFill>
                  <a:srgbClr val="000099"/>
                </a:solidFill>
              </a:rPr>
              <a:t/>
            </a:r>
            <a:br>
              <a:rPr lang="sk-SK" sz="2200" b="1" dirty="0" smtClean="0">
                <a:solidFill>
                  <a:srgbClr val="000099"/>
                </a:solidFill>
              </a:rPr>
            </a:br>
            <a:endParaRPr lang="sk-SK" sz="2200" dirty="0">
              <a:solidFill>
                <a:srgbClr val="0070C0"/>
              </a:solidFill>
              <a:latin typeface="+mn-lt"/>
            </a:endParaRPr>
          </a:p>
        </p:txBody>
      </p:sp>
      <p:pic>
        <p:nvPicPr>
          <p:cNvPr id="4" name="Obrázok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5779" y="0"/>
            <a:ext cx="1622258" cy="6858000"/>
          </a:xfrm>
          <a:prstGeom prst="rect">
            <a:avLst/>
          </a:prstGeom>
        </p:spPr>
      </p:pic>
      <p:sp>
        <p:nvSpPr>
          <p:cNvPr id="5" name="Obdĺžnik 4"/>
          <p:cNvSpPr/>
          <p:nvPr/>
        </p:nvSpPr>
        <p:spPr>
          <a:xfrm>
            <a:off x="914400" y="1900951"/>
            <a:ext cx="1049250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k-SK" sz="2800" dirty="0">
                <a:solidFill>
                  <a:srgbClr val="000099"/>
                </a:solidFill>
              </a:rPr>
              <a:t/>
            </a:r>
            <a:br>
              <a:rPr lang="sk-SK" sz="2800" dirty="0">
                <a:solidFill>
                  <a:srgbClr val="000099"/>
                </a:solidFill>
              </a:rPr>
            </a:br>
            <a:endParaRPr lang="sk-SK" sz="2800" dirty="0">
              <a:solidFill>
                <a:srgbClr val="000099"/>
              </a:solidFill>
            </a:endParaRPr>
          </a:p>
        </p:txBody>
      </p:sp>
      <p:sp>
        <p:nvSpPr>
          <p:cNvPr id="6" name="Nadpis 1"/>
          <p:cNvSpPr txBox="1">
            <a:spLocks/>
          </p:cNvSpPr>
          <p:nvPr/>
        </p:nvSpPr>
        <p:spPr>
          <a:xfrm>
            <a:off x="424872" y="263208"/>
            <a:ext cx="1008988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k-SK" b="1" dirty="0" smtClean="0">
                <a:solidFill>
                  <a:srgbClr val="003399"/>
                </a:solidFill>
                <a:latin typeface="+mn-lt"/>
              </a:rPr>
              <a:t>Čo sa dnes dozviete</a:t>
            </a:r>
            <a:endParaRPr lang="sk-SK" b="1" dirty="0">
              <a:solidFill>
                <a:srgbClr val="003399"/>
              </a:solidFill>
              <a:latin typeface="+mn-lt"/>
            </a:endParaRPr>
          </a:p>
        </p:txBody>
      </p:sp>
      <p:sp>
        <p:nvSpPr>
          <p:cNvPr id="7" name="Obdĺžnik 6"/>
          <p:cNvSpPr/>
          <p:nvPr/>
        </p:nvSpPr>
        <p:spPr>
          <a:xfrm>
            <a:off x="424872" y="1874204"/>
            <a:ext cx="10438455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v"/>
            </a:pPr>
            <a:r>
              <a:rPr lang="sk-SK" sz="4000" dirty="0" smtClean="0">
                <a:solidFill>
                  <a:srgbClr val="003399"/>
                </a:solidFill>
                <a:latin typeface="+mj-lt"/>
              </a:rPr>
              <a:t>vytvorenie </a:t>
            </a:r>
            <a:r>
              <a:rPr lang="sk-SK" sz="4000" dirty="0">
                <a:solidFill>
                  <a:srgbClr val="003399"/>
                </a:solidFill>
                <a:latin typeface="+mj-lt"/>
              </a:rPr>
              <a:t>konzorcia - definovanie cieľov projektu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sk-SK" sz="4000" dirty="0">
                <a:solidFill>
                  <a:srgbClr val="003399"/>
                </a:solidFill>
                <a:latin typeface="+mj-lt"/>
              </a:rPr>
              <a:t>v</a:t>
            </a:r>
            <a:r>
              <a:rPr lang="sk-SK" sz="4000" dirty="0" smtClean="0">
                <a:solidFill>
                  <a:srgbClr val="003399"/>
                </a:solidFill>
                <a:latin typeface="+mj-lt"/>
              </a:rPr>
              <a:t>ytvorenie </a:t>
            </a:r>
            <a:r>
              <a:rPr lang="sk-SK" sz="4000" dirty="0">
                <a:solidFill>
                  <a:srgbClr val="003399"/>
                </a:solidFill>
                <a:latin typeface="+mj-lt"/>
              </a:rPr>
              <a:t>konzorcia z hľadiska expertízy, typov organizácie, geografického </a:t>
            </a:r>
            <a:r>
              <a:rPr lang="sk-SK" sz="4000" dirty="0" smtClean="0">
                <a:solidFill>
                  <a:srgbClr val="003399"/>
                </a:solidFill>
                <a:latin typeface="+mj-lt"/>
              </a:rPr>
              <a:t>rozloženia...</a:t>
            </a:r>
            <a:endParaRPr lang="sk-SK" sz="4000" dirty="0">
              <a:solidFill>
                <a:srgbClr val="003399"/>
              </a:solidFill>
              <a:latin typeface="+mj-lt"/>
            </a:endParaRP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sk-SK" sz="4000" dirty="0" smtClean="0">
                <a:solidFill>
                  <a:srgbClr val="003399"/>
                </a:solidFill>
                <a:latin typeface="+mj-lt"/>
              </a:rPr>
              <a:t>úloha </a:t>
            </a:r>
            <a:r>
              <a:rPr lang="sk-SK" sz="4000" dirty="0">
                <a:solidFill>
                  <a:srgbClr val="003399"/>
                </a:solidFill>
                <a:latin typeface="+mj-lt"/>
              </a:rPr>
              <a:t>koordinátora a partnerov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sk-SK" sz="4000" dirty="0">
                <a:solidFill>
                  <a:srgbClr val="003399"/>
                </a:solidFill>
                <a:latin typeface="+mj-lt"/>
              </a:rPr>
              <a:t>o</a:t>
            </a:r>
            <a:r>
              <a:rPr lang="sk-SK" sz="4000" dirty="0" smtClean="0">
                <a:solidFill>
                  <a:srgbClr val="003399"/>
                </a:solidFill>
                <a:latin typeface="+mj-lt"/>
              </a:rPr>
              <a:t>platí </a:t>
            </a:r>
            <a:r>
              <a:rPr lang="sk-SK" sz="4000" dirty="0">
                <a:solidFill>
                  <a:srgbClr val="003399"/>
                </a:solidFill>
                <a:latin typeface="+mj-lt"/>
              </a:rPr>
              <a:t>sa byť </a:t>
            </a:r>
            <a:r>
              <a:rPr lang="sk-SK" sz="4000" dirty="0" smtClean="0">
                <a:solidFill>
                  <a:srgbClr val="003399"/>
                </a:solidFill>
                <a:latin typeface="+mj-lt"/>
              </a:rPr>
              <a:t>koordinátorom </a:t>
            </a:r>
            <a:r>
              <a:rPr lang="sk-SK" sz="4000" dirty="0">
                <a:solidFill>
                  <a:srgbClr val="003399"/>
                </a:solidFill>
                <a:latin typeface="+mj-lt"/>
              </a:rPr>
              <a:t>alebo partnerom? 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sk-SK" sz="4000" dirty="0" smtClean="0">
                <a:solidFill>
                  <a:srgbClr val="003399"/>
                </a:solidFill>
                <a:latin typeface="+mj-lt"/>
              </a:rPr>
              <a:t>najčastejšie </a:t>
            </a:r>
            <a:r>
              <a:rPr lang="sk-SK" sz="4000" dirty="0">
                <a:solidFill>
                  <a:srgbClr val="003399"/>
                </a:solidFill>
                <a:latin typeface="+mj-lt"/>
              </a:rPr>
              <a:t>chyby pri tvorbe </a:t>
            </a:r>
            <a:r>
              <a:rPr lang="sk-SK" sz="4000" dirty="0" smtClean="0">
                <a:solidFill>
                  <a:srgbClr val="003399"/>
                </a:solidFill>
                <a:latin typeface="+mj-lt"/>
              </a:rPr>
              <a:t>konzorcia</a:t>
            </a:r>
            <a:endParaRPr lang="sk-SK" sz="4000" dirty="0">
              <a:solidFill>
                <a:srgbClr val="003399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290306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o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7654" y="-3991"/>
            <a:ext cx="1622258" cy="6858000"/>
          </a:xfrm>
          <a:prstGeom prst="rect">
            <a:avLst/>
          </a:prstGeom>
        </p:spPr>
      </p:pic>
      <p:pic>
        <p:nvPicPr>
          <p:cNvPr id="6" name="Obrázok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83" r="7554"/>
          <a:stretch/>
        </p:blipFill>
        <p:spPr>
          <a:xfrm>
            <a:off x="7978140" y="5085812"/>
            <a:ext cx="3543300" cy="1554422"/>
          </a:xfrm>
          <a:prstGeom prst="rect">
            <a:avLst/>
          </a:prstGeom>
        </p:spPr>
      </p:pic>
      <p:sp>
        <p:nvSpPr>
          <p:cNvPr id="3" name="Zástupný objekt pre obsah 2"/>
          <p:cNvSpPr>
            <a:spLocks noGrp="1"/>
          </p:cNvSpPr>
          <p:nvPr>
            <p:ph idx="1"/>
          </p:nvPr>
        </p:nvSpPr>
        <p:spPr>
          <a:xfrm>
            <a:off x="207811" y="1985399"/>
            <a:ext cx="11145356" cy="4351338"/>
          </a:xfrm>
        </p:spPr>
        <p:txBody>
          <a:bodyPr/>
          <a:lstStyle/>
          <a:p>
            <a:pPr marL="457200" indent="-457200">
              <a:buFont typeface="Wingdings" panose="05000000000000000000" pitchFamily="2" charset="2"/>
              <a:buChar char="v"/>
            </a:pPr>
            <a:r>
              <a:rPr lang="sk-SK" sz="3200" dirty="0">
                <a:solidFill>
                  <a:srgbClr val="003399"/>
                </a:solidFill>
                <a:latin typeface="+mj-lt"/>
              </a:rPr>
              <a:t>preštudovanie pracovného programu Horizont </a:t>
            </a:r>
            <a:r>
              <a:rPr lang="sk-SK" sz="3200" dirty="0" smtClean="0">
                <a:solidFill>
                  <a:srgbClr val="003399"/>
                </a:solidFill>
                <a:latin typeface="+mj-lt"/>
              </a:rPr>
              <a:t>Európa - identifikovanie </a:t>
            </a:r>
            <a:r>
              <a:rPr lang="sk-SK" sz="3200" dirty="0">
                <a:solidFill>
                  <a:srgbClr val="003399"/>
                </a:solidFill>
                <a:latin typeface="+mj-lt"/>
              </a:rPr>
              <a:t>výzvy / </a:t>
            </a:r>
            <a:r>
              <a:rPr lang="sk-SK" sz="3200" dirty="0" smtClean="0">
                <a:solidFill>
                  <a:srgbClr val="003399"/>
                </a:solidFill>
                <a:latin typeface="+mj-lt"/>
              </a:rPr>
              <a:t>konkrétnej témy</a:t>
            </a:r>
            <a:endParaRPr lang="sk-SK" sz="3200" dirty="0">
              <a:solidFill>
                <a:srgbClr val="003399"/>
              </a:solidFill>
              <a:latin typeface="+mj-lt"/>
            </a:endParaRP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sk-SK" sz="3200" dirty="0" smtClean="0">
                <a:solidFill>
                  <a:srgbClr val="003399"/>
                </a:solidFill>
                <a:latin typeface="+mj-lt"/>
              </a:rPr>
              <a:t>Aký </a:t>
            </a:r>
            <a:r>
              <a:rPr lang="sk-SK" sz="3200" dirty="0">
                <a:solidFill>
                  <a:srgbClr val="003399"/>
                </a:solidFill>
                <a:latin typeface="+mj-lt"/>
              </a:rPr>
              <a:t>problém chce projekt </a:t>
            </a:r>
            <a:r>
              <a:rPr lang="sk-SK" sz="3200" dirty="0" smtClean="0">
                <a:solidFill>
                  <a:srgbClr val="003399"/>
                </a:solidFill>
                <a:latin typeface="+mj-lt"/>
              </a:rPr>
              <a:t>riešiť? 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sk-SK" sz="3200" dirty="0" smtClean="0">
                <a:solidFill>
                  <a:srgbClr val="003399"/>
                </a:solidFill>
                <a:latin typeface="+mj-lt"/>
              </a:rPr>
              <a:t>Aké </a:t>
            </a:r>
            <a:r>
              <a:rPr lang="sk-SK" sz="3200" dirty="0">
                <a:solidFill>
                  <a:srgbClr val="003399"/>
                </a:solidFill>
                <a:latin typeface="+mj-lt"/>
              </a:rPr>
              <a:t>sú očakávané výsledky a vplyv projektu?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sk-SK" sz="3200" dirty="0" smtClean="0">
                <a:solidFill>
                  <a:srgbClr val="003399"/>
                </a:solidFill>
                <a:latin typeface="+mj-lt"/>
              </a:rPr>
              <a:t>Aké </a:t>
            </a:r>
            <a:r>
              <a:rPr lang="sk-SK" sz="3200" dirty="0">
                <a:solidFill>
                  <a:srgbClr val="003399"/>
                </a:solidFill>
                <a:latin typeface="+mj-lt"/>
              </a:rPr>
              <a:t>sú špecifikácie výzvy, </a:t>
            </a:r>
            <a:r>
              <a:rPr lang="sk-SK" sz="3200" dirty="0" smtClean="0">
                <a:solidFill>
                  <a:srgbClr val="003399"/>
                </a:solidFill>
                <a:latin typeface="+mj-lt"/>
              </a:rPr>
              <a:t>do ktorej sa </a:t>
            </a:r>
            <a:r>
              <a:rPr lang="sk-SK" sz="3200" dirty="0">
                <a:solidFill>
                  <a:srgbClr val="003399"/>
                </a:solidFill>
                <a:latin typeface="+mj-lt"/>
              </a:rPr>
              <a:t>projekt podáva?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sk-SK" sz="3200" dirty="0" smtClean="0">
                <a:solidFill>
                  <a:srgbClr val="003399"/>
                </a:solidFill>
                <a:latin typeface="+mj-lt"/>
              </a:rPr>
              <a:t>Aké </a:t>
            </a:r>
            <a:r>
              <a:rPr lang="sk-SK" sz="3200" dirty="0">
                <a:solidFill>
                  <a:srgbClr val="003399"/>
                </a:solidFill>
                <a:latin typeface="+mj-lt"/>
              </a:rPr>
              <a:t>sú kritériá na zostavenie konzorcia? 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sk-SK" sz="3200" dirty="0" smtClean="0">
                <a:solidFill>
                  <a:srgbClr val="003399"/>
                </a:solidFill>
                <a:latin typeface="+mj-lt"/>
              </a:rPr>
              <a:t>Aké </a:t>
            </a:r>
            <a:r>
              <a:rPr lang="sk-SK" sz="3200" dirty="0">
                <a:solidFill>
                  <a:srgbClr val="003399"/>
                </a:solidFill>
                <a:latin typeface="+mj-lt"/>
              </a:rPr>
              <a:t>sú špecifické požiadavky na partnerov</a:t>
            </a:r>
            <a:r>
              <a:rPr lang="sk-SK" sz="3200" dirty="0" smtClean="0">
                <a:solidFill>
                  <a:srgbClr val="003399"/>
                </a:solidFill>
                <a:latin typeface="+mj-lt"/>
              </a:rPr>
              <a:t>?</a:t>
            </a:r>
          </a:p>
          <a:p>
            <a:endParaRPr lang="sk-SK" dirty="0"/>
          </a:p>
        </p:txBody>
      </p:sp>
      <p:sp>
        <p:nvSpPr>
          <p:cNvPr id="4" name="Nadpis 1"/>
          <p:cNvSpPr txBox="1">
            <a:spLocks/>
          </p:cNvSpPr>
          <p:nvPr/>
        </p:nvSpPr>
        <p:spPr>
          <a:xfrm>
            <a:off x="207811" y="576910"/>
            <a:ext cx="10089888" cy="78055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k-SK" b="1" dirty="0" smtClean="0">
                <a:solidFill>
                  <a:srgbClr val="003399"/>
                </a:solidFill>
                <a:latin typeface="+mn-lt"/>
              </a:rPr>
              <a:t>Vytvorenie konzorcia - definovanie cieľov projektu</a:t>
            </a:r>
            <a:endParaRPr lang="sk-SK" b="1" dirty="0">
              <a:solidFill>
                <a:srgbClr val="003399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00442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319480f9a9e_0_0"/>
          <p:cNvSpPr txBox="1">
            <a:spLocks noGrp="1"/>
          </p:cNvSpPr>
          <p:nvPr>
            <p:ph type="title"/>
          </p:nvPr>
        </p:nvSpPr>
        <p:spPr>
          <a:xfrm>
            <a:off x="424872" y="517236"/>
            <a:ext cx="10982100" cy="569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>
              <a:spcBef>
                <a:spcPts val="0"/>
              </a:spcBef>
              <a:buClr>
                <a:srgbClr val="000099"/>
              </a:buClr>
              <a:buSzPts val="2200"/>
            </a:pPr>
            <a:r>
              <a:rPr lang="en-US" sz="2200" dirty="0">
                <a:solidFill>
                  <a:srgbClr val="000099"/>
                </a:solidFill>
                <a:latin typeface="+mn-lt"/>
              </a:rPr>
              <a:t>Unless otherwise provided for in the specific call/topic conditions, only legal entities forming</a:t>
            </a:r>
            <a:br>
              <a:rPr lang="en-US" sz="2200" dirty="0">
                <a:solidFill>
                  <a:srgbClr val="000099"/>
                </a:solidFill>
                <a:latin typeface="+mn-lt"/>
              </a:rPr>
            </a:br>
            <a:r>
              <a:rPr lang="en-US" sz="2200" dirty="0">
                <a:solidFill>
                  <a:srgbClr val="000099"/>
                </a:solidFill>
                <a:latin typeface="+mn-lt"/>
              </a:rPr>
              <a:t>a consortium are eligible to participate in actions provided that the consortium includes, </a:t>
            </a:r>
            <a:r>
              <a:rPr lang="en-US" sz="2200" dirty="0" smtClean="0">
                <a:solidFill>
                  <a:srgbClr val="000099"/>
                </a:solidFill>
                <a:latin typeface="+mn-lt"/>
              </a:rPr>
              <a:t>as</a:t>
            </a:r>
            <a:r>
              <a:rPr lang="en-US" sz="2200" dirty="0">
                <a:solidFill>
                  <a:srgbClr val="000099"/>
                </a:solidFill>
                <a:latin typeface="+mn-lt"/>
              </a:rPr>
              <a:t/>
            </a:r>
            <a:br>
              <a:rPr lang="en-US" sz="2200" dirty="0">
                <a:solidFill>
                  <a:srgbClr val="000099"/>
                </a:solidFill>
                <a:latin typeface="+mn-lt"/>
              </a:rPr>
            </a:br>
            <a:r>
              <a:rPr lang="en-US" sz="2200" dirty="0">
                <a:solidFill>
                  <a:srgbClr val="000099"/>
                </a:solidFill>
                <a:latin typeface="+mn-lt"/>
              </a:rPr>
              <a:t>beneficiaries, </a:t>
            </a:r>
            <a:r>
              <a:rPr lang="en-US" sz="2200" b="1" u="sng" dirty="0">
                <a:solidFill>
                  <a:srgbClr val="000099"/>
                </a:solidFill>
                <a:latin typeface="+mn-lt"/>
              </a:rPr>
              <a:t>three legal entities independent from each other and each established in a</a:t>
            </a:r>
            <a:br>
              <a:rPr lang="en-US" sz="2200" b="1" u="sng" dirty="0">
                <a:solidFill>
                  <a:srgbClr val="000099"/>
                </a:solidFill>
                <a:latin typeface="+mn-lt"/>
              </a:rPr>
            </a:br>
            <a:r>
              <a:rPr lang="en-US" sz="2200" b="1" u="sng" dirty="0">
                <a:solidFill>
                  <a:srgbClr val="000099"/>
                </a:solidFill>
                <a:latin typeface="+mn-lt"/>
              </a:rPr>
              <a:t>different country </a:t>
            </a:r>
            <a:r>
              <a:rPr lang="en-US" sz="2200" dirty="0">
                <a:solidFill>
                  <a:srgbClr val="000099"/>
                </a:solidFill>
                <a:latin typeface="+mn-lt"/>
              </a:rPr>
              <a:t>as follows</a:t>
            </a:r>
            <a:r>
              <a:rPr lang="en-US" sz="2200" dirty="0" smtClean="0">
                <a:solidFill>
                  <a:srgbClr val="000099"/>
                </a:solidFill>
                <a:latin typeface="+mn-lt"/>
              </a:rPr>
              <a:t>:</a:t>
            </a:r>
            <a:r>
              <a:rPr lang="sk-SK" sz="2200" dirty="0">
                <a:solidFill>
                  <a:srgbClr val="000099"/>
                </a:solidFill>
                <a:latin typeface="+mn-lt"/>
              </a:rPr>
              <a:t/>
            </a:r>
            <a:br>
              <a:rPr lang="sk-SK" sz="2200" dirty="0">
                <a:solidFill>
                  <a:srgbClr val="000099"/>
                </a:solidFill>
                <a:latin typeface="+mn-lt"/>
              </a:rPr>
            </a:br>
            <a:r>
              <a:rPr lang="sk-SK" sz="2200" dirty="0" smtClean="0">
                <a:solidFill>
                  <a:srgbClr val="000099"/>
                </a:solidFill>
                <a:latin typeface="+mn-lt"/>
              </a:rPr>
              <a:t/>
            </a:r>
            <a:br>
              <a:rPr lang="sk-SK" sz="2200" dirty="0" smtClean="0">
                <a:solidFill>
                  <a:srgbClr val="000099"/>
                </a:solidFill>
                <a:latin typeface="+mn-lt"/>
              </a:rPr>
            </a:br>
            <a:r>
              <a:rPr lang="sk-SK" sz="2200" i="1" dirty="0" smtClean="0">
                <a:solidFill>
                  <a:srgbClr val="000099"/>
                </a:solidFill>
                <a:latin typeface="+mn-lt"/>
              </a:rPr>
              <a:t>- </a:t>
            </a:r>
            <a:r>
              <a:rPr lang="en-US" sz="2200" b="1" i="1" dirty="0" smtClean="0">
                <a:solidFill>
                  <a:srgbClr val="000099"/>
                </a:solidFill>
                <a:latin typeface="+mn-lt"/>
              </a:rPr>
              <a:t>at </a:t>
            </a:r>
            <a:r>
              <a:rPr lang="en-US" sz="2200" b="1" i="1" dirty="0">
                <a:solidFill>
                  <a:srgbClr val="000099"/>
                </a:solidFill>
                <a:latin typeface="+mn-lt"/>
              </a:rPr>
              <a:t>least one independent legal entity established in a Member State; </a:t>
            </a:r>
            <a:r>
              <a:rPr lang="en-US" sz="2200" b="1" i="1" dirty="0" smtClean="0">
                <a:solidFill>
                  <a:srgbClr val="000099"/>
                </a:solidFill>
                <a:latin typeface="+mn-lt"/>
              </a:rPr>
              <a:t>and</a:t>
            </a:r>
            <a:r>
              <a:rPr lang="sk-SK" sz="2200" b="1" i="1" dirty="0" smtClean="0">
                <a:solidFill>
                  <a:srgbClr val="000099"/>
                </a:solidFill>
                <a:latin typeface="+mn-lt"/>
              </a:rPr>
              <a:t/>
            </a:r>
            <a:br>
              <a:rPr lang="sk-SK" sz="2200" b="1" i="1" dirty="0" smtClean="0">
                <a:solidFill>
                  <a:srgbClr val="000099"/>
                </a:solidFill>
                <a:latin typeface="+mn-lt"/>
              </a:rPr>
            </a:br>
            <a:r>
              <a:rPr lang="sk-SK" sz="2200" i="1" dirty="0" smtClean="0">
                <a:solidFill>
                  <a:srgbClr val="000099"/>
                </a:solidFill>
                <a:latin typeface="+mn-lt"/>
              </a:rPr>
              <a:t>- </a:t>
            </a:r>
            <a:r>
              <a:rPr lang="en-US" sz="2200" b="1" i="1" dirty="0" smtClean="0">
                <a:solidFill>
                  <a:srgbClr val="000099"/>
                </a:solidFill>
                <a:latin typeface="+mn-lt"/>
              </a:rPr>
              <a:t>at </a:t>
            </a:r>
            <a:r>
              <a:rPr lang="en-US" sz="2200" b="1" i="1" dirty="0">
                <a:solidFill>
                  <a:srgbClr val="000099"/>
                </a:solidFill>
                <a:latin typeface="+mn-lt"/>
              </a:rPr>
              <a:t>least two other independent legal entities, each established in different Member</a:t>
            </a:r>
            <a:br>
              <a:rPr lang="en-US" sz="2200" b="1" i="1" dirty="0">
                <a:solidFill>
                  <a:srgbClr val="000099"/>
                </a:solidFill>
                <a:latin typeface="+mn-lt"/>
              </a:rPr>
            </a:br>
            <a:r>
              <a:rPr lang="sk-SK" sz="2200" b="1" i="1" dirty="0" smtClean="0">
                <a:solidFill>
                  <a:srgbClr val="000099"/>
                </a:solidFill>
                <a:latin typeface="+mn-lt"/>
              </a:rPr>
              <a:t>   </a:t>
            </a:r>
            <a:r>
              <a:rPr lang="en-US" sz="2200" b="1" i="1" dirty="0" smtClean="0">
                <a:solidFill>
                  <a:srgbClr val="000099"/>
                </a:solidFill>
                <a:latin typeface="+mn-lt"/>
              </a:rPr>
              <a:t>States </a:t>
            </a:r>
            <a:r>
              <a:rPr lang="en-US" sz="2200" b="1" i="1" dirty="0">
                <a:solidFill>
                  <a:srgbClr val="000099"/>
                </a:solidFill>
                <a:latin typeface="+mn-lt"/>
              </a:rPr>
              <a:t>or Associated Countries.</a:t>
            </a:r>
            <a:r>
              <a:rPr lang="sk-SK" sz="2200" dirty="0">
                <a:solidFill>
                  <a:srgbClr val="000099"/>
                </a:solidFill>
              </a:rPr>
              <a:t/>
            </a:r>
            <a:br>
              <a:rPr lang="sk-SK" sz="2200" dirty="0">
                <a:solidFill>
                  <a:srgbClr val="000099"/>
                </a:solidFill>
              </a:rPr>
            </a:br>
            <a:endParaRPr sz="2200" dirty="0">
              <a:solidFill>
                <a:srgbClr val="0070C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4" name="Google Shape;144;g319480f9a9e_0_0"/>
          <p:cNvSpPr/>
          <p:nvPr/>
        </p:nvSpPr>
        <p:spPr>
          <a:xfrm>
            <a:off x="335043" y="543282"/>
            <a:ext cx="10446600" cy="76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/>
            <a:r>
              <a:rPr lang="sk-SK" sz="4400" b="1" dirty="0" err="1">
                <a:solidFill>
                  <a:srgbClr val="003399"/>
                </a:solidFill>
                <a:ea typeface="+mj-ea"/>
                <a:cs typeface="+mj-cs"/>
                <a:sym typeface="Calibri"/>
              </a:rPr>
              <a:t>Consortium</a:t>
            </a:r>
            <a:r>
              <a:rPr lang="sk-SK" sz="4400" b="1" dirty="0">
                <a:solidFill>
                  <a:srgbClr val="003399"/>
                </a:solidFill>
                <a:ea typeface="+mj-ea"/>
                <a:cs typeface="+mj-cs"/>
                <a:sym typeface="Calibri"/>
              </a:rPr>
              <a:t> </a:t>
            </a:r>
            <a:r>
              <a:rPr lang="sk-SK" sz="4400" b="1" dirty="0" err="1">
                <a:solidFill>
                  <a:srgbClr val="003399"/>
                </a:solidFill>
                <a:ea typeface="+mj-ea"/>
                <a:cs typeface="+mj-cs"/>
                <a:sym typeface="Calibri"/>
              </a:rPr>
              <a:t>composition</a:t>
            </a:r>
            <a:endParaRPr sz="4400" b="1" dirty="0">
              <a:solidFill>
                <a:srgbClr val="003399"/>
              </a:solidFill>
              <a:ea typeface="+mj-ea"/>
              <a:cs typeface="+mj-cs"/>
              <a:sym typeface="Calibri"/>
            </a:endParaRPr>
          </a:p>
        </p:txBody>
      </p:sp>
      <p:sp>
        <p:nvSpPr>
          <p:cNvPr id="145" name="Google Shape;145;g319480f9a9e_0_0"/>
          <p:cNvSpPr/>
          <p:nvPr/>
        </p:nvSpPr>
        <p:spPr>
          <a:xfrm>
            <a:off x="335043" y="1338827"/>
            <a:ext cx="10446600" cy="483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rgbClr val="00009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7" name="Google Shape;147;g319480f9a9e_0_0"/>
          <p:cNvSpPr txBox="1"/>
          <p:nvPr/>
        </p:nvSpPr>
        <p:spPr>
          <a:xfrm>
            <a:off x="3990454" y="6148172"/>
            <a:ext cx="6577200" cy="3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sk-SK" sz="2800" dirty="0" smtClean="0">
                <a:solidFill>
                  <a:srgbClr val="003399"/>
                </a:solidFill>
                <a:latin typeface="Calibri"/>
                <a:ea typeface="Calibri"/>
                <a:cs typeface="Calibri"/>
                <a:sym typeface="Calibri"/>
              </a:rPr>
              <a:t>z</a:t>
            </a:r>
            <a:r>
              <a:rPr lang="sk-SK" sz="2200" dirty="0">
                <a:solidFill>
                  <a:srgbClr val="003399"/>
                </a:solidFill>
                <a:ea typeface="Calibri"/>
                <a:cs typeface="Calibri"/>
                <a:sym typeface="Calibri"/>
              </a:rPr>
              <a:t>droj</a:t>
            </a:r>
            <a:r>
              <a:rPr lang="sk-SK" sz="2200" dirty="0" smtClean="0">
                <a:solidFill>
                  <a:srgbClr val="003399"/>
                </a:solidFill>
                <a:ea typeface="Calibri"/>
                <a:cs typeface="Calibri"/>
                <a:sym typeface="Calibri"/>
              </a:rPr>
              <a:t>: </a:t>
            </a:r>
            <a:r>
              <a:rPr lang="sk-SK" sz="2200" dirty="0" err="1" smtClean="0">
                <a:solidFill>
                  <a:srgbClr val="003399"/>
                </a:solidFill>
                <a:ea typeface="Calibri"/>
                <a:cs typeface="Calibri"/>
                <a:sym typeface="Calibri"/>
              </a:rPr>
              <a:t>Work</a:t>
            </a:r>
            <a:r>
              <a:rPr lang="sk-SK" sz="2200" dirty="0" smtClean="0">
                <a:solidFill>
                  <a:srgbClr val="003399"/>
                </a:solidFill>
                <a:ea typeface="Calibri"/>
                <a:cs typeface="Calibri"/>
                <a:sym typeface="Calibri"/>
              </a:rPr>
              <a:t> </a:t>
            </a:r>
            <a:r>
              <a:rPr lang="sk-SK" sz="2200" dirty="0" err="1">
                <a:solidFill>
                  <a:srgbClr val="003399"/>
                </a:solidFill>
                <a:ea typeface="Calibri"/>
                <a:cs typeface="Calibri"/>
                <a:sym typeface="Calibri"/>
              </a:rPr>
              <a:t>programme</a:t>
            </a:r>
            <a:r>
              <a:rPr lang="sk-SK" sz="2200" dirty="0">
                <a:solidFill>
                  <a:srgbClr val="003399"/>
                </a:solidFill>
                <a:ea typeface="Calibri"/>
                <a:cs typeface="Calibri"/>
                <a:sym typeface="Calibri"/>
              </a:rPr>
              <a:t> 2023-2025, General </a:t>
            </a:r>
            <a:r>
              <a:rPr lang="sk-SK" sz="2200" dirty="0" err="1">
                <a:solidFill>
                  <a:srgbClr val="003399"/>
                </a:solidFill>
                <a:ea typeface="Calibri"/>
                <a:cs typeface="Calibri"/>
                <a:sym typeface="Calibri"/>
              </a:rPr>
              <a:t>Annexes</a:t>
            </a:r>
            <a:r>
              <a:rPr lang="sk-SK" sz="2200" dirty="0">
                <a:solidFill>
                  <a:srgbClr val="003399"/>
                </a:solidFill>
                <a:ea typeface="Calibri"/>
                <a:cs typeface="Calibri"/>
                <a:sym typeface="Calibri"/>
              </a:rPr>
              <a:t> </a:t>
            </a:r>
            <a:endParaRPr sz="2200" dirty="0">
              <a:solidFill>
                <a:srgbClr val="00339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" name="Obrázok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7654" y="-3991"/>
            <a:ext cx="162225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2348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objekt pre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sk-SK" sz="3200" dirty="0">
                <a:solidFill>
                  <a:srgbClr val="003399"/>
                </a:solidFill>
                <a:latin typeface="+mj-lt"/>
              </a:rPr>
              <a:t> expertízy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sk-SK" sz="3200" dirty="0" smtClean="0">
                <a:solidFill>
                  <a:srgbClr val="003399"/>
                </a:solidFill>
                <a:latin typeface="+mj-lt"/>
              </a:rPr>
              <a:t> typov </a:t>
            </a:r>
            <a:r>
              <a:rPr lang="sk-SK" sz="3200" dirty="0">
                <a:solidFill>
                  <a:srgbClr val="003399"/>
                </a:solidFill>
                <a:latin typeface="+mj-lt"/>
              </a:rPr>
              <a:t>organizácií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sk-SK" sz="3200" dirty="0" smtClean="0">
                <a:solidFill>
                  <a:srgbClr val="003399"/>
                </a:solidFill>
                <a:latin typeface="+mj-lt"/>
              </a:rPr>
              <a:t> regiónov</a:t>
            </a:r>
            <a:endParaRPr lang="sk-SK" sz="3200" dirty="0">
              <a:solidFill>
                <a:srgbClr val="003399"/>
              </a:solidFill>
              <a:latin typeface="+mj-lt"/>
            </a:endParaRPr>
          </a:p>
        </p:txBody>
      </p:sp>
      <p:sp>
        <p:nvSpPr>
          <p:cNvPr id="4" name="Nadpis 1"/>
          <p:cNvSpPr txBox="1">
            <a:spLocks/>
          </p:cNvSpPr>
          <p:nvPr/>
        </p:nvSpPr>
        <p:spPr>
          <a:xfrm>
            <a:off x="214791" y="339585"/>
            <a:ext cx="10089888" cy="7805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k-SK" b="1" dirty="0" smtClean="0">
                <a:solidFill>
                  <a:srgbClr val="003399"/>
                </a:solidFill>
                <a:latin typeface="+mn-lt"/>
              </a:rPr>
              <a:t>Vytvorenie konzorcia z hľadiska:</a:t>
            </a:r>
            <a:endParaRPr lang="sk-SK" b="1" dirty="0">
              <a:solidFill>
                <a:srgbClr val="003399"/>
              </a:solidFill>
              <a:latin typeface="+mn-lt"/>
            </a:endParaRPr>
          </a:p>
        </p:txBody>
      </p:sp>
      <p:pic>
        <p:nvPicPr>
          <p:cNvPr id="5" name="Obrázo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7654" y="-3991"/>
            <a:ext cx="1622258" cy="6858000"/>
          </a:xfrm>
          <a:prstGeom prst="rect">
            <a:avLst/>
          </a:prstGeom>
        </p:spPr>
      </p:pic>
      <p:pic>
        <p:nvPicPr>
          <p:cNvPr id="6" name="Obrázok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9263" y="1978401"/>
            <a:ext cx="6339005" cy="41985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14526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ok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7654" y="-3991"/>
            <a:ext cx="1622258" cy="6858000"/>
          </a:xfrm>
          <a:prstGeom prst="rect">
            <a:avLst/>
          </a:prstGeom>
        </p:spPr>
      </p:pic>
      <p:pic>
        <p:nvPicPr>
          <p:cNvPr id="5" name="Obrázok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06344" y="1120140"/>
            <a:ext cx="5533132" cy="50259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24872" y="517236"/>
            <a:ext cx="10982037" cy="5698571"/>
          </a:xfrm>
        </p:spPr>
        <p:txBody>
          <a:bodyPr>
            <a:normAutofit/>
          </a:bodyPr>
          <a:lstStyle/>
          <a:p>
            <a:r>
              <a:rPr lang="sk-SK" sz="2200" b="1" dirty="0" smtClean="0">
                <a:solidFill>
                  <a:srgbClr val="000099"/>
                </a:solidFill>
              </a:rPr>
              <a:t/>
            </a:r>
            <a:br>
              <a:rPr lang="sk-SK" sz="2200" b="1" dirty="0" smtClean="0">
                <a:solidFill>
                  <a:srgbClr val="000099"/>
                </a:solidFill>
              </a:rPr>
            </a:br>
            <a:endParaRPr lang="sk-SK" sz="2200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9" name="Nadpis 1"/>
          <p:cNvSpPr txBox="1">
            <a:spLocks/>
          </p:cNvSpPr>
          <p:nvPr/>
        </p:nvSpPr>
        <p:spPr>
          <a:xfrm>
            <a:off x="214791" y="339585"/>
            <a:ext cx="10089888" cy="7805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k-SK" b="1" dirty="0" smtClean="0">
                <a:solidFill>
                  <a:srgbClr val="0070C0"/>
                </a:solidFill>
                <a:latin typeface="+mn-lt"/>
              </a:rPr>
              <a:t>Kde nájdem text výzvy/témy?</a:t>
            </a:r>
            <a:endParaRPr lang="sk-SK" b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13" name="Ovál 12"/>
          <p:cNvSpPr/>
          <p:nvPr/>
        </p:nvSpPr>
        <p:spPr>
          <a:xfrm>
            <a:off x="6067021" y="1918370"/>
            <a:ext cx="881270" cy="419764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Obrázok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9258" y="1086316"/>
            <a:ext cx="5429653" cy="49743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Ovál 2"/>
          <p:cNvSpPr/>
          <p:nvPr/>
        </p:nvSpPr>
        <p:spPr>
          <a:xfrm>
            <a:off x="2511509" y="1392324"/>
            <a:ext cx="974035" cy="429248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ál 10"/>
          <p:cNvSpPr/>
          <p:nvPr/>
        </p:nvSpPr>
        <p:spPr>
          <a:xfrm>
            <a:off x="424871" y="2580560"/>
            <a:ext cx="1953291" cy="361424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1170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o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7654" y="-3991"/>
            <a:ext cx="1622258" cy="6858000"/>
          </a:xfrm>
          <a:prstGeom prst="rect">
            <a:avLst/>
          </a:prstGeom>
        </p:spPr>
      </p:pic>
      <p:sp>
        <p:nvSpPr>
          <p:cNvPr id="3" name="Zástupný objekt pre obsah 2"/>
          <p:cNvSpPr>
            <a:spLocks noGrp="1"/>
          </p:cNvSpPr>
          <p:nvPr>
            <p:ph idx="1"/>
          </p:nvPr>
        </p:nvSpPr>
        <p:spPr>
          <a:xfrm>
            <a:off x="356570" y="1120140"/>
            <a:ext cx="10515600" cy="4351338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  <a:buFont typeface="Wingdings" panose="05000000000000000000" pitchFamily="2" charset="2"/>
              <a:buChar char="v"/>
            </a:pPr>
            <a:r>
              <a:rPr lang="sk-SK" sz="2000" dirty="0">
                <a:solidFill>
                  <a:srgbClr val="000099"/>
                </a:solidFill>
              </a:rPr>
              <a:t>Pokrytie celého hodnotového reťazca:</a:t>
            </a:r>
            <a:br>
              <a:rPr lang="sk-SK" sz="2000" dirty="0">
                <a:solidFill>
                  <a:srgbClr val="000099"/>
                </a:solidFill>
              </a:rPr>
            </a:br>
            <a:r>
              <a:rPr lang="sk-SK" sz="2000" dirty="0">
                <a:solidFill>
                  <a:srgbClr val="000099"/>
                </a:solidFill>
              </a:rPr>
              <a:t>	- výskum, </a:t>
            </a:r>
            <a:br>
              <a:rPr lang="sk-SK" sz="2000" dirty="0">
                <a:solidFill>
                  <a:srgbClr val="000099"/>
                </a:solidFill>
              </a:rPr>
            </a:br>
            <a:r>
              <a:rPr lang="sk-SK" sz="2000" dirty="0">
                <a:solidFill>
                  <a:srgbClr val="000099"/>
                </a:solidFill>
              </a:rPr>
              <a:t>	- vývoj, </a:t>
            </a:r>
            <a:br>
              <a:rPr lang="sk-SK" sz="2000" dirty="0">
                <a:solidFill>
                  <a:srgbClr val="000099"/>
                </a:solidFill>
              </a:rPr>
            </a:br>
            <a:r>
              <a:rPr lang="sk-SK" sz="2000" dirty="0">
                <a:solidFill>
                  <a:srgbClr val="000099"/>
                </a:solidFill>
              </a:rPr>
              <a:t>	- testovanie, </a:t>
            </a:r>
            <a:br>
              <a:rPr lang="sk-SK" sz="2000" dirty="0">
                <a:solidFill>
                  <a:srgbClr val="000099"/>
                </a:solidFill>
              </a:rPr>
            </a:br>
            <a:r>
              <a:rPr lang="sk-SK" sz="2000" dirty="0">
                <a:solidFill>
                  <a:srgbClr val="000099"/>
                </a:solidFill>
              </a:rPr>
              <a:t>	- implementácia, </a:t>
            </a:r>
            <a:br>
              <a:rPr lang="sk-SK" sz="2000" dirty="0">
                <a:solidFill>
                  <a:srgbClr val="000099"/>
                </a:solidFill>
              </a:rPr>
            </a:br>
            <a:r>
              <a:rPr lang="sk-SK" sz="2000" dirty="0">
                <a:solidFill>
                  <a:srgbClr val="000099"/>
                </a:solidFill>
              </a:rPr>
              <a:t>	- </a:t>
            </a:r>
            <a:r>
              <a:rPr lang="sk-SK" sz="2000" dirty="0" err="1" smtClean="0">
                <a:solidFill>
                  <a:srgbClr val="000099"/>
                </a:solidFill>
              </a:rPr>
              <a:t>diseminácia</a:t>
            </a:r>
            <a:endParaRPr lang="sk-SK" sz="2000" dirty="0" smtClean="0">
              <a:solidFill>
                <a:srgbClr val="000099"/>
              </a:solidFill>
            </a:endParaRPr>
          </a:p>
          <a:p>
            <a:pPr>
              <a:lnSpc>
                <a:spcPct val="170000"/>
              </a:lnSpc>
              <a:buFont typeface="Wingdings" panose="05000000000000000000" pitchFamily="2" charset="2"/>
              <a:buChar char="v"/>
            </a:pPr>
            <a:r>
              <a:rPr lang="sk-SK" sz="2000" dirty="0">
                <a:solidFill>
                  <a:srgbClr val="003399"/>
                </a:solidFill>
              </a:rPr>
              <a:t>Vyváženie výskumu a </a:t>
            </a:r>
            <a:r>
              <a:rPr lang="sk-SK" sz="2000" dirty="0" smtClean="0">
                <a:solidFill>
                  <a:srgbClr val="003399"/>
                </a:solidFill>
              </a:rPr>
              <a:t>priemyslu</a:t>
            </a:r>
          </a:p>
          <a:p>
            <a:pPr>
              <a:lnSpc>
                <a:spcPct val="170000"/>
              </a:lnSpc>
              <a:buFont typeface="Wingdings" panose="05000000000000000000" pitchFamily="2" charset="2"/>
              <a:buChar char="v"/>
            </a:pPr>
            <a:r>
              <a:rPr lang="sk-SK" sz="2000" dirty="0" smtClean="0">
                <a:solidFill>
                  <a:srgbClr val="003399"/>
                </a:solidFill>
              </a:rPr>
              <a:t>Interdisciplinárne </a:t>
            </a:r>
            <a:r>
              <a:rPr lang="sk-SK" sz="2000" dirty="0">
                <a:solidFill>
                  <a:srgbClr val="003399"/>
                </a:solidFill>
              </a:rPr>
              <a:t>prepojenia, sektorová diverzita </a:t>
            </a:r>
            <a:endParaRPr lang="sk-SK" sz="2000" dirty="0" smtClean="0">
              <a:solidFill>
                <a:srgbClr val="003399"/>
              </a:solidFill>
            </a:endParaRPr>
          </a:p>
          <a:p>
            <a:pPr>
              <a:lnSpc>
                <a:spcPct val="170000"/>
              </a:lnSpc>
              <a:buFont typeface="Wingdings" panose="05000000000000000000" pitchFamily="2" charset="2"/>
              <a:buChar char="v"/>
            </a:pPr>
            <a:r>
              <a:rPr lang="sk-SK" sz="2000" dirty="0" smtClean="0">
                <a:solidFill>
                  <a:srgbClr val="003399"/>
                </a:solidFill>
              </a:rPr>
              <a:t>Definovanie </a:t>
            </a:r>
            <a:r>
              <a:rPr lang="sk-SK" sz="2000" dirty="0">
                <a:solidFill>
                  <a:srgbClr val="003399"/>
                </a:solidFill>
              </a:rPr>
              <a:t>štruktúry pracovných balíkov (WP) – každý partner musí mať jasne definovanú úlohu a zodpovednosť za </a:t>
            </a:r>
            <a:r>
              <a:rPr lang="sk-SK" sz="2000" dirty="0" smtClean="0">
                <a:solidFill>
                  <a:srgbClr val="003399"/>
                </a:solidFill>
              </a:rPr>
              <a:t>konkrétne projektové úlohy zodpovedajúce zručnostiam a skúsenostiam</a:t>
            </a:r>
          </a:p>
          <a:p>
            <a:pPr>
              <a:lnSpc>
                <a:spcPct val="170000"/>
              </a:lnSpc>
              <a:buFont typeface="Wingdings" panose="05000000000000000000" pitchFamily="2" charset="2"/>
              <a:buChar char="v"/>
            </a:pPr>
            <a:r>
              <a:rPr lang="sk-SK" sz="2000" dirty="0" smtClean="0">
                <a:solidFill>
                  <a:srgbClr val="003399"/>
                </a:solidFill>
              </a:rPr>
              <a:t>Identifikovať chýbajúce kompetencie a cielene osloviť vhodných partnerov</a:t>
            </a:r>
            <a:endParaRPr lang="sk-SK" sz="2000" dirty="0">
              <a:solidFill>
                <a:srgbClr val="000099"/>
              </a:solidFill>
            </a:endParaRPr>
          </a:p>
        </p:txBody>
      </p:sp>
      <p:sp>
        <p:nvSpPr>
          <p:cNvPr id="4" name="Nadpis 1"/>
          <p:cNvSpPr txBox="1">
            <a:spLocks/>
          </p:cNvSpPr>
          <p:nvPr/>
        </p:nvSpPr>
        <p:spPr>
          <a:xfrm>
            <a:off x="214791" y="339585"/>
            <a:ext cx="10089888" cy="7805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k-SK" b="1" dirty="0" smtClean="0">
                <a:solidFill>
                  <a:srgbClr val="003399"/>
                </a:solidFill>
                <a:latin typeface="+mn-lt"/>
              </a:rPr>
              <a:t>Expertná vyváženosť konzorcia</a:t>
            </a:r>
            <a:endParaRPr lang="sk-SK" b="1" dirty="0">
              <a:solidFill>
                <a:srgbClr val="003399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30136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Nadpis 1"/>
          <p:cNvSpPr txBox="1">
            <a:spLocks/>
          </p:cNvSpPr>
          <p:nvPr/>
        </p:nvSpPr>
        <p:spPr>
          <a:xfrm>
            <a:off x="202091" y="159245"/>
            <a:ext cx="10089888" cy="7805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k-SK" b="1" dirty="0" smtClean="0">
                <a:solidFill>
                  <a:srgbClr val="003399"/>
                </a:solidFill>
                <a:latin typeface="+mn-lt"/>
              </a:rPr>
              <a:t>Príklad rozdelenia expertízy medzi </a:t>
            </a:r>
            <a:r>
              <a:rPr lang="sk-SK" b="1" dirty="0" err="1" smtClean="0">
                <a:solidFill>
                  <a:srgbClr val="003399"/>
                </a:solidFill>
                <a:latin typeface="+mn-lt"/>
              </a:rPr>
              <a:t>WPs</a:t>
            </a:r>
            <a:endParaRPr lang="sk-SK" b="1" dirty="0">
              <a:solidFill>
                <a:srgbClr val="003399"/>
              </a:solidFill>
              <a:latin typeface="+mn-lt"/>
            </a:endParaRPr>
          </a:p>
        </p:txBody>
      </p:sp>
      <p:graphicFrame>
        <p:nvGraphicFramePr>
          <p:cNvPr id="5" name="Tabuľka 4"/>
          <p:cNvGraphicFramePr>
            <a:graphicFrameLocks noGrp="1"/>
          </p:cNvGraphicFramePr>
          <p:nvPr>
            <p:extLst/>
          </p:nvPr>
        </p:nvGraphicFramePr>
        <p:xfrm>
          <a:off x="-1" y="939800"/>
          <a:ext cx="12192000" cy="60196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1">
                  <a:extLst>
                    <a:ext uri="{9D8B030D-6E8A-4147-A177-3AD203B41FA5}">
                      <a16:colId xmlns:a16="http://schemas.microsoft.com/office/drawing/2014/main" val="2280563318"/>
                    </a:ext>
                  </a:extLst>
                </a:gridCol>
                <a:gridCol w="3189930">
                  <a:extLst>
                    <a:ext uri="{9D8B030D-6E8A-4147-A177-3AD203B41FA5}">
                      <a16:colId xmlns:a16="http://schemas.microsoft.com/office/drawing/2014/main" val="921078579"/>
                    </a:ext>
                  </a:extLst>
                </a:gridCol>
                <a:gridCol w="2872446">
                  <a:extLst>
                    <a:ext uri="{9D8B030D-6E8A-4147-A177-3AD203B41FA5}">
                      <a16:colId xmlns:a16="http://schemas.microsoft.com/office/drawing/2014/main" val="2174021505"/>
                    </a:ext>
                  </a:extLst>
                </a:gridCol>
                <a:gridCol w="2776823">
                  <a:extLst>
                    <a:ext uri="{9D8B030D-6E8A-4147-A177-3AD203B41FA5}">
                      <a16:colId xmlns:a16="http://schemas.microsoft.com/office/drawing/2014/main" val="1083010515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2238429635"/>
                    </a:ext>
                  </a:extLst>
                </a:gridCol>
              </a:tblGrid>
              <a:tr h="842507">
                <a:tc>
                  <a:txBody>
                    <a:bodyPr/>
                    <a:lstStyle/>
                    <a:p>
                      <a:r>
                        <a:rPr lang="sk-SK" sz="2400" dirty="0" smtClean="0"/>
                        <a:t>WP</a:t>
                      </a:r>
                      <a:endParaRPr lang="sk-SK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k-SK" sz="2400" dirty="0" smtClean="0"/>
                        <a:t>Názov WP</a:t>
                      </a:r>
                      <a:endParaRPr lang="sk-SK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k-SK" sz="2400" dirty="0" smtClean="0"/>
                        <a:t>Vedúci WP</a:t>
                      </a:r>
                      <a:endParaRPr lang="sk-SK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k-SK" sz="2400" dirty="0" smtClean="0"/>
                        <a:t>Zapojení</a:t>
                      </a:r>
                      <a:r>
                        <a:rPr lang="sk-SK" sz="2400" baseline="0" dirty="0" smtClean="0"/>
                        <a:t> partneri </a:t>
                      </a:r>
                      <a:endParaRPr lang="sk-SK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k-SK" sz="2400" dirty="0" smtClean="0"/>
                        <a:t>Odborné</a:t>
                      </a:r>
                      <a:r>
                        <a:rPr lang="sk-SK" sz="2400" baseline="0" dirty="0" smtClean="0"/>
                        <a:t> zameranie WP</a:t>
                      </a:r>
                      <a:endParaRPr lang="sk-SK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9609588"/>
                  </a:ext>
                </a:extLst>
              </a:tr>
              <a:tr h="737528">
                <a:tc>
                  <a:txBody>
                    <a:bodyPr/>
                    <a:lstStyle/>
                    <a:p>
                      <a:r>
                        <a:rPr lang="sk-SK" sz="2400" b="1" dirty="0" smtClean="0">
                          <a:solidFill>
                            <a:srgbClr val="003399"/>
                          </a:solidFill>
                        </a:rPr>
                        <a:t>WP1</a:t>
                      </a:r>
                      <a:endParaRPr lang="sk-SK" sz="2400" b="1" dirty="0">
                        <a:solidFill>
                          <a:srgbClr val="003399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k-SK" sz="2400" b="1" dirty="0" smtClean="0">
                          <a:solidFill>
                            <a:srgbClr val="003399"/>
                          </a:solidFill>
                        </a:rPr>
                        <a:t>Výskum a vývoj</a:t>
                      </a:r>
                      <a:endParaRPr lang="sk-SK" sz="2400" b="1" dirty="0">
                        <a:solidFill>
                          <a:srgbClr val="003399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k-SK" sz="2400" dirty="0" smtClean="0">
                          <a:solidFill>
                            <a:srgbClr val="003399"/>
                          </a:solidFill>
                        </a:rPr>
                        <a:t>Univerzita</a:t>
                      </a:r>
                      <a:r>
                        <a:rPr lang="sk-SK" sz="2400" baseline="0" dirty="0" smtClean="0">
                          <a:solidFill>
                            <a:srgbClr val="003399"/>
                          </a:solidFill>
                        </a:rPr>
                        <a:t>, výskumná inštitúcia</a:t>
                      </a:r>
                      <a:endParaRPr lang="sk-SK" sz="2400" dirty="0">
                        <a:solidFill>
                          <a:srgbClr val="003399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k-SK" sz="2400" dirty="0" smtClean="0">
                          <a:solidFill>
                            <a:srgbClr val="003399"/>
                          </a:solidFill>
                        </a:rPr>
                        <a:t>Výskumní</a:t>
                      </a:r>
                      <a:r>
                        <a:rPr lang="sk-SK" sz="2400" baseline="0" dirty="0" smtClean="0">
                          <a:solidFill>
                            <a:srgbClr val="003399"/>
                          </a:solidFill>
                        </a:rPr>
                        <a:t> a akademickí partneri </a:t>
                      </a:r>
                      <a:endParaRPr lang="sk-SK" sz="2400" dirty="0">
                        <a:solidFill>
                          <a:srgbClr val="003399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k-SK" sz="2400" dirty="0" smtClean="0">
                          <a:solidFill>
                            <a:srgbClr val="003399"/>
                          </a:solidFill>
                        </a:rPr>
                        <a:t>výskum </a:t>
                      </a:r>
                      <a:endParaRPr lang="sk-SK" sz="2400" dirty="0">
                        <a:solidFill>
                          <a:srgbClr val="003399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8114917"/>
                  </a:ext>
                </a:extLst>
              </a:tr>
              <a:tr h="1591402">
                <a:tc>
                  <a:txBody>
                    <a:bodyPr/>
                    <a:lstStyle/>
                    <a:p>
                      <a:r>
                        <a:rPr lang="sk-SK" sz="2400" b="1" dirty="0" smtClean="0">
                          <a:solidFill>
                            <a:srgbClr val="003399"/>
                          </a:solidFill>
                        </a:rPr>
                        <a:t>WP2</a:t>
                      </a:r>
                      <a:endParaRPr lang="sk-SK" sz="2400" b="1" dirty="0">
                        <a:solidFill>
                          <a:srgbClr val="003399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k-SK" sz="2400" b="1" dirty="0" smtClean="0">
                          <a:solidFill>
                            <a:srgbClr val="003399"/>
                          </a:solidFill>
                        </a:rPr>
                        <a:t>Pilotné testovanie </a:t>
                      </a:r>
                      <a:endParaRPr lang="sk-SK" sz="2400" b="1" dirty="0">
                        <a:solidFill>
                          <a:srgbClr val="003399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k-SK" sz="2400" dirty="0" smtClean="0">
                          <a:solidFill>
                            <a:srgbClr val="003399"/>
                          </a:solidFill>
                        </a:rPr>
                        <a:t>Firma</a:t>
                      </a:r>
                      <a:endParaRPr lang="sk-SK" sz="2400" dirty="0">
                        <a:solidFill>
                          <a:srgbClr val="003399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k-SK" sz="2400" dirty="0" smtClean="0">
                          <a:solidFill>
                            <a:srgbClr val="003399"/>
                          </a:solidFill>
                        </a:rPr>
                        <a:t>SME, asociácie</a:t>
                      </a:r>
                      <a:endParaRPr lang="sk-SK" sz="2400" dirty="0">
                        <a:solidFill>
                          <a:srgbClr val="003399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k-SK" sz="2400" dirty="0" smtClean="0">
                          <a:solidFill>
                            <a:srgbClr val="003399"/>
                          </a:solidFill>
                        </a:rPr>
                        <a:t>testovanie výskumu v pilotnýc</a:t>
                      </a:r>
                      <a:r>
                        <a:rPr lang="sk-SK" sz="2400" baseline="0" dirty="0" smtClean="0">
                          <a:solidFill>
                            <a:srgbClr val="003399"/>
                          </a:solidFill>
                        </a:rPr>
                        <a:t>h podmienkach </a:t>
                      </a:r>
                      <a:endParaRPr lang="sk-SK" sz="2400" dirty="0">
                        <a:solidFill>
                          <a:srgbClr val="003399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3053973"/>
                  </a:ext>
                </a:extLst>
              </a:tr>
              <a:tr h="842507">
                <a:tc>
                  <a:txBody>
                    <a:bodyPr/>
                    <a:lstStyle/>
                    <a:p>
                      <a:r>
                        <a:rPr lang="sk-SK" sz="2400" b="1" dirty="0" smtClean="0">
                          <a:solidFill>
                            <a:srgbClr val="003399"/>
                          </a:solidFill>
                        </a:rPr>
                        <a:t>WP3</a:t>
                      </a:r>
                      <a:endParaRPr lang="sk-SK" sz="2400" b="1" dirty="0">
                        <a:solidFill>
                          <a:srgbClr val="003399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k-SK" sz="2400" b="1" dirty="0" smtClean="0">
                          <a:solidFill>
                            <a:srgbClr val="003399"/>
                          </a:solidFill>
                        </a:rPr>
                        <a:t>Politické odporúčania </a:t>
                      </a:r>
                      <a:endParaRPr lang="sk-SK" sz="2400" b="1" dirty="0">
                        <a:solidFill>
                          <a:srgbClr val="003399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k-SK" sz="2400" dirty="0" smtClean="0">
                          <a:solidFill>
                            <a:srgbClr val="003399"/>
                          </a:solidFill>
                        </a:rPr>
                        <a:t>Verejný orgán </a:t>
                      </a:r>
                      <a:endParaRPr lang="sk-SK" sz="2400" dirty="0">
                        <a:solidFill>
                          <a:srgbClr val="003399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k-SK" sz="2400" dirty="0" smtClean="0">
                          <a:solidFill>
                            <a:srgbClr val="003399"/>
                          </a:solidFill>
                        </a:rPr>
                        <a:t>Výskumný</a:t>
                      </a:r>
                      <a:r>
                        <a:rPr lang="sk-SK" sz="2400" baseline="0" dirty="0" smtClean="0">
                          <a:solidFill>
                            <a:srgbClr val="003399"/>
                          </a:solidFill>
                        </a:rPr>
                        <a:t> a verejný sektor</a:t>
                      </a:r>
                      <a:endParaRPr lang="sk-SK" sz="2400" dirty="0">
                        <a:solidFill>
                          <a:srgbClr val="003399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k-SK" sz="2400" dirty="0" smtClean="0">
                          <a:solidFill>
                            <a:srgbClr val="003399"/>
                          </a:solidFill>
                        </a:rPr>
                        <a:t>návrh</a:t>
                      </a:r>
                      <a:r>
                        <a:rPr lang="sk-SK" sz="2400" baseline="0" dirty="0" smtClean="0">
                          <a:solidFill>
                            <a:srgbClr val="003399"/>
                          </a:solidFill>
                        </a:rPr>
                        <a:t> na úpravu legislatívy EÚ </a:t>
                      </a:r>
                      <a:endParaRPr lang="sk-SK" sz="2400" dirty="0">
                        <a:solidFill>
                          <a:srgbClr val="003399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18176974"/>
                  </a:ext>
                </a:extLst>
              </a:tr>
              <a:tr h="1799276">
                <a:tc>
                  <a:txBody>
                    <a:bodyPr/>
                    <a:lstStyle/>
                    <a:p>
                      <a:r>
                        <a:rPr lang="sk-SK" sz="2400" b="1" dirty="0" smtClean="0">
                          <a:solidFill>
                            <a:srgbClr val="003399"/>
                          </a:solidFill>
                        </a:rPr>
                        <a:t>WP4</a:t>
                      </a:r>
                      <a:endParaRPr lang="sk-SK" sz="2400" b="1" dirty="0">
                        <a:solidFill>
                          <a:srgbClr val="003399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k-SK" sz="2400" b="1" dirty="0" smtClean="0">
                          <a:solidFill>
                            <a:srgbClr val="003399"/>
                          </a:solidFill>
                        </a:rPr>
                        <a:t>Diseminácia</a:t>
                      </a:r>
                      <a:r>
                        <a:rPr lang="sk-SK" sz="2400" b="1" baseline="0" dirty="0" smtClean="0">
                          <a:solidFill>
                            <a:srgbClr val="003399"/>
                          </a:solidFill>
                        </a:rPr>
                        <a:t>, IPR</a:t>
                      </a:r>
                      <a:endParaRPr lang="sk-SK" sz="2400" b="1" dirty="0">
                        <a:solidFill>
                          <a:srgbClr val="003399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k-SK" sz="2400" dirty="0" smtClean="0">
                          <a:solidFill>
                            <a:srgbClr val="003399"/>
                          </a:solidFill>
                        </a:rPr>
                        <a:t>Sieť</a:t>
                      </a:r>
                      <a:r>
                        <a:rPr lang="sk-SK" sz="2400" baseline="0" dirty="0" smtClean="0">
                          <a:solidFill>
                            <a:srgbClr val="003399"/>
                          </a:solidFill>
                        </a:rPr>
                        <a:t> inštitúcií </a:t>
                      </a:r>
                      <a:endParaRPr lang="sk-SK" sz="2400" dirty="0">
                        <a:solidFill>
                          <a:srgbClr val="003399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k-SK" sz="2400" dirty="0" err="1" smtClean="0">
                          <a:solidFill>
                            <a:srgbClr val="003399"/>
                          </a:solidFill>
                        </a:rPr>
                        <a:t>NGOs</a:t>
                      </a:r>
                      <a:r>
                        <a:rPr lang="sk-SK" sz="2400" dirty="0" smtClean="0">
                          <a:solidFill>
                            <a:srgbClr val="003399"/>
                          </a:solidFill>
                        </a:rPr>
                        <a:t>, občianska iniciatíva,</a:t>
                      </a:r>
                      <a:r>
                        <a:rPr lang="sk-SK" sz="2400" baseline="0" dirty="0" smtClean="0">
                          <a:solidFill>
                            <a:srgbClr val="003399"/>
                          </a:solidFill>
                        </a:rPr>
                        <a:t> asociácie, SME</a:t>
                      </a:r>
                      <a:endParaRPr lang="sk-SK" sz="2400" dirty="0">
                        <a:solidFill>
                          <a:srgbClr val="003399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k-SK" sz="2400" dirty="0" smtClean="0">
                          <a:solidFill>
                            <a:srgbClr val="003399"/>
                          </a:solidFill>
                        </a:rPr>
                        <a:t>ochrana duševného vlastníctva, </a:t>
                      </a:r>
                      <a:r>
                        <a:rPr lang="sk-SK" sz="2400" dirty="0" err="1" smtClean="0">
                          <a:solidFill>
                            <a:srgbClr val="003399"/>
                          </a:solidFill>
                        </a:rPr>
                        <a:t>diseminácia</a:t>
                      </a:r>
                      <a:r>
                        <a:rPr lang="sk-SK" sz="2400" baseline="0" dirty="0" smtClean="0">
                          <a:solidFill>
                            <a:srgbClr val="003399"/>
                          </a:solidFill>
                        </a:rPr>
                        <a:t> výstupov projektu</a:t>
                      </a:r>
                      <a:endParaRPr lang="sk-SK" sz="2400" dirty="0">
                        <a:solidFill>
                          <a:srgbClr val="003399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79831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9617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ok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7654" y="-3991"/>
            <a:ext cx="1622258" cy="6858000"/>
          </a:xfrm>
          <a:prstGeom prst="rect">
            <a:avLst/>
          </a:prstGeom>
        </p:spPr>
      </p:pic>
      <p:sp>
        <p:nvSpPr>
          <p:cNvPr id="3" name="Zástupný objekt pre obsah 2"/>
          <p:cNvSpPr>
            <a:spLocks noGrp="1"/>
          </p:cNvSpPr>
          <p:nvPr>
            <p:ph idx="1"/>
          </p:nvPr>
        </p:nvSpPr>
        <p:spPr>
          <a:xfrm>
            <a:off x="140740" y="994988"/>
            <a:ext cx="10811119" cy="4351338"/>
          </a:xfrm>
        </p:spPr>
        <p:txBody>
          <a:bodyPr/>
          <a:lstStyle/>
          <a:p>
            <a:pPr>
              <a:buFont typeface="Wingdings" panose="05000000000000000000" pitchFamily="2" charset="2"/>
              <a:buChar char="v"/>
            </a:pPr>
            <a:r>
              <a:rPr lang="sk-SK" dirty="0">
                <a:solidFill>
                  <a:srgbClr val="000099"/>
                </a:solidFill>
              </a:rPr>
              <a:t>Interdisciplinárne a medziodvetvové konzorciá prepájajúce akademickú sféru, priemysel a verejný sektor. </a:t>
            </a:r>
            <a:r>
              <a:rPr lang="pt-BR" dirty="0">
                <a:solidFill>
                  <a:srgbClr val="000099"/>
                </a:solidFill>
              </a:rPr>
              <a:t>Efektívnejší transfer technológií a inovácií</a:t>
            </a:r>
            <a:r>
              <a:rPr lang="sk-SK" dirty="0" smtClean="0">
                <a:solidFill>
                  <a:srgbClr val="000099"/>
                </a:solidFill>
              </a:rPr>
              <a:t>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sk-SK" dirty="0">
                <a:solidFill>
                  <a:srgbClr val="000099"/>
                </a:solidFill>
              </a:rPr>
              <a:t>Konzorciá s potenciálom priniesť riešenia reálne aplikovateľné v praxi</a:t>
            </a:r>
            <a:r>
              <a:rPr lang="sk-SK" dirty="0" smtClean="0">
                <a:solidFill>
                  <a:srgbClr val="000099"/>
                </a:solidFill>
              </a:rPr>
              <a:t>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sk-SK" dirty="0" smtClean="0">
                <a:solidFill>
                  <a:srgbClr val="000099"/>
                </a:solidFill>
              </a:rPr>
              <a:t>Správne </a:t>
            </a:r>
            <a:r>
              <a:rPr lang="sk-SK" dirty="0">
                <a:solidFill>
                  <a:srgbClr val="000099"/>
                </a:solidFill>
              </a:rPr>
              <a:t>zložené konzorcium zaručuje efektívnu </a:t>
            </a:r>
            <a:r>
              <a:rPr lang="sk-SK" dirty="0" smtClean="0">
                <a:solidFill>
                  <a:srgbClr val="000099"/>
                </a:solidFill>
              </a:rPr>
              <a:t>spoluprácu - každý </a:t>
            </a:r>
            <a:r>
              <a:rPr lang="sk-SK" dirty="0">
                <a:solidFill>
                  <a:srgbClr val="000099"/>
                </a:solidFill>
              </a:rPr>
              <a:t>partner má v projekte špecifickú úlohu.   </a:t>
            </a:r>
            <a:r>
              <a:rPr lang="sk-SK" sz="2400" b="1" dirty="0">
                <a:solidFill>
                  <a:srgbClr val="000099"/>
                </a:solidFill>
              </a:rPr>
              <a:t/>
            </a:r>
            <a:br>
              <a:rPr lang="sk-SK" sz="2400" b="1" dirty="0">
                <a:solidFill>
                  <a:srgbClr val="000099"/>
                </a:solidFill>
              </a:rPr>
            </a:br>
            <a:endParaRPr lang="sk-SK" dirty="0" smtClean="0">
              <a:solidFill>
                <a:srgbClr val="000099"/>
              </a:solidFill>
            </a:endParaRPr>
          </a:p>
          <a:p>
            <a:pPr>
              <a:buFont typeface="Wingdings" panose="05000000000000000000" pitchFamily="2" charset="2"/>
              <a:buChar char="v"/>
            </a:pPr>
            <a:endParaRPr lang="sk-SK" dirty="0"/>
          </a:p>
        </p:txBody>
      </p:sp>
      <p:sp>
        <p:nvSpPr>
          <p:cNvPr id="4" name="Nadpis 1"/>
          <p:cNvSpPr txBox="1">
            <a:spLocks/>
          </p:cNvSpPr>
          <p:nvPr/>
        </p:nvSpPr>
        <p:spPr>
          <a:xfrm>
            <a:off x="214791" y="339585"/>
            <a:ext cx="10834790" cy="78055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k-SK" sz="4000" b="1" dirty="0" smtClean="0">
                <a:solidFill>
                  <a:srgbClr val="003399"/>
                </a:solidFill>
                <a:latin typeface="+mn-lt"/>
              </a:rPr>
              <a:t>Vyváženosť konzorcia z hľadiska typov organizácií</a:t>
            </a:r>
          </a:p>
          <a:p>
            <a:endParaRPr lang="sk-SK" sz="4000" b="1" dirty="0">
              <a:solidFill>
                <a:srgbClr val="003399"/>
              </a:solidFill>
              <a:latin typeface="+mn-lt"/>
            </a:endParaRPr>
          </a:p>
        </p:txBody>
      </p:sp>
      <p:graphicFrame>
        <p:nvGraphicFramePr>
          <p:cNvPr id="5" name="Tabuľka 4"/>
          <p:cNvGraphicFramePr>
            <a:graphicFrameLocks noGrp="1"/>
          </p:cNvGraphicFramePr>
          <p:nvPr>
            <p:extLst/>
          </p:nvPr>
        </p:nvGraphicFramePr>
        <p:xfrm>
          <a:off x="4998439" y="3924718"/>
          <a:ext cx="5207000" cy="24342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07000">
                  <a:extLst>
                    <a:ext uri="{9D8B030D-6E8A-4147-A177-3AD203B41FA5}">
                      <a16:colId xmlns:a16="http://schemas.microsoft.com/office/drawing/2014/main" val="2483500373"/>
                    </a:ext>
                  </a:extLst>
                </a:gridCol>
              </a:tblGrid>
              <a:tr h="2434201">
                <a:tc>
                  <a:txBody>
                    <a:bodyPr/>
                    <a:lstStyle/>
                    <a:p>
                      <a:pPr marL="285750" indent="-285750">
                        <a:buFontTx/>
                        <a:buChar char="-"/>
                      </a:pPr>
                      <a:r>
                        <a:rPr lang="sk-SK" sz="2400" baseline="0" dirty="0" smtClean="0">
                          <a:solidFill>
                            <a:srgbClr val="003399"/>
                          </a:solidFill>
                        </a:rPr>
                        <a:t>Akademické a výskumné inštitúcie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sk-SK" sz="2400" baseline="0" dirty="0" smtClean="0">
                          <a:solidFill>
                            <a:srgbClr val="003399"/>
                          </a:solidFill>
                        </a:rPr>
                        <a:t>Priemysel, veľké podniky, SME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sk-SK" sz="2400" baseline="0" dirty="0" smtClean="0">
                          <a:solidFill>
                            <a:srgbClr val="003399"/>
                          </a:solidFill>
                        </a:rPr>
                        <a:t>Verejný sektor 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sk-SK" sz="2400" baseline="0" dirty="0" smtClean="0">
                          <a:solidFill>
                            <a:srgbClr val="003399"/>
                          </a:solidFill>
                        </a:rPr>
                        <a:t>Asociácie, klastre, komory 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sk-SK" sz="2400" baseline="0" dirty="0" smtClean="0">
                          <a:solidFill>
                            <a:srgbClr val="003399"/>
                          </a:solidFill>
                        </a:rPr>
                        <a:t>Občianska spoločnosť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sk-SK" sz="2400" baseline="0" dirty="0" smtClean="0">
                          <a:solidFill>
                            <a:srgbClr val="003399"/>
                          </a:solidFill>
                        </a:rPr>
                        <a:t>NGO</a:t>
                      </a:r>
                      <a:endParaRPr lang="sk-SK" sz="2400" dirty="0">
                        <a:solidFill>
                          <a:srgbClr val="003399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3349316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6596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ok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7654" y="-3991"/>
            <a:ext cx="1622258" cy="6858000"/>
          </a:xfrm>
          <a:prstGeom prst="rect">
            <a:avLst/>
          </a:prstGeom>
        </p:spPr>
      </p:pic>
      <p:sp>
        <p:nvSpPr>
          <p:cNvPr id="2" name="Nadpis 1"/>
          <p:cNvSpPr txBox="1">
            <a:spLocks/>
          </p:cNvSpPr>
          <p:nvPr/>
        </p:nvSpPr>
        <p:spPr>
          <a:xfrm>
            <a:off x="214791" y="339585"/>
            <a:ext cx="10089888" cy="7805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k-SK" b="1" dirty="0" smtClean="0">
                <a:solidFill>
                  <a:srgbClr val="003399"/>
                </a:solidFill>
                <a:latin typeface="+mn-lt"/>
              </a:rPr>
              <a:t>Geografická vyváženosť konzorcia</a:t>
            </a:r>
            <a:endParaRPr lang="sk-SK" b="1" dirty="0">
              <a:solidFill>
                <a:srgbClr val="003399"/>
              </a:solidFill>
              <a:latin typeface="+mn-lt"/>
            </a:endParaRPr>
          </a:p>
        </p:txBody>
      </p:sp>
      <p:sp>
        <p:nvSpPr>
          <p:cNvPr id="3" name="BlokTextu 2"/>
          <p:cNvSpPr txBox="1"/>
          <p:nvPr/>
        </p:nvSpPr>
        <p:spPr>
          <a:xfrm>
            <a:off x="391727" y="1305289"/>
            <a:ext cx="1004443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sk-SK" sz="2400" dirty="0">
                <a:solidFill>
                  <a:srgbClr val="000099"/>
                </a:solidFill>
              </a:rPr>
              <a:t>s</a:t>
            </a:r>
            <a:r>
              <a:rPr lang="sk-SK" sz="2400" dirty="0" smtClean="0">
                <a:solidFill>
                  <a:srgbClr val="000099"/>
                </a:solidFill>
              </a:rPr>
              <a:t>plnenie </a:t>
            </a:r>
            <a:r>
              <a:rPr lang="sk-SK" sz="2400" dirty="0">
                <a:solidFill>
                  <a:srgbClr val="000099"/>
                </a:solidFill>
              </a:rPr>
              <a:t>minimálnych kritérií EK (min. 3 organizácie z min. 3 krajín </a:t>
            </a:r>
            <a:r>
              <a:rPr lang="sk-SK" sz="2400" dirty="0" smtClean="0">
                <a:solidFill>
                  <a:srgbClr val="000099"/>
                </a:solidFill>
              </a:rPr>
              <a:t>EÚ/AK)</a:t>
            </a:r>
            <a:endParaRPr lang="sk-SK" sz="2400" dirty="0">
              <a:solidFill>
                <a:srgbClr val="000099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sk-SK" sz="2400" dirty="0">
                <a:solidFill>
                  <a:srgbClr val="000099"/>
                </a:solidFill>
              </a:rPr>
              <a:t>r</a:t>
            </a:r>
            <a:r>
              <a:rPr lang="sk-SK" sz="2400" dirty="0" smtClean="0">
                <a:solidFill>
                  <a:srgbClr val="000099"/>
                </a:solidFill>
              </a:rPr>
              <a:t>egionálna </a:t>
            </a:r>
            <a:r>
              <a:rPr lang="sk-SK" sz="2400" dirty="0">
                <a:solidFill>
                  <a:srgbClr val="000099"/>
                </a:solidFill>
              </a:rPr>
              <a:t>diverzita zvyšuje šance na financovanie, uľahčuje medzinárodnú implementáciu </a:t>
            </a:r>
            <a:r>
              <a:rPr lang="sk-SK" sz="2400" dirty="0" smtClean="0">
                <a:solidFill>
                  <a:srgbClr val="000099"/>
                </a:solidFill>
              </a:rPr>
              <a:t>výsledkov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sk-SK" sz="2400" dirty="0" smtClean="0">
                <a:solidFill>
                  <a:srgbClr val="000099"/>
                </a:solidFill>
              </a:rPr>
              <a:t>kombinácia </a:t>
            </a:r>
            <a:r>
              <a:rPr lang="sk-SK" sz="2400" dirty="0">
                <a:solidFill>
                  <a:srgbClr val="000099"/>
                </a:solidFill>
              </a:rPr>
              <a:t>krajín s rôznymi úrovňami inovačného </a:t>
            </a:r>
            <a:r>
              <a:rPr lang="sk-SK" sz="2400" dirty="0" smtClean="0">
                <a:solidFill>
                  <a:srgbClr val="000099"/>
                </a:solidFill>
              </a:rPr>
              <a:t>ekosystému</a:t>
            </a:r>
            <a:endParaRPr lang="sk-SK" sz="2400" dirty="0">
              <a:solidFill>
                <a:srgbClr val="000099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sk-SK" sz="2400" dirty="0" smtClean="0">
                <a:solidFill>
                  <a:srgbClr val="000099"/>
                </a:solidFill>
              </a:rPr>
              <a:t>vyváženie </a:t>
            </a:r>
            <a:r>
              <a:rPr lang="sk-SK" sz="2400" dirty="0">
                <a:solidFill>
                  <a:srgbClr val="000099"/>
                </a:solidFill>
              </a:rPr>
              <a:t>veľkých a malých krajín 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sk-SK" sz="2400" dirty="0">
                <a:solidFill>
                  <a:srgbClr val="000099"/>
                </a:solidFill>
              </a:rPr>
              <a:t>z</a:t>
            </a:r>
            <a:r>
              <a:rPr lang="sk-SK" sz="2400" dirty="0" smtClean="0">
                <a:solidFill>
                  <a:srgbClr val="000099"/>
                </a:solidFill>
              </a:rPr>
              <a:t>apojenie </a:t>
            </a:r>
            <a:r>
              <a:rPr lang="sk-SK" sz="2400" dirty="0">
                <a:solidFill>
                  <a:srgbClr val="000099"/>
                </a:solidFill>
              </a:rPr>
              <a:t>menej rozvinutých krajín 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sk-SK" sz="2400" dirty="0">
                <a:solidFill>
                  <a:srgbClr val="000099"/>
                </a:solidFill>
              </a:rPr>
              <a:t>z</a:t>
            </a:r>
            <a:r>
              <a:rPr lang="sk-SK" sz="2400" dirty="0" smtClean="0">
                <a:solidFill>
                  <a:srgbClr val="000099"/>
                </a:solidFill>
              </a:rPr>
              <a:t>apojenie </a:t>
            </a:r>
            <a:r>
              <a:rPr lang="sk-SK" sz="2400" dirty="0">
                <a:solidFill>
                  <a:srgbClr val="000099"/>
                </a:solidFill>
              </a:rPr>
              <a:t>asociácií pre lepšiu regionálnu </a:t>
            </a:r>
            <a:r>
              <a:rPr lang="sk-SK" sz="2400" dirty="0" smtClean="0">
                <a:solidFill>
                  <a:srgbClr val="000099"/>
                </a:solidFill>
              </a:rPr>
              <a:t>disemináciu </a:t>
            </a:r>
            <a:endParaRPr lang="sk-SK" sz="2400" dirty="0">
              <a:solidFill>
                <a:srgbClr val="000099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sk-SK" sz="2400" dirty="0">
                <a:solidFill>
                  <a:srgbClr val="000099"/>
                </a:solidFill>
              </a:rPr>
              <a:t>r</a:t>
            </a:r>
            <a:r>
              <a:rPr lang="sk-SK" sz="2400" dirty="0" smtClean="0">
                <a:solidFill>
                  <a:srgbClr val="000099"/>
                </a:solidFill>
              </a:rPr>
              <a:t>ozdelenie </a:t>
            </a:r>
            <a:r>
              <a:rPr lang="sk-SK" sz="2400" dirty="0">
                <a:solidFill>
                  <a:srgbClr val="000099"/>
                </a:solidFill>
              </a:rPr>
              <a:t>úloh a financií rovnomerne </a:t>
            </a:r>
            <a:r>
              <a:rPr lang="sk-SK" sz="2400" dirty="0" smtClean="0">
                <a:solidFill>
                  <a:srgbClr val="000099"/>
                </a:solidFill>
              </a:rPr>
              <a:t>medzi </a:t>
            </a:r>
            <a:r>
              <a:rPr lang="sk-SK" sz="2400" dirty="0">
                <a:solidFill>
                  <a:srgbClr val="000099"/>
                </a:solidFill>
              </a:rPr>
              <a:t>regióny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endParaRPr lang="sk-SK" sz="2400" dirty="0"/>
          </a:p>
        </p:txBody>
      </p:sp>
      <p:graphicFrame>
        <p:nvGraphicFramePr>
          <p:cNvPr id="4" name="Tabuľka 3"/>
          <p:cNvGraphicFramePr>
            <a:graphicFrameLocks noGrp="1"/>
          </p:cNvGraphicFramePr>
          <p:nvPr>
            <p:extLst/>
          </p:nvPr>
        </p:nvGraphicFramePr>
        <p:xfrm>
          <a:off x="6603224" y="4585459"/>
          <a:ext cx="4551059" cy="22685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51059">
                  <a:extLst>
                    <a:ext uri="{9D8B030D-6E8A-4147-A177-3AD203B41FA5}">
                      <a16:colId xmlns:a16="http://schemas.microsoft.com/office/drawing/2014/main" val="2483500373"/>
                    </a:ext>
                  </a:extLst>
                </a:gridCol>
              </a:tblGrid>
              <a:tr h="2268550"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en-US" sz="2400" baseline="0" dirty="0" smtClean="0">
                          <a:solidFill>
                            <a:srgbClr val="003399"/>
                          </a:solidFill>
                        </a:rPr>
                        <a:t>European innovation scoreboard</a:t>
                      </a:r>
                      <a:r>
                        <a:rPr lang="sk-SK" sz="2400" baseline="0" dirty="0" smtClean="0">
                          <a:solidFill>
                            <a:srgbClr val="003399"/>
                          </a:solidFill>
                        </a:rPr>
                        <a:t>: 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US" sz="2400" baseline="0" dirty="0" smtClean="0">
                          <a:solidFill>
                            <a:srgbClr val="003399"/>
                          </a:solidFill>
                        </a:rPr>
                        <a:t>Innovation Leaders </a:t>
                      </a:r>
                      <a:endParaRPr lang="sk-SK" sz="2400" baseline="0" dirty="0" smtClean="0">
                        <a:solidFill>
                          <a:srgbClr val="003399"/>
                        </a:solidFill>
                      </a:endParaRP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US" sz="2400" baseline="0" dirty="0" smtClean="0">
                          <a:solidFill>
                            <a:srgbClr val="003399"/>
                          </a:solidFill>
                        </a:rPr>
                        <a:t>Strong Innovators </a:t>
                      </a:r>
                      <a:endParaRPr lang="sk-SK" sz="2400" baseline="0" dirty="0" smtClean="0">
                        <a:solidFill>
                          <a:srgbClr val="003399"/>
                        </a:solidFill>
                      </a:endParaRP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US" sz="2400" baseline="0" dirty="0" smtClean="0">
                          <a:solidFill>
                            <a:srgbClr val="003399"/>
                          </a:solidFill>
                        </a:rPr>
                        <a:t>Moderate Innovators </a:t>
                      </a:r>
                      <a:endParaRPr lang="sk-SK" sz="2400" baseline="0" dirty="0" smtClean="0">
                        <a:solidFill>
                          <a:srgbClr val="003399"/>
                        </a:solidFill>
                      </a:endParaRP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US" sz="2400" baseline="0" dirty="0" smtClean="0">
                          <a:solidFill>
                            <a:srgbClr val="003399"/>
                          </a:solidFill>
                        </a:rPr>
                        <a:t>Emerging Innovators</a:t>
                      </a:r>
                      <a:endParaRPr lang="sk-SK" sz="2400" dirty="0">
                        <a:solidFill>
                          <a:srgbClr val="003399"/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334931657"/>
                  </a:ext>
                </a:extLst>
              </a:tr>
            </a:tbl>
          </a:graphicData>
        </a:graphic>
      </p:graphicFrame>
      <p:pic>
        <p:nvPicPr>
          <p:cNvPr id="5" name="Obrázok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2890" y="2282608"/>
            <a:ext cx="2135672" cy="1708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9256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ok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444446">
            <a:off x="7729091" y="255317"/>
            <a:ext cx="4157482" cy="30395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Zástupný objekt pre obsah 2"/>
          <p:cNvSpPr>
            <a:spLocks noGrp="1"/>
          </p:cNvSpPr>
          <p:nvPr>
            <p:ph idx="1"/>
          </p:nvPr>
        </p:nvSpPr>
        <p:spPr>
          <a:xfrm>
            <a:off x="266043" y="2580131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000099"/>
                </a:solidFill>
                <a:ea typeface="+mj-ea"/>
                <a:cs typeface="+mj-cs"/>
              </a:rPr>
              <a:t>3. Quality and efficiency of the implementation</a:t>
            </a:r>
          </a:p>
          <a:p>
            <a:pPr marL="0" indent="0">
              <a:buNone/>
            </a:pPr>
            <a:r>
              <a:rPr lang="en-US" sz="2400" dirty="0">
                <a:solidFill>
                  <a:srgbClr val="000099"/>
                </a:solidFill>
                <a:ea typeface="+mj-ea"/>
                <a:cs typeface="+mj-cs"/>
              </a:rPr>
              <a:t>The following aspects will be taken into account, to the extent that the proposed work corresponds to </a:t>
            </a:r>
            <a:r>
              <a:rPr lang="en-US" sz="2400" dirty="0" smtClean="0">
                <a:solidFill>
                  <a:srgbClr val="000099"/>
                </a:solidFill>
                <a:ea typeface="+mj-ea"/>
                <a:cs typeface="+mj-cs"/>
              </a:rPr>
              <a:t>the</a:t>
            </a:r>
            <a:r>
              <a:rPr lang="sk-SK" sz="2400" dirty="0" smtClean="0">
                <a:solidFill>
                  <a:srgbClr val="000099"/>
                </a:solidFill>
                <a:ea typeface="+mj-ea"/>
                <a:cs typeface="+mj-cs"/>
              </a:rPr>
              <a:t> </a:t>
            </a:r>
            <a:r>
              <a:rPr lang="en-US" sz="2400" dirty="0" smtClean="0">
                <a:solidFill>
                  <a:srgbClr val="000099"/>
                </a:solidFill>
                <a:ea typeface="+mj-ea"/>
                <a:cs typeface="+mj-cs"/>
              </a:rPr>
              <a:t>description </a:t>
            </a:r>
            <a:r>
              <a:rPr lang="en-US" sz="2400" dirty="0">
                <a:solidFill>
                  <a:srgbClr val="000099"/>
                </a:solidFill>
                <a:ea typeface="+mj-ea"/>
                <a:cs typeface="+mj-cs"/>
              </a:rPr>
              <a:t>in the work </a:t>
            </a:r>
            <a:r>
              <a:rPr lang="en-US" sz="2400" dirty="0" err="1">
                <a:solidFill>
                  <a:srgbClr val="000099"/>
                </a:solidFill>
                <a:ea typeface="+mj-ea"/>
                <a:cs typeface="+mj-cs"/>
              </a:rPr>
              <a:t>programme</a:t>
            </a:r>
            <a:r>
              <a:rPr lang="en-US" sz="2400" dirty="0">
                <a:solidFill>
                  <a:srgbClr val="000099"/>
                </a:solidFill>
                <a:ea typeface="+mj-ea"/>
                <a:cs typeface="+mj-cs"/>
              </a:rPr>
              <a:t>:</a:t>
            </a:r>
          </a:p>
          <a:p>
            <a:r>
              <a:rPr lang="en-US" sz="2400" i="1" dirty="0" smtClean="0">
                <a:solidFill>
                  <a:srgbClr val="000099"/>
                </a:solidFill>
                <a:ea typeface="+mj-ea"/>
                <a:cs typeface="+mj-cs"/>
              </a:rPr>
              <a:t>Quality </a:t>
            </a:r>
            <a:r>
              <a:rPr lang="en-US" sz="2400" i="1" dirty="0">
                <a:solidFill>
                  <a:srgbClr val="000099"/>
                </a:solidFill>
                <a:ea typeface="+mj-ea"/>
                <a:cs typeface="+mj-cs"/>
              </a:rPr>
              <a:t>and effectiveness of the work plan, assessment of risks, and appropriateness of the </a:t>
            </a:r>
            <a:r>
              <a:rPr lang="en-US" sz="2400" i="1" dirty="0" smtClean="0">
                <a:solidFill>
                  <a:srgbClr val="000099"/>
                </a:solidFill>
                <a:ea typeface="+mj-ea"/>
                <a:cs typeface="+mj-cs"/>
              </a:rPr>
              <a:t>effort</a:t>
            </a:r>
            <a:r>
              <a:rPr lang="sk-SK" sz="2400" i="1" dirty="0" smtClean="0">
                <a:solidFill>
                  <a:srgbClr val="000099"/>
                </a:solidFill>
                <a:ea typeface="+mj-ea"/>
                <a:cs typeface="+mj-cs"/>
              </a:rPr>
              <a:t> </a:t>
            </a:r>
            <a:r>
              <a:rPr lang="en-US" sz="2400" i="1" dirty="0" smtClean="0">
                <a:solidFill>
                  <a:srgbClr val="000099"/>
                </a:solidFill>
                <a:ea typeface="+mj-ea"/>
                <a:cs typeface="+mj-cs"/>
              </a:rPr>
              <a:t>assigned </a:t>
            </a:r>
            <a:r>
              <a:rPr lang="en-US" sz="2400" i="1" dirty="0">
                <a:solidFill>
                  <a:srgbClr val="000099"/>
                </a:solidFill>
                <a:ea typeface="+mj-ea"/>
                <a:cs typeface="+mj-cs"/>
              </a:rPr>
              <a:t>to work packages, and the resources overall.</a:t>
            </a:r>
          </a:p>
          <a:p>
            <a:r>
              <a:rPr lang="en-US" sz="2400" i="1" u="sng" dirty="0" smtClean="0">
                <a:solidFill>
                  <a:srgbClr val="000099"/>
                </a:solidFill>
                <a:uFill>
                  <a:solidFill>
                    <a:schemeClr val="accent4">
                      <a:lumMod val="60000"/>
                      <a:lumOff val="40000"/>
                    </a:schemeClr>
                  </a:solidFill>
                </a:uFill>
                <a:ea typeface="+mj-ea"/>
                <a:cs typeface="+mj-cs"/>
              </a:rPr>
              <a:t>Capacity </a:t>
            </a:r>
            <a:r>
              <a:rPr lang="en-US" sz="2400" i="1" u="sng" dirty="0">
                <a:solidFill>
                  <a:srgbClr val="000099"/>
                </a:solidFill>
                <a:uFill>
                  <a:solidFill>
                    <a:schemeClr val="accent4">
                      <a:lumMod val="60000"/>
                      <a:lumOff val="40000"/>
                    </a:schemeClr>
                  </a:solidFill>
                </a:uFill>
                <a:ea typeface="+mj-ea"/>
                <a:cs typeface="+mj-cs"/>
              </a:rPr>
              <a:t>and role of each participant</a:t>
            </a:r>
            <a:r>
              <a:rPr lang="en-US" sz="2400" i="1" dirty="0">
                <a:solidFill>
                  <a:srgbClr val="000099"/>
                </a:solidFill>
                <a:uFill>
                  <a:solidFill>
                    <a:schemeClr val="accent4">
                      <a:lumMod val="60000"/>
                      <a:lumOff val="40000"/>
                    </a:schemeClr>
                  </a:solidFill>
                </a:uFill>
                <a:ea typeface="+mj-ea"/>
                <a:cs typeface="+mj-cs"/>
              </a:rPr>
              <a:t>, and the extent to which the consortium as a whole </a:t>
            </a:r>
            <a:r>
              <a:rPr lang="en-US" sz="2400" i="1" dirty="0" smtClean="0">
                <a:solidFill>
                  <a:srgbClr val="000099"/>
                </a:solidFill>
                <a:uFill>
                  <a:solidFill>
                    <a:schemeClr val="accent4">
                      <a:lumMod val="60000"/>
                      <a:lumOff val="40000"/>
                    </a:schemeClr>
                  </a:solidFill>
                </a:uFill>
                <a:ea typeface="+mj-ea"/>
                <a:cs typeface="+mj-cs"/>
              </a:rPr>
              <a:t>brings</a:t>
            </a:r>
            <a:r>
              <a:rPr lang="sk-SK" sz="2400" i="1" dirty="0" smtClean="0">
                <a:solidFill>
                  <a:srgbClr val="000099"/>
                </a:solidFill>
                <a:uFill>
                  <a:solidFill>
                    <a:schemeClr val="accent4">
                      <a:lumMod val="60000"/>
                      <a:lumOff val="40000"/>
                    </a:schemeClr>
                  </a:solidFill>
                </a:uFill>
                <a:ea typeface="+mj-ea"/>
                <a:cs typeface="+mj-cs"/>
              </a:rPr>
              <a:t> </a:t>
            </a:r>
            <a:r>
              <a:rPr lang="en-US" sz="2400" i="1" dirty="0" smtClean="0">
                <a:solidFill>
                  <a:srgbClr val="000099"/>
                </a:solidFill>
                <a:uFill>
                  <a:solidFill>
                    <a:schemeClr val="accent4">
                      <a:lumMod val="60000"/>
                      <a:lumOff val="40000"/>
                    </a:schemeClr>
                  </a:solidFill>
                </a:uFill>
                <a:ea typeface="+mj-ea"/>
                <a:cs typeface="+mj-cs"/>
              </a:rPr>
              <a:t>together </a:t>
            </a:r>
            <a:r>
              <a:rPr lang="en-US" sz="2400" i="1" dirty="0">
                <a:solidFill>
                  <a:srgbClr val="000099"/>
                </a:solidFill>
                <a:uFill>
                  <a:solidFill>
                    <a:schemeClr val="accent4">
                      <a:lumMod val="60000"/>
                      <a:lumOff val="40000"/>
                    </a:schemeClr>
                  </a:solidFill>
                </a:uFill>
                <a:ea typeface="+mj-ea"/>
                <a:cs typeface="+mj-cs"/>
              </a:rPr>
              <a:t>the necessary expertise</a:t>
            </a:r>
            <a:endParaRPr lang="sk-SK" sz="2400" i="1" dirty="0">
              <a:solidFill>
                <a:srgbClr val="000099"/>
              </a:solidFill>
              <a:uFill>
                <a:solidFill>
                  <a:schemeClr val="accent4">
                    <a:lumMod val="60000"/>
                    <a:lumOff val="40000"/>
                  </a:schemeClr>
                </a:solidFill>
              </a:uFill>
              <a:ea typeface="+mj-ea"/>
              <a:cs typeface="+mj-cs"/>
            </a:endParaRPr>
          </a:p>
        </p:txBody>
      </p:sp>
      <p:sp>
        <p:nvSpPr>
          <p:cNvPr id="4" name="Google Shape;144;g319480f9a9e_0_0"/>
          <p:cNvSpPr/>
          <p:nvPr/>
        </p:nvSpPr>
        <p:spPr>
          <a:xfrm>
            <a:off x="335043" y="543282"/>
            <a:ext cx="10446600" cy="76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/>
            <a:r>
              <a:rPr lang="sk-SK" sz="4400" b="1" dirty="0" err="1" smtClean="0">
                <a:solidFill>
                  <a:srgbClr val="003399"/>
                </a:solidFill>
                <a:ea typeface="+mj-ea"/>
                <a:cs typeface="+mj-cs"/>
                <a:sym typeface="Calibri"/>
              </a:rPr>
              <a:t>Evaluation</a:t>
            </a:r>
            <a:r>
              <a:rPr lang="sk-SK" sz="4400" b="1" dirty="0" smtClean="0">
                <a:solidFill>
                  <a:srgbClr val="003399"/>
                </a:solidFill>
                <a:ea typeface="+mj-ea"/>
                <a:cs typeface="+mj-cs"/>
                <a:sym typeface="Calibri"/>
              </a:rPr>
              <a:t> </a:t>
            </a:r>
            <a:r>
              <a:rPr lang="sk-SK" sz="4400" b="1" dirty="0" err="1" smtClean="0">
                <a:solidFill>
                  <a:srgbClr val="003399"/>
                </a:solidFill>
                <a:ea typeface="+mj-ea"/>
                <a:cs typeface="+mj-cs"/>
                <a:sym typeface="Calibri"/>
              </a:rPr>
              <a:t>Form</a:t>
            </a:r>
            <a:r>
              <a:rPr lang="sk-SK" sz="4400" b="1" dirty="0" smtClean="0">
                <a:solidFill>
                  <a:srgbClr val="003399"/>
                </a:solidFill>
                <a:ea typeface="+mj-ea"/>
                <a:cs typeface="+mj-cs"/>
                <a:sym typeface="Calibri"/>
              </a:rPr>
              <a:t> RIA/IA</a:t>
            </a:r>
            <a:endParaRPr sz="4400" b="1" dirty="0">
              <a:solidFill>
                <a:srgbClr val="003399"/>
              </a:solidFill>
              <a:ea typeface="+mj-ea"/>
              <a:cs typeface="+mj-cs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27205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144;g319480f9a9e_0_0"/>
          <p:cNvSpPr/>
          <p:nvPr/>
        </p:nvSpPr>
        <p:spPr>
          <a:xfrm>
            <a:off x="335043" y="543282"/>
            <a:ext cx="10446600" cy="76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/>
            <a:r>
              <a:rPr lang="sk-SK" sz="4400" b="1" dirty="0" err="1" smtClean="0">
                <a:solidFill>
                  <a:srgbClr val="003399"/>
                </a:solidFill>
                <a:ea typeface="+mj-ea"/>
                <a:cs typeface="+mj-cs"/>
                <a:sym typeface="Calibri"/>
              </a:rPr>
              <a:t>Evaluation</a:t>
            </a:r>
            <a:r>
              <a:rPr lang="sk-SK" sz="4400" b="1" dirty="0" smtClean="0">
                <a:solidFill>
                  <a:srgbClr val="003399"/>
                </a:solidFill>
                <a:ea typeface="+mj-ea"/>
                <a:cs typeface="+mj-cs"/>
                <a:sym typeface="Calibri"/>
              </a:rPr>
              <a:t> </a:t>
            </a:r>
            <a:r>
              <a:rPr lang="sk-SK" sz="4400" b="1" dirty="0" err="1" smtClean="0">
                <a:solidFill>
                  <a:srgbClr val="003399"/>
                </a:solidFill>
                <a:ea typeface="+mj-ea"/>
                <a:cs typeface="+mj-cs"/>
                <a:sym typeface="Calibri"/>
              </a:rPr>
              <a:t>Form</a:t>
            </a:r>
            <a:r>
              <a:rPr lang="sk-SK" sz="4400" b="1" dirty="0" smtClean="0">
                <a:solidFill>
                  <a:srgbClr val="003399"/>
                </a:solidFill>
                <a:ea typeface="+mj-ea"/>
                <a:cs typeface="+mj-cs"/>
                <a:sym typeface="Calibri"/>
              </a:rPr>
              <a:t> RIA/IA</a:t>
            </a:r>
            <a:endParaRPr sz="4400" b="1" dirty="0">
              <a:solidFill>
                <a:srgbClr val="003399"/>
              </a:solidFill>
              <a:ea typeface="+mj-ea"/>
              <a:cs typeface="+mj-cs"/>
              <a:sym typeface="Calibri"/>
            </a:endParaRPr>
          </a:p>
        </p:txBody>
      </p:sp>
      <p:pic>
        <p:nvPicPr>
          <p:cNvPr id="7" name="Obrázok 6"/>
          <p:cNvPicPr>
            <a:picLocks noChangeAspect="1"/>
          </p:cNvPicPr>
          <p:nvPr/>
        </p:nvPicPr>
        <p:blipFill rotWithShape="1">
          <a:blip r:embed="rId3"/>
          <a:srcRect l="10134" t="15477" r="12321" b="17976"/>
          <a:stretch/>
        </p:blipFill>
        <p:spPr>
          <a:xfrm>
            <a:off x="702128" y="1312782"/>
            <a:ext cx="10482943" cy="50604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71857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ok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7654" y="-3991"/>
            <a:ext cx="1622258" cy="6858000"/>
          </a:xfrm>
          <a:prstGeom prst="rect">
            <a:avLst/>
          </a:prstGeom>
        </p:spPr>
      </p:pic>
      <p:sp>
        <p:nvSpPr>
          <p:cNvPr id="5" name="Nadpis 1"/>
          <p:cNvSpPr txBox="1">
            <a:spLocks/>
          </p:cNvSpPr>
          <p:nvPr/>
        </p:nvSpPr>
        <p:spPr>
          <a:xfrm>
            <a:off x="214791" y="250685"/>
            <a:ext cx="10089888" cy="7805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k-SK" b="1" dirty="0" smtClean="0">
                <a:solidFill>
                  <a:srgbClr val="003399"/>
                </a:solidFill>
                <a:latin typeface="+mn-lt"/>
              </a:rPr>
              <a:t>Rozdelenie úloh a zodpovedností v rámci konzorcia </a:t>
            </a:r>
            <a:endParaRPr lang="sk-SK" b="1" dirty="0">
              <a:solidFill>
                <a:srgbClr val="003399"/>
              </a:solidFill>
              <a:latin typeface="+mn-lt"/>
            </a:endParaRPr>
          </a:p>
        </p:txBody>
      </p:sp>
      <p:graphicFrame>
        <p:nvGraphicFramePr>
          <p:cNvPr id="6" name="Tabuľka 5"/>
          <p:cNvGraphicFramePr>
            <a:graphicFrameLocks noGrp="1"/>
          </p:cNvGraphicFramePr>
          <p:nvPr>
            <p:extLst/>
          </p:nvPr>
        </p:nvGraphicFramePr>
        <p:xfrm>
          <a:off x="349018" y="1159926"/>
          <a:ext cx="5137382" cy="28955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37382">
                  <a:extLst>
                    <a:ext uri="{9D8B030D-6E8A-4147-A177-3AD203B41FA5}">
                      <a16:colId xmlns:a16="http://schemas.microsoft.com/office/drawing/2014/main" val="788767749"/>
                    </a:ext>
                  </a:extLst>
                </a:gridCol>
              </a:tblGrid>
              <a:tr h="672180">
                <a:tc>
                  <a:txBody>
                    <a:bodyPr/>
                    <a:lstStyle/>
                    <a:p>
                      <a:pPr algn="ctr"/>
                      <a:r>
                        <a:rPr lang="sk-SK" sz="2800" b="1" dirty="0" smtClean="0"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Koordinátor projektu </a:t>
                      </a:r>
                      <a:endParaRPr lang="sk-SK" sz="2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89012797"/>
                  </a:ext>
                </a:extLst>
              </a:tr>
              <a:tr h="2223363">
                <a:tc>
                  <a:txBody>
                    <a:bodyPr/>
                    <a:lstStyle/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sk-SK" sz="2400" b="1" dirty="0" smtClean="0"/>
                        <a:t>administratívny </a:t>
                      </a:r>
                      <a:r>
                        <a:rPr lang="en-AE" sz="2400" dirty="0" smtClean="0"/>
                        <a:t>–</a:t>
                      </a:r>
                      <a:r>
                        <a:rPr lang="sk-SK" sz="2400" dirty="0" smtClean="0"/>
                        <a:t> riadi projekt len z administratívneho hľadiska</a:t>
                      </a:r>
                    </a:p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sk-SK" sz="2400" b="1" dirty="0" smtClean="0"/>
                        <a:t>odborný</a:t>
                      </a:r>
                      <a:r>
                        <a:rPr lang="sk-SK" sz="2400" dirty="0" smtClean="0"/>
                        <a:t> </a:t>
                      </a:r>
                      <a:r>
                        <a:rPr lang="en-AE" sz="2400" dirty="0" smtClean="0"/>
                        <a:t>–</a:t>
                      </a:r>
                      <a:r>
                        <a:rPr lang="sk-SK" sz="2400" dirty="0" smtClean="0"/>
                        <a:t> vedie výskumné aktivity v projekte</a:t>
                      </a:r>
                      <a:endParaRPr lang="sk-SK" sz="2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23487127"/>
                  </a:ext>
                </a:extLst>
              </a:tr>
            </a:tbl>
          </a:graphicData>
        </a:graphic>
      </p:graphicFrame>
      <p:graphicFrame>
        <p:nvGraphicFramePr>
          <p:cNvPr id="12" name="Tabuľka 11"/>
          <p:cNvGraphicFramePr>
            <a:graphicFrameLocks noGrp="1"/>
          </p:cNvGraphicFramePr>
          <p:nvPr>
            <p:extLst/>
          </p:nvPr>
        </p:nvGraphicFramePr>
        <p:xfrm>
          <a:off x="5886450" y="3425009"/>
          <a:ext cx="5154930" cy="29581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54930">
                  <a:extLst>
                    <a:ext uri="{9D8B030D-6E8A-4147-A177-3AD203B41FA5}">
                      <a16:colId xmlns:a16="http://schemas.microsoft.com/office/drawing/2014/main" val="3835221781"/>
                    </a:ext>
                  </a:extLst>
                </a:gridCol>
              </a:tblGrid>
              <a:tr h="672180">
                <a:tc>
                  <a:txBody>
                    <a:bodyPr/>
                    <a:lstStyle/>
                    <a:p>
                      <a:pPr algn="ctr"/>
                      <a:r>
                        <a:rPr lang="sk-SK" sz="2800" b="1" dirty="0" smtClean="0">
                          <a:solidFill>
                            <a:srgbClr val="000099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Partner</a:t>
                      </a:r>
                      <a:endParaRPr lang="sk-SK" sz="2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89012797"/>
                  </a:ext>
                </a:extLst>
              </a:tr>
              <a:tr h="2223363">
                <a:tc>
                  <a:txBody>
                    <a:bodyPr/>
                    <a:lstStyle/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sk-SK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technický </a:t>
                      </a:r>
                      <a:r>
                        <a:rPr lang="sk-SK" sz="2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– výskum a vývoj inovácií, testovanie </a:t>
                      </a:r>
                    </a:p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sk-SK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implementačný </a:t>
                      </a:r>
                      <a:r>
                        <a:rPr lang="sk-SK" sz="2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– overovanie riešení v praxi </a:t>
                      </a:r>
                    </a:p>
                    <a:p>
                      <a:pPr marL="342900" indent="-342900" algn="l">
                        <a:buFont typeface="Arial" panose="020B0604020202020204" pitchFamily="34" charset="0"/>
                        <a:buChar char="•"/>
                      </a:pPr>
                      <a:r>
                        <a:rPr lang="sk-SK" sz="24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diseminačný</a:t>
                      </a:r>
                      <a:r>
                        <a:rPr lang="sk-SK" sz="2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– šírenie výsledkov, ich využitie a komercializácia </a:t>
                      </a:r>
                      <a:endParaRPr lang="sk-SK" sz="2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234871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96815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objekt pre obsah 2"/>
          <p:cNvSpPr txBox="1">
            <a:spLocks/>
          </p:cNvSpPr>
          <p:nvPr/>
        </p:nvSpPr>
        <p:spPr>
          <a:xfrm>
            <a:off x="496172" y="1986168"/>
            <a:ext cx="10515600" cy="426798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v"/>
            </a:pPr>
            <a:r>
              <a:rPr lang="sk-SK" dirty="0" smtClean="0"/>
              <a:t> </a:t>
            </a:r>
            <a:r>
              <a:rPr lang="sk-SK" sz="3200" dirty="0" smtClean="0"/>
              <a:t>pravidelné online stretnutia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sk-SK" sz="3200" dirty="0" smtClean="0"/>
              <a:t> nástroje na riadenie spolupráce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sk-SK" sz="3200" dirty="0" smtClean="0"/>
              <a:t> spoločné písanie projektového návrhu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sk-SK" sz="3200" dirty="0" smtClean="0"/>
              <a:t> rozdelenie pracovných úloh a balíkov (</a:t>
            </a:r>
            <a:r>
              <a:rPr lang="sk-SK" sz="3200" dirty="0" err="1" smtClean="0"/>
              <a:t>WPs</a:t>
            </a:r>
            <a:r>
              <a:rPr lang="sk-SK" sz="3200" dirty="0" smtClean="0"/>
              <a:t>)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sk-SK" sz="3200" dirty="0" smtClean="0"/>
              <a:t> opakovane kontrolovať súlad s témou výzvy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sk-SK" sz="3200" dirty="0"/>
              <a:t> jasne definované IPR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sk-SK" sz="3200" dirty="0" smtClean="0"/>
              <a:t> primerané rozdelenie rozpočtu v rámci celého konzorcia</a:t>
            </a:r>
            <a:r>
              <a:rPr lang="sk-SK" dirty="0" smtClean="0"/>
              <a:t/>
            </a:r>
            <a:br>
              <a:rPr lang="sk-SK" dirty="0" smtClean="0"/>
            </a:br>
            <a:endParaRPr lang="sk-SK" dirty="0"/>
          </a:p>
        </p:txBody>
      </p:sp>
      <p:sp>
        <p:nvSpPr>
          <p:cNvPr id="7" name="Nadpis 1"/>
          <p:cNvSpPr txBox="1">
            <a:spLocks/>
          </p:cNvSpPr>
          <p:nvPr/>
        </p:nvSpPr>
        <p:spPr>
          <a:xfrm>
            <a:off x="270633" y="627613"/>
            <a:ext cx="10089888" cy="7805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k-SK" b="1" dirty="0" smtClean="0">
                <a:solidFill>
                  <a:srgbClr val="003399"/>
                </a:solidFill>
                <a:latin typeface="+mn-lt"/>
              </a:rPr>
              <a:t>Úlohy a zodpovednosti v rámci konzorcia </a:t>
            </a:r>
            <a:endParaRPr lang="sk-SK" b="1" dirty="0">
              <a:solidFill>
                <a:srgbClr val="003399"/>
              </a:solidFill>
              <a:latin typeface="+mn-lt"/>
            </a:endParaRPr>
          </a:p>
        </p:txBody>
      </p:sp>
      <p:pic>
        <p:nvPicPr>
          <p:cNvPr id="8" name="Obrázok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7654" y="-3991"/>
            <a:ext cx="1622258" cy="6858000"/>
          </a:xfrm>
          <a:prstGeom prst="rect">
            <a:avLst/>
          </a:prstGeom>
        </p:spPr>
      </p:pic>
      <p:pic>
        <p:nvPicPr>
          <p:cNvPr id="9" name="Obrázok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5515" y="1986168"/>
            <a:ext cx="3046257" cy="18918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10406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ok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6957" y="404430"/>
            <a:ext cx="3084930" cy="27724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Obrázok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7654" y="-3991"/>
            <a:ext cx="1622258" cy="6858000"/>
          </a:xfrm>
          <a:prstGeom prst="rect">
            <a:avLst/>
          </a:prstGeom>
        </p:spPr>
      </p:pic>
      <p:sp>
        <p:nvSpPr>
          <p:cNvPr id="3" name="Zástupný objekt pre obsah 2"/>
          <p:cNvSpPr>
            <a:spLocks noGrp="1"/>
          </p:cNvSpPr>
          <p:nvPr>
            <p:ph idx="1"/>
          </p:nvPr>
        </p:nvSpPr>
        <p:spPr>
          <a:xfrm>
            <a:off x="187618" y="1175810"/>
            <a:ext cx="11691174" cy="4498398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sk-SK" b="1" u="sng" dirty="0">
                <a:solidFill>
                  <a:srgbClr val="003399"/>
                </a:solidFill>
              </a:rPr>
              <a:t>Príprava </a:t>
            </a:r>
            <a:r>
              <a:rPr lang="sk-SK" b="1" u="sng" dirty="0" smtClean="0">
                <a:solidFill>
                  <a:srgbClr val="003399"/>
                </a:solidFill>
              </a:rPr>
              <a:t>projektu:</a:t>
            </a:r>
            <a:r>
              <a:rPr lang="sk-SK" sz="2400" b="1" dirty="0">
                <a:solidFill>
                  <a:srgbClr val="003399"/>
                </a:solidFill>
              </a:rPr>
              <a:t/>
            </a:r>
            <a:br>
              <a:rPr lang="sk-SK" sz="2400" b="1" dirty="0">
                <a:solidFill>
                  <a:srgbClr val="003399"/>
                </a:solidFill>
              </a:rPr>
            </a:br>
            <a:r>
              <a:rPr lang="sk-SK" sz="2400" b="1" dirty="0">
                <a:solidFill>
                  <a:srgbClr val="003399"/>
                </a:solidFill>
              </a:rPr>
              <a:t>- </a:t>
            </a:r>
            <a:r>
              <a:rPr lang="sk-SK" sz="2400" dirty="0" smtClean="0">
                <a:solidFill>
                  <a:srgbClr val="003399"/>
                </a:solidFill>
              </a:rPr>
              <a:t>koordinácia </a:t>
            </a:r>
            <a:r>
              <a:rPr lang="sk-SK" sz="2400" dirty="0">
                <a:solidFill>
                  <a:srgbClr val="003399"/>
                </a:solidFill>
              </a:rPr>
              <a:t>prípravy projektového návrhu </a:t>
            </a:r>
            <a:br>
              <a:rPr lang="sk-SK" sz="2400" dirty="0">
                <a:solidFill>
                  <a:srgbClr val="003399"/>
                </a:solidFill>
              </a:rPr>
            </a:br>
            <a:r>
              <a:rPr lang="sk-SK" sz="2400" dirty="0">
                <a:solidFill>
                  <a:srgbClr val="003399"/>
                </a:solidFill>
              </a:rPr>
              <a:t>- </a:t>
            </a:r>
            <a:r>
              <a:rPr lang="sk-SK" sz="2400" dirty="0" smtClean="0">
                <a:solidFill>
                  <a:srgbClr val="003399"/>
                </a:solidFill>
              </a:rPr>
              <a:t>koordinácia </a:t>
            </a:r>
            <a:r>
              <a:rPr lang="sk-SK" sz="2400" dirty="0">
                <a:solidFill>
                  <a:srgbClr val="003399"/>
                </a:solidFill>
              </a:rPr>
              <a:t>rozdelenia </a:t>
            </a:r>
            <a:r>
              <a:rPr lang="sk-SK" sz="2400" dirty="0" err="1">
                <a:solidFill>
                  <a:srgbClr val="003399"/>
                </a:solidFill>
              </a:rPr>
              <a:t>WPs</a:t>
            </a:r>
            <a:r>
              <a:rPr lang="sk-SK" sz="2400" dirty="0">
                <a:solidFill>
                  <a:srgbClr val="003399"/>
                </a:solidFill>
              </a:rPr>
              <a:t> a </a:t>
            </a:r>
            <a:r>
              <a:rPr lang="sk-SK" sz="2400" dirty="0" smtClean="0">
                <a:solidFill>
                  <a:srgbClr val="003399"/>
                </a:solidFill>
              </a:rPr>
              <a:t>úloh </a:t>
            </a:r>
            <a:r>
              <a:rPr lang="sk-SK" sz="2400" dirty="0">
                <a:solidFill>
                  <a:srgbClr val="003399"/>
                </a:solidFill>
              </a:rPr>
              <a:t>v rámci konzorcia </a:t>
            </a:r>
            <a:br>
              <a:rPr lang="sk-SK" sz="2400" dirty="0">
                <a:solidFill>
                  <a:srgbClr val="003399"/>
                </a:solidFill>
              </a:rPr>
            </a:br>
            <a:r>
              <a:rPr lang="sk-SK" sz="2400" dirty="0">
                <a:solidFill>
                  <a:srgbClr val="003399"/>
                </a:solidFill>
              </a:rPr>
              <a:t>- </a:t>
            </a:r>
            <a:r>
              <a:rPr lang="sk-SK" sz="2400" dirty="0" smtClean="0">
                <a:solidFill>
                  <a:srgbClr val="003399"/>
                </a:solidFill>
              </a:rPr>
              <a:t>príprava </a:t>
            </a:r>
            <a:r>
              <a:rPr lang="sk-SK" sz="2400" dirty="0">
                <a:solidFill>
                  <a:srgbClr val="003399"/>
                </a:solidFill>
              </a:rPr>
              <a:t>rozpočtu </a:t>
            </a:r>
            <a:r>
              <a:rPr lang="sk-SK" sz="2400" dirty="0" smtClean="0">
                <a:solidFill>
                  <a:srgbClr val="003399"/>
                </a:solidFill>
              </a:rPr>
              <a:t/>
            </a:r>
            <a:br>
              <a:rPr lang="sk-SK" sz="2400" dirty="0" smtClean="0">
                <a:solidFill>
                  <a:srgbClr val="003399"/>
                </a:solidFill>
              </a:rPr>
            </a:br>
            <a:r>
              <a:rPr lang="sk-SK" sz="2400" dirty="0" smtClean="0">
                <a:solidFill>
                  <a:srgbClr val="003399"/>
                </a:solidFill>
              </a:rPr>
              <a:t>- podanie </a:t>
            </a:r>
            <a:r>
              <a:rPr lang="sk-SK" sz="2400" dirty="0">
                <a:solidFill>
                  <a:srgbClr val="003399"/>
                </a:solidFill>
              </a:rPr>
              <a:t>projektovej žiadosti </a:t>
            </a:r>
            <a:endParaRPr lang="sk-SK" sz="2400" dirty="0" smtClean="0">
              <a:solidFill>
                <a:srgbClr val="003399"/>
              </a:solidFill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lang="sk-SK" b="1" u="sng" dirty="0" smtClean="0">
                <a:solidFill>
                  <a:srgbClr val="003399"/>
                </a:solidFill>
              </a:rPr>
              <a:t>Riadenie projektu po schválení:</a:t>
            </a:r>
            <a:r>
              <a:rPr lang="sk-SK" sz="2400" b="1" dirty="0" smtClean="0">
                <a:solidFill>
                  <a:srgbClr val="003399"/>
                </a:solidFill>
              </a:rPr>
              <a:t/>
            </a:r>
            <a:br>
              <a:rPr lang="sk-SK" sz="2400" b="1" dirty="0" smtClean="0">
                <a:solidFill>
                  <a:srgbClr val="003399"/>
                </a:solidFill>
              </a:rPr>
            </a:br>
            <a:r>
              <a:rPr lang="sk-SK" sz="2400" b="1" dirty="0" smtClean="0">
                <a:solidFill>
                  <a:srgbClr val="003399"/>
                </a:solidFill>
              </a:rPr>
              <a:t>- </a:t>
            </a:r>
            <a:r>
              <a:rPr lang="sk-SK" sz="2400" dirty="0" smtClean="0">
                <a:solidFill>
                  <a:srgbClr val="003399"/>
                </a:solidFill>
              </a:rPr>
              <a:t>hlavný kontakt s Európskou komisiou</a:t>
            </a:r>
            <a:br>
              <a:rPr lang="sk-SK" sz="2400" dirty="0" smtClean="0">
                <a:solidFill>
                  <a:srgbClr val="003399"/>
                </a:solidFill>
              </a:rPr>
            </a:br>
            <a:r>
              <a:rPr lang="sk-SK" sz="2400" dirty="0" smtClean="0">
                <a:solidFill>
                  <a:srgbClr val="003399"/>
                </a:solidFill>
              </a:rPr>
              <a:t>- podpis grantovej dohody s EK v mene konzorcia</a:t>
            </a:r>
            <a:br>
              <a:rPr lang="sk-SK" sz="2400" dirty="0" smtClean="0">
                <a:solidFill>
                  <a:srgbClr val="003399"/>
                </a:solidFill>
              </a:rPr>
            </a:br>
            <a:r>
              <a:rPr lang="sk-SK" sz="2400" dirty="0" smtClean="0">
                <a:solidFill>
                  <a:srgbClr val="003399"/>
                </a:solidFill>
              </a:rPr>
              <a:t>- podpis konzorciálnej dohody medzi partnermi</a:t>
            </a:r>
            <a:br>
              <a:rPr lang="sk-SK" sz="2400" dirty="0" smtClean="0">
                <a:solidFill>
                  <a:srgbClr val="003399"/>
                </a:solidFill>
              </a:rPr>
            </a:br>
            <a:r>
              <a:rPr lang="sk-SK" sz="2400" dirty="0" smtClean="0">
                <a:solidFill>
                  <a:srgbClr val="003399"/>
                </a:solidFill>
              </a:rPr>
              <a:t>- finančné riadenie projektu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sk-SK" b="1" u="sng" dirty="0" smtClean="0">
                <a:solidFill>
                  <a:srgbClr val="003399"/>
                </a:solidFill>
              </a:rPr>
              <a:t>Monitorovanie a </a:t>
            </a:r>
            <a:r>
              <a:rPr lang="sk-SK" b="1" u="sng" dirty="0" err="1" smtClean="0">
                <a:solidFill>
                  <a:srgbClr val="003399"/>
                </a:solidFill>
              </a:rPr>
              <a:t>reporting</a:t>
            </a:r>
            <a:r>
              <a:rPr lang="sk-SK" b="1" u="sng" dirty="0" smtClean="0">
                <a:solidFill>
                  <a:srgbClr val="003399"/>
                </a:solidFill>
              </a:rPr>
              <a:t>:</a:t>
            </a:r>
            <a:r>
              <a:rPr lang="sk-SK" sz="2400" b="1" dirty="0" smtClean="0">
                <a:solidFill>
                  <a:srgbClr val="003399"/>
                </a:solidFill>
              </a:rPr>
              <a:t/>
            </a:r>
            <a:br>
              <a:rPr lang="sk-SK" sz="2400" b="1" dirty="0" smtClean="0">
                <a:solidFill>
                  <a:srgbClr val="003399"/>
                </a:solidFill>
              </a:rPr>
            </a:br>
            <a:r>
              <a:rPr lang="sk-SK" sz="2400" b="1" dirty="0" smtClean="0">
                <a:solidFill>
                  <a:srgbClr val="003399"/>
                </a:solidFill>
              </a:rPr>
              <a:t>- </a:t>
            </a:r>
            <a:r>
              <a:rPr lang="sk-SK" sz="2400" dirty="0" smtClean="0">
                <a:solidFill>
                  <a:srgbClr val="003399"/>
                </a:solidFill>
              </a:rPr>
              <a:t>koordinuje technickú a administratívnu stránku monitorovania projektu</a:t>
            </a:r>
            <a:br>
              <a:rPr lang="sk-SK" sz="2400" dirty="0" smtClean="0">
                <a:solidFill>
                  <a:srgbClr val="003399"/>
                </a:solidFill>
              </a:rPr>
            </a:br>
            <a:r>
              <a:rPr lang="sk-SK" sz="2400" dirty="0" smtClean="0">
                <a:solidFill>
                  <a:srgbClr val="003399"/>
                </a:solidFill>
              </a:rPr>
              <a:t>- pripravuje periodické správy pre EK</a:t>
            </a:r>
            <a:br>
              <a:rPr lang="sk-SK" sz="2400" dirty="0" smtClean="0">
                <a:solidFill>
                  <a:srgbClr val="003399"/>
                </a:solidFill>
              </a:rPr>
            </a:br>
            <a:r>
              <a:rPr lang="sk-SK" sz="2400" dirty="0" smtClean="0">
                <a:solidFill>
                  <a:srgbClr val="003399"/>
                </a:solidFill>
              </a:rPr>
              <a:t>- zabezpečuje dodržiavanie termínov a kvality výstupov</a:t>
            </a:r>
            <a:br>
              <a:rPr lang="sk-SK" sz="2400" dirty="0" smtClean="0">
                <a:solidFill>
                  <a:srgbClr val="003399"/>
                </a:solidFill>
              </a:rPr>
            </a:br>
            <a:r>
              <a:rPr lang="sk-SK" sz="2400" dirty="0" smtClean="0">
                <a:solidFill>
                  <a:srgbClr val="003399"/>
                </a:solidFill>
              </a:rPr>
              <a:t>- rieši konflikty a problémy v konzorciu</a:t>
            </a:r>
            <a:br>
              <a:rPr lang="sk-SK" sz="2400" dirty="0" smtClean="0">
                <a:solidFill>
                  <a:srgbClr val="003399"/>
                </a:solidFill>
              </a:rPr>
            </a:br>
            <a:endParaRPr lang="sk-SK" sz="2400" dirty="0"/>
          </a:p>
        </p:txBody>
      </p:sp>
      <p:sp>
        <p:nvSpPr>
          <p:cNvPr id="4" name="Nadpis 1"/>
          <p:cNvSpPr txBox="1">
            <a:spLocks/>
          </p:cNvSpPr>
          <p:nvPr/>
        </p:nvSpPr>
        <p:spPr>
          <a:xfrm>
            <a:off x="187618" y="333089"/>
            <a:ext cx="10089888" cy="7805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k-SK" b="1" dirty="0" smtClean="0">
                <a:solidFill>
                  <a:srgbClr val="003399"/>
                </a:solidFill>
                <a:latin typeface="+mn-lt"/>
              </a:rPr>
              <a:t>Úloha koordinátora</a:t>
            </a:r>
            <a:endParaRPr lang="sk-SK" b="1" dirty="0">
              <a:solidFill>
                <a:srgbClr val="003399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3609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65258" y="1031240"/>
            <a:ext cx="11846229" cy="5698571"/>
          </a:xfrm>
        </p:spPr>
        <p:txBody>
          <a:bodyPr>
            <a:normAutofit/>
          </a:bodyPr>
          <a:lstStyle/>
          <a:p>
            <a:r>
              <a:rPr lang="sk-SK" sz="2800" b="1" u="sng" dirty="0" smtClean="0">
                <a:solidFill>
                  <a:srgbClr val="008080"/>
                </a:solidFill>
                <a:latin typeface="+mn-lt"/>
              </a:rPr>
              <a:t>Áno, ak: </a:t>
            </a:r>
            <a:r>
              <a:rPr lang="sk-SK" sz="2800" dirty="0" smtClean="0">
                <a:solidFill>
                  <a:srgbClr val="008080"/>
                </a:solidFill>
                <a:latin typeface="+mn-lt"/>
              </a:rPr>
              <a:t/>
            </a:r>
            <a:br>
              <a:rPr lang="sk-SK" sz="2800" dirty="0" smtClean="0">
                <a:solidFill>
                  <a:srgbClr val="008080"/>
                </a:solidFill>
                <a:latin typeface="+mn-lt"/>
              </a:rPr>
            </a:br>
            <a:r>
              <a:rPr lang="sk-SK" sz="2800" dirty="0" smtClean="0">
                <a:solidFill>
                  <a:srgbClr val="008080"/>
                </a:solidFill>
                <a:latin typeface="+mn-lt"/>
              </a:rPr>
              <a:t>- Chcete ovplyvňovať smerovanie výskumu a inovácií v rámci projektu </a:t>
            </a:r>
            <a:br>
              <a:rPr lang="sk-SK" sz="2800" dirty="0" smtClean="0">
                <a:solidFill>
                  <a:srgbClr val="008080"/>
                </a:solidFill>
                <a:latin typeface="+mn-lt"/>
              </a:rPr>
            </a:br>
            <a:r>
              <a:rPr lang="sk-SK" sz="2800" dirty="0" smtClean="0">
                <a:solidFill>
                  <a:srgbClr val="008080"/>
                </a:solidFill>
                <a:latin typeface="+mn-lt"/>
              </a:rPr>
              <a:t>- Chcete získať väčší vplyv na využitie výsledkov </a:t>
            </a:r>
            <a:br>
              <a:rPr lang="sk-SK" sz="2800" dirty="0" smtClean="0">
                <a:solidFill>
                  <a:srgbClr val="008080"/>
                </a:solidFill>
                <a:latin typeface="+mn-lt"/>
              </a:rPr>
            </a:br>
            <a:r>
              <a:rPr lang="sk-SK" sz="2800" dirty="0" smtClean="0">
                <a:solidFill>
                  <a:srgbClr val="008080"/>
                </a:solidFill>
                <a:latin typeface="+mn-lt"/>
              </a:rPr>
              <a:t>- Chcete získať lepšie financovanie </a:t>
            </a:r>
            <a:br>
              <a:rPr lang="sk-SK" sz="2800" dirty="0" smtClean="0">
                <a:solidFill>
                  <a:srgbClr val="008080"/>
                </a:solidFill>
                <a:latin typeface="+mn-lt"/>
              </a:rPr>
            </a:br>
            <a:r>
              <a:rPr lang="sk-SK" sz="2800" dirty="0" smtClean="0">
                <a:solidFill>
                  <a:srgbClr val="008080"/>
                </a:solidFill>
                <a:latin typeface="+mn-lt"/>
              </a:rPr>
              <a:t>- Máte silný projektový tím </a:t>
            </a:r>
            <a:br>
              <a:rPr lang="sk-SK" sz="2800" dirty="0" smtClean="0">
                <a:solidFill>
                  <a:srgbClr val="008080"/>
                </a:solidFill>
                <a:latin typeface="+mn-lt"/>
              </a:rPr>
            </a:br>
            <a:r>
              <a:rPr lang="sk-SK" sz="2800" dirty="0" smtClean="0">
                <a:solidFill>
                  <a:srgbClr val="008080"/>
                </a:solidFill>
                <a:latin typeface="+mn-lt"/>
              </a:rPr>
              <a:t>- Máte skúsenosti s grantmi EÚ </a:t>
            </a:r>
            <a:br>
              <a:rPr lang="sk-SK" sz="2800" dirty="0" smtClean="0">
                <a:solidFill>
                  <a:srgbClr val="008080"/>
                </a:solidFill>
                <a:latin typeface="+mn-lt"/>
              </a:rPr>
            </a:br>
            <a:r>
              <a:rPr lang="sk-SK" sz="2800" dirty="0" smtClean="0">
                <a:solidFill>
                  <a:srgbClr val="008080"/>
                </a:solidFill>
                <a:latin typeface="+mn-lt"/>
              </a:rPr>
              <a:t>- Plánujete dlhodobé zapojenie do európskych projektov</a:t>
            </a:r>
            <a:br>
              <a:rPr lang="sk-SK" sz="2800" dirty="0" smtClean="0">
                <a:solidFill>
                  <a:srgbClr val="008080"/>
                </a:solidFill>
                <a:latin typeface="+mn-lt"/>
              </a:rPr>
            </a:br>
            <a:r>
              <a:rPr lang="sk-SK" sz="2800" dirty="0">
                <a:solidFill>
                  <a:srgbClr val="003399"/>
                </a:solidFill>
                <a:latin typeface="+mn-lt"/>
              </a:rPr>
              <a:t/>
            </a:r>
            <a:br>
              <a:rPr lang="sk-SK" sz="2800" dirty="0">
                <a:solidFill>
                  <a:srgbClr val="003399"/>
                </a:solidFill>
                <a:latin typeface="+mn-lt"/>
              </a:rPr>
            </a:br>
            <a:r>
              <a:rPr lang="sk-SK" sz="2800" b="1" u="sng" dirty="0" smtClean="0">
                <a:solidFill>
                  <a:srgbClr val="C00000"/>
                </a:solidFill>
                <a:latin typeface="+mn-lt"/>
              </a:rPr>
              <a:t>Nie, ak: </a:t>
            </a:r>
            <a:r>
              <a:rPr lang="sk-SK" sz="2800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sk-SK" sz="2800" dirty="0" smtClean="0">
                <a:solidFill>
                  <a:srgbClr val="C00000"/>
                </a:solidFill>
                <a:latin typeface="+mn-lt"/>
              </a:rPr>
            </a:br>
            <a:r>
              <a:rPr lang="sk-SK" sz="2800" dirty="0" smtClean="0">
                <a:solidFill>
                  <a:srgbClr val="C00000"/>
                </a:solidFill>
                <a:latin typeface="+mn-lt"/>
              </a:rPr>
              <a:t>- Nemáte dostatočné administratívne kapacity </a:t>
            </a:r>
            <a:br>
              <a:rPr lang="sk-SK" sz="2800" dirty="0" smtClean="0">
                <a:solidFill>
                  <a:srgbClr val="C00000"/>
                </a:solidFill>
                <a:latin typeface="+mn-lt"/>
              </a:rPr>
            </a:br>
            <a:r>
              <a:rPr lang="sk-SK" sz="2800" dirty="0" smtClean="0">
                <a:solidFill>
                  <a:srgbClr val="C00000"/>
                </a:solidFill>
                <a:latin typeface="+mn-lt"/>
              </a:rPr>
              <a:t>- Nemáte skúsenosti s riadením konzorcií (začnite radšej ako partner)</a:t>
            </a:r>
            <a:br>
              <a:rPr lang="sk-SK" sz="2800" dirty="0" smtClean="0">
                <a:solidFill>
                  <a:srgbClr val="C00000"/>
                </a:solidFill>
                <a:latin typeface="+mn-lt"/>
              </a:rPr>
            </a:br>
            <a:r>
              <a:rPr lang="sk-SK" sz="2800" dirty="0" smtClean="0">
                <a:solidFill>
                  <a:srgbClr val="C00000"/>
                </a:solidFill>
                <a:latin typeface="+mn-lt"/>
              </a:rPr>
              <a:t>- Nechcete byť zodpovedný za komplexný finančný a administratívny   manažment</a:t>
            </a:r>
            <a:endParaRPr lang="sk-SK" sz="2800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4" name="Obrázok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7654" y="-3991"/>
            <a:ext cx="1622258" cy="6858000"/>
          </a:xfrm>
          <a:prstGeom prst="rect">
            <a:avLst/>
          </a:prstGeom>
        </p:spPr>
      </p:pic>
      <p:sp>
        <p:nvSpPr>
          <p:cNvPr id="9" name="Nadpis 1"/>
          <p:cNvSpPr txBox="1">
            <a:spLocks/>
          </p:cNvSpPr>
          <p:nvPr/>
        </p:nvSpPr>
        <p:spPr>
          <a:xfrm>
            <a:off x="187618" y="123685"/>
            <a:ext cx="10089888" cy="7805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k-SK" b="1" dirty="0" smtClean="0">
                <a:solidFill>
                  <a:srgbClr val="003399"/>
                </a:solidFill>
                <a:latin typeface="+mn-lt"/>
              </a:rPr>
              <a:t>Oplatí sa byť koordinátorom? </a:t>
            </a:r>
            <a:endParaRPr lang="sk-SK" b="1" dirty="0">
              <a:solidFill>
                <a:srgbClr val="003399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78766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24872" y="517236"/>
            <a:ext cx="10982037" cy="5698571"/>
          </a:xfrm>
        </p:spPr>
        <p:txBody>
          <a:bodyPr>
            <a:normAutofit/>
          </a:bodyPr>
          <a:lstStyle/>
          <a:p>
            <a:r>
              <a:rPr lang="sk-SK" sz="2200" b="1" dirty="0" smtClean="0">
                <a:solidFill>
                  <a:srgbClr val="000099"/>
                </a:solidFill>
              </a:rPr>
              <a:t/>
            </a:r>
            <a:br>
              <a:rPr lang="sk-SK" sz="2200" b="1" dirty="0" smtClean="0">
                <a:solidFill>
                  <a:srgbClr val="000099"/>
                </a:solidFill>
              </a:rPr>
            </a:br>
            <a:endParaRPr lang="sk-SK" sz="2200" dirty="0">
              <a:solidFill>
                <a:srgbClr val="0070C0"/>
              </a:solidFill>
              <a:latin typeface="+mn-lt"/>
            </a:endParaRPr>
          </a:p>
        </p:txBody>
      </p:sp>
      <p:pic>
        <p:nvPicPr>
          <p:cNvPr id="4" name="Obrázok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7654" y="-3991"/>
            <a:ext cx="1622258" cy="6858000"/>
          </a:xfrm>
          <a:prstGeom prst="rect">
            <a:avLst/>
          </a:prstGeom>
        </p:spPr>
      </p:pic>
      <p:sp>
        <p:nvSpPr>
          <p:cNvPr id="8" name="Nadpis 1"/>
          <p:cNvSpPr txBox="1">
            <a:spLocks/>
          </p:cNvSpPr>
          <p:nvPr/>
        </p:nvSpPr>
        <p:spPr>
          <a:xfrm>
            <a:off x="285446" y="296108"/>
            <a:ext cx="10089888" cy="7805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k-SK" b="1" dirty="0" smtClean="0">
                <a:solidFill>
                  <a:srgbClr val="0070C0"/>
                </a:solidFill>
                <a:latin typeface="+mn-lt"/>
              </a:rPr>
              <a:t>Kde nájdem text výzvy/témy?</a:t>
            </a:r>
            <a:endParaRPr lang="sk-SK" b="1" dirty="0">
              <a:solidFill>
                <a:srgbClr val="0070C0"/>
              </a:solidFill>
              <a:latin typeface="+mn-lt"/>
            </a:endParaRPr>
          </a:p>
        </p:txBody>
      </p:sp>
      <p:pic>
        <p:nvPicPr>
          <p:cNvPr id="3" name="Obrázok 2"/>
          <p:cNvPicPr>
            <a:picLocks noChangeAspect="1"/>
          </p:cNvPicPr>
          <p:nvPr/>
        </p:nvPicPr>
        <p:blipFill rotWithShape="1">
          <a:blip r:embed="rId4"/>
          <a:srcRect l="313" t="22963" r="29063" b="5926"/>
          <a:stretch/>
        </p:blipFill>
        <p:spPr>
          <a:xfrm>
            <a:off x="816374" y="1076663"/>
            <a:ext cx="9359779" cy="5301114"/>
          </a:xfrm>
          <a:prstGeom prst="rect">
            <a:avLst/>
          </a:prstGeom>
        </p:spPr>
      </p:pic>
      <p:sp>
        <p:nvSpPr>
          <p:cNvPr id="6" name="Ovál 5"/>
          <p:cNvSpPr/>
          <p:nvPr/>
        </p:nvSpPr>
        <p:spPr>
          <a:xfrm>
            <a:off x="2792392" y="4202904"/>
            <a:ext cx="2703871" cy="388146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796770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objekt pre obsah 2"/>
          <p:cNvSpPr>
            <a:spLocks noGrp="1"/>
          </p:cNvSpPr>
          <p:nvPr>
            <p:ph idx="1"/>
          </p:nvPr>
        </p:nvSpPr>
        <p:spPr>
          <a:xfrm>
            <a:off x="163991" y="780555"/>
            <a:ext cx="10515600" cy="4351338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sk-SK" sz="2200" b="1" u="sng" dirty="0">
                <a:solidFill>
                  <a:srgbClr val="000099"/>
                </a:solidFill>
              </a:rPr>
              <a:t>Príprava </a:t>
            </a:r>
            <a:r>
              <a:rPr lang="sk-SK" sz="2200" b="1" u="sng" dirty="0" smtClean="0">
                <a:solidFill>
                  <a:srgbClr val="000099"/>
                </a:solidFill>
              </a:rPr>
              <a:t>projektu:</a:t>
            </a:r>
            <a:r>
              <a:rPr lang="sk-SK" sz="2200" dirty="0">
                <a:solidFill>
                  <a:srgbClr val="000099"/>
                </a:solidFill>
              </a:rPr>
              <a:t/>
            </a:r>
            <a:br>
              <a:rPr lang="sk-SK" sz="2200" dirty="0">
                <a:solidFill>
                  <a:srgbClr val="000099"/>
                </a:solidFill>
              </a:rPr>
            </a:br>
            <a:r>
              <a:rPr lang="sk-SK" sz="2200" dirty="0">
                <a:solidFill>
                  <a:srgbClr val="000099"/>
                </a:solidFill>
              </a:rPr>
              <a:t>- </a:t>
            </a:r>
            <a:r>
              <a:rPr lang="sk-SK" sz="2200" dirty="0" smtClean="0">
                <a:solidFill>
                  <a:srgbClr val="000099"/>
                </a:solidFill>
              </a:rPr>
              <a:t>overenie </a:t>
            </a:r>
            <a:r>
              <a:rPr lang="sk-SK" sz="2200" dirty="0">
                <a:solidFill>
                  <a:srgbClr val="000099"/>
                </a:solidFill>
              </a:rPr>
              <a:t>právnej a finančnej oprávnenosti – registrácia PIC kódu</a:t>
            </a:r>
            <a:br>
              <a:rPr lang="sk-SK" sz="2200" dirty="0">
                <a:solidFill>
                  <a:srgbClr val="000099"/>
                </a:solidFill>
              </a:rPr>
            </a:br>
            <a:r>
              <a:rPr lang="sk-SK" sz="2200" dirty="0">
                <a:solidFill>
                  <a:srgbClr val="000099"/>
                </a:solidFill>
              </a:rPr>
              <a:t>- GEP </a:t>
            </a:r>
            <a:r>
              <a:rPr lang="en-AE" sz="2200" dirty="0" smtClean="0">
                <a:solidFill>
                  <a:srgbClr val="000099"/>
                </a:solidFill>
              </a:rPr>
              <a:t>–</a:t>
            </a:r>
            <a:r>
              <a:rPr lang="sk-SK" sz="2200" dirty="0" smtClean="0">
                <a:solidFill>
                  <a:srgbClr val="000099"/>
                </a:solidFill>
              </a:rPr>
              <a:t> Plán rodovej rovnosti</a:t>
            </a:r>
            <a:r>
              <a:rPr lang="sk-SK" sz="2200" dirty="0">
                <a:solidFill>
                  <a:srgbClr val="000099"/>
                </a:solidFill>
              </a:rPr>
              <a:t/>
            </a:r>
            <a:br>
              <a:rPr lang="sk-SK" sz="2200" dirty="0">
                <a:solidFill>
                  <a:srgbClr val="000099"/>
                </a:solidFill>
              </a:rPr>
            </a:br>
            <a:r>
              <a:rPr lang="sk-SK" sz="2200" dirty="0">
                <a:solidFill>
                  <a:srgbClr val="000099"/>
                </a:solidFill>
              </a:rPr>
              <a:t>- </a:t>
            </a:r>
            <a:r>
              <a:rPr lang="sk-SK" sz="2200" dirty="0" smtClean="0">
                <a:solidFill>
                  <a:srgbClr val="000099"/>
                </a:solidFill>
              </a:rPr>
              <a:t>vyplnenie </a:t>
            </a:r>
            <a:r>
              <a:rPr lang="sk-SK" sz="2200" dirty="0">
                <a:solidFill>
                  <a:srgbClr val="000099"/>
                </a:solidFill>
              </a:rPr>
              <a:t>svojich údajov v projektovej žiadosti </a:t>
            </a:r>
            <a:br>
              <a:rPr lang="sk-SK" sz="2200" dirty="0">
                <a:solidFill>
                  <a:srgbClr val="000099"/>
                </a:solidFill>
              </a:rPr>
            </a:br>
            <a:r>
              <a:rPr lang="sk-SK" sz="2200" dirty="0">
                <a:solidFill>
                  <a:srgbClr val="000099"/>
                </a:solidFill>
              </a:rPr>
              <a:t>- </a:t>
            </a:r>
            <a:r>
              <a:rPr lang="sk-SK" sz="2200" dirty="0" smtClean="0">
                <a:solidFill>
                  <a:srgbClr val="000099"/>
                </a:solidFill>
              </a:rPr>
              <a:t>príprava </a:t>
            </a:r>
            <a:r>
              <a:rPr lang="sk-SK" sz="2200" dirty="0">
                <a:solidFill>
                  <a:srgbClr val="000099"/>
                </a:solidFill>
              </a:rPr>
              <a:t>WP, za ktorý je daný partner zodpovedný – popis úloh, výstupov, míľnikov</a:t>
            </a:r>
            <a:br>
              <a:rPr lang="sk-SK" sz="2200" dirty="0">
                <a:solidFill>
                  <a:srgbClr val="000099"/>
                </a:solidFill>
              </a:rPr>
            </a:br>
            <a:r>
              <a:rPr lang="sk-SK" sz="2200" dirty="0">
                <a:solidFill>
                  <a:srgbClr val="000099"/>
                </a:solidFill>
              </a:rPr>
              <a:t>- </a:t>
            </a:r>
            <a:r>
              <a:rPr lang="sk-SK" sz="2200" dirty="0" smtClean="0">
                <a:solidFill>
                  <a:srgbClr val="000099"/>
                </a:solidFill>
              </a:rPr>
              <a:t>spolupráca </a:t>
            </a:r>
            <a:r>
              <a:rPr lang="sk-SK" sz="2200" dirty="0">
                <a:solidFill>
                  <a:srgbClr val="000099"/>
                </a:solidFill>
              </a:rPr>
              <a:t>na príprave rozpočtu </a:t>
            </a:r>
            <a:endParaRPr lang="sk-SK" sz="2200" dirty="0" smtClean="0">
              <a:solidFill>
                <a:srgbClr val="000099"/>
              </a:solidFill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lang="sk-SK" sz="2200" b="1" dirty="0">
                <a:solidFill>
                  <a:srgbClr val="000099"/>
                </a:solidFill>
              </a:rPr>
              <a:t>Pred začatím projektu</a:t>
            </a:r>
            <a:r>
              <a:rPr lang="sk-SK" sz="2200" dirty="0">
                <a:solidFill>
                  <a:srgbClr val="000099"/>
                </a:solidFill>
              </a:rPr>
              <a:t/>
            </a:r>
            <a:br>
              <a:rPr lang="sk-SK" sz="2200" dirty="0">
                <a:solidFill>
                  <a:srgbClr val="000099"/>
                </a:solidFill>
              </a:rPr>
            </a:br>
            <a:r>
              <a:rPr lang="sk-SK" sz="2200" dirty="0">
                <a:solidFill>
                  <a:srgbClr val="FF0000"/>
                </a:solidFill>
              </a:rPr>
              <a:t>- </a:t>
            </a:r>
            <a:r>
              <a:rPr lang="sk-SK" sz="2200" dirty="0">
                <a:solidFill>
                  <a:srgbClr val="000099"/>
                </a:solidFill>
              </a:rPr>
              <a:t>podpis grantovej dohody</a:t>
            </a:r>
            <a:br>
              <a:rPr lang="sk-SK" sz="2200" dirty="0">
                <a:solidFill>
                  <a:srgbClr val="000099"/>
                </a:solidFill>
              </a:rPr>
            </a:br>
            <a:r>
              <a:rPr lang="sk-SK" sz="2200" dirty="0">
                <a:solidFill>
                  <a:srgbClr val="000099"/>
                </a:solidFill>
              </a:rPr>
              <a:t>- </a:t>
            </a:r>
            <a:r>
              <a:rPr lang="sk-SK" sz="2200" dirty="0" smtClean="0">
                <a:solidFill>
                  <a:srgbClr val="000099"/>
                </a:solidFill>
              </a:rPr>
              <a:t>podpis konzorciálnej dohody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sk-SK" sz="2200" b="1" dirty="0">
                <a:solidFill>
                  <a:srgbClr val="000099"/>
                </a:solidFill>
              </a:rPr>
              <a:t>Počas projektu</a:t>
            </a:r>
            <a:r>
              <a:rPr lang="sk-SK" sz="2200" dirty="0">
                <a:solidFill>
                  <a:srgbClr val="000099"/>
                </a:solidFill>
              </a:rPr>
              <a:t/>
            </a:r>
            <a:br>
              <a:rPr lang="sk-SK" sz="2200" dirty="0">
                <a:solidFill>
                  <a:srgbClr val="000099"/>
                </a:solidFill>
              </a:rPr>
            </a:br>
            <a:r>
              <a:rPr lang="sk-SK" sz="2200" dirty="0">
                <a:solidFill>
                  <a:srgbClr val="000099"/>
                </a:solidFill>
              </a:rPr>
              <a:t>- </a:t>
            </a:r>
            <a:r>
              <a:rPr lang="sk-SK" sz="2200" dirty="0" smtClean="0">
                <a:solidFill>
                  <a:srgbClr val="000099"/>
                </a:solidFill>
              </a:rPr>
              <a:t>implementácia </a:t>
            </a:r>
            <a:r>
              <a:rPr lang="sk-SK" sz="2200" dirty="0">
                <a:solidFill>
                  <a:srgbClr val="000099"/>
                </a:solidFill>
              </a:rPr>
              <a:t>projektových úloh podľa plánu </a:t>
            </a:r>
            <a:r>
              <a:rPr lang="sk-SK" sz="2200" dirty="0" smtClean="0">
                <a:solidFill>
                  <a:srgbClr val="000099"/>
                </a:solidFill>
              </a:rPr>
              <a:t>+ účasť </a:t>
            </a:r>
            <a:r>
              <a:rPr lang="sk-SK" sz="2200" dirty="0">
                <a:solidFill>
                  <a:srgbClr val="000099"/>
                </a:solidFill>
              </a:rPr>
              <a:t>na projektových stretnutiach </a:t>
            </a:r>
            <a:br>
              <a:rPr lang="sk-SK" sz="2200" dirty="0">
                <a:solidFill>
                  <a:srgbClr val="000099"/>
                </a:solidFill>
              </a:rPr>
            </a:br>
            <a:r>
              <a:rPr lang="sk-SK" sz="2200" dirty="0">
                <a:solidFill>
                  <a:srgbClr val="000099"/>
                </a:solidFill>
              </a:rPr>
              <a:t>- </a:t>
            </a:r>
            <a:r>
              <a:rPr lang="sk-SK" sz="2200" dirty="0" smtClean="0">
                <a:solidFill>
                  <a:srgbClr val="000099"/>
                </a:solidFill>
              </a:rPr>
              <a:t>finančné </a:t>
            </a:r>
            <a:r>
              <a:rPr lang="sk-SK" sz="2200" dirty="0">
                <a:solidFill>
                  <a:srgbClr val="000099"/>
                </a:solidFill>
              </a:rPr>
              <a:t>vykazovania a správa svojho rozpočtu </a:t>
            </a:r>
            <a:br>
              <a:rPr lang="sk-SK" sz="2200" dirty="0">
                <a:solidFill>
                  <a:srgbClr val="000099"/>
                </a:solidFill>
              </a:rPr>
            </a:br>
            <a:r>
              <a:rPr lang="sk-SK" sz="2200" dirty="0">
                <a:solidFill>
                  <a:srgbClr val="000099"/>
                </a:solidFill>
              </a:rPr>
              <a:t>- </a:t>
            </a:r>
            <a:r>
              <a:rPr lang="sk-SK" sz="2200" dirty="0" smtClean="0">
                <a:solidFill>
                  <a:srgbClr val="000099"/>
                </a:solidFill>
              </a:rPr>
              <a:t>technické </a:t>
            </a:r>
            <a:r>
              <a:rPr lang="sk-SK" sz="2200" dirty="0">
                <a:solidFill>
                  <a:srgbClr val="000099"/>
                </a:solidFill>
              </a:rPr>
              <a:t>a vedecké reportovanie </a:t>
            </a:r>
            <a:br>
              <a:rPr lang="sk-SK" sz="2200" dirty="0">
                <a:solidFill>
                  <a:srgbClr val="000099"/>
                </a:solidFill>
              </a:rPr>
            </a:br>
            <a:r>
              <a:rPr lang="sk-SK" sz="2200" dirty="0">
                <a:solidFill>
                  <a:srgbClr val="000099"/>
                </a:solidFill>
              </a:rPr>
              <a:t>- </a:t>
            </a:r>
            <a:r>
              <a:rPr lang="sk-SK" sz="2200" dirty="0" err="1">
                <a:solidFill>
                  <a:srgbClr val="000099"/>
                </a:solidFill>
              </a:rPr>
              <a:t>d</a:t>
            </a:r>
            <a:r>
              <a:rPr lang="sk-SK" sz="2200" dirty="0" err="1" smtClean="0">
                <a:solidFill>
                  <a:srgbClr val="000099"/>
                </a:solidFill>
              </a:rPr>
              <a:t>iseminácia</a:t>
            </a:r>
            <a:r>
              <a:rPr lang="sk-SK" sz="2200" dirty="0" smtClean="0">
                <a:solidFill>
                  <a:srgbClr val="000099"/>
                </a:solidFill>
              </a:rPr>
              <a:t> výstupov projektu, IPR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sk-SK" sz="2200" b="1" dirty="0">
                <a:solidFill>
                  <a:srgbClr val="000099"/>
                </a:solidFill>
              </a:rPr>
              <a:t>Po skončení projektu</a:t>
            </a:r>
            <a:br>
              <a:rPr lang="sk-SK" sz="2200" b="1" dirty="0">
                <a:solidFill>
                  <a:srgbClr val="000099"/>
                </a:solidFill>
              </a:rPr>
            </a:br>
            <a:r>
              <a:rPr lang="sk-SK" sz="2200" dirty="0">
                <a:solidFill>
                  <a:srgbClr val="000099"/>
                </a:solidFill>
              </a:rPr>
              <a:t>- </a:t>
            </a:r>
            <a:r>
              <a:rPr lang="sk-SK" sz="2200" dirty="0" smtClean="0">
                <a:solidFill>
                  <a:srgbClr val="000099"/>
                </a:solidFill>
              </a:rPr>
              <a:t>exploatácia </a:t>
            </a:r>
            <a:r>
              <a:rPr lang="sk-SK" sz="2200" dirty="0">
                <a:solidFill>
                  <a:srgbClr val="000099"/>
                </a:solidFill>
              </a:rPr>
              <a:t>výsledkov výskumu </a:t>
            </a:r>
            <a:br>
              <a:rPr lang="sk-SK" sz="2200" dirty="0">
                <a:solidFill>
                  <a:srgbClr val="000099"/>
                </a:solidFill>
              </a:rPr>
            </a:br>
            <a:r>
              <a:rPr lang="sk-SK" sz="2200" dirty="0">
                <a:solidFill>
                  <a:srgbClr val="000099"/>
                </a:solidFill>
              </a:rPr>
              <a:t>- </a:t>
            </a:r>
            <a:r>
              <a:rPr lang="sk-SK" sz="2200" dirty="0" smtClean="0">
                <a:solidFill>
                  <a:srgbClr val="000099"/>
                </a:solidFill>
              </a:rPr>
              <a:t>záverečné </a:t>
            </a:r>
            <a:r>
              <a:rPr lang="sk-SK" sz="2200" dirty="0">
                <a:solidFill>
                  <a:srgbClr val="000099"/>
                </a:solidFill>
              </a:rPr>
              <a:t>finančné a technické reporty </a:t>
            </a:r>
            <a:br>
              <a:rPr lang="sk-SK" sz="2200" dirty="0">
                <a:solidFill>
                  <a:srgbClr val="000099"/>
                </a:solidFill>
              </a:rPr>
            </a:br>
            <a:r>
              <a:rPr lang="sk-SK" sz="2200" dirty="0">
                <a:solidFill>
                  <a:srgbClr val="000099"/>
                </a:solidFill>
              </a:rPr>
              <a:t>- </a:t>
            </a:r>
            <a:r>
              <a:rPr lang="sk-SK" sz="2200" dirty="0" smtClean="0">
                <a:solidFill>
                  <a:srgbClr val="000099"/>
                </a:solidFill>
              </a:rPr>
              <a:t>archivácia </a:t>
            </a:r>
            <a:r>
              <a:rPr lang="sk-SK" sz="2200" dirty="0">
                <a:solidFill>
                  <a:srgbClr val="000099"/>
                </a:solidFill>
              </a:rPr>
              <a:t>dokumentácie, audit </a:t>
            </a:r>
            <a:br>
              <a:rPr lang="sk-SK" sz="2200" dirty="0">
                <a:solidFill>
                  <a:srgbClr val="000099"/>
                </a:solidFill>
              </a:rPr>
            </a:br>
            <a:endParaRPr lang="sk-SK" sz="2200" dirty="0"/>
          </a:p>
        </p:txBody>
      </p:sp>
      <p:sp>
        <p:nvSpPr>
          <p:cNvPr id="4" name="Nadpis 1"/>
          <p:cNvSpPr txBox="1">
            <a:spLocks/>
          </p:cNvSpPr>
          <p:nvPr/>
        </p:nvSpPr>
        <p:spPr>
          <a:xfrm>
            <a:off x="163991" y="0"/>
            <a:ext cx="10089888" cy="7805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k-SK" b="1" dirty="0" smtClean="0">
                <a:solidFill>
                  <a:srgbClr val="003399"/>
                </a:solidFill>
                <a:latin typeface="+mn-lt"/>
              </a:rPr>
              <a:t>Úloha partnera</a:t>
            </a:r>
            <a:endParaRPr lang="sk-SK" b="1" dirty="0">
              <a:solidFill>
                <a:srgbClr val="003399"/>
              </a:solidFill>
              <a:latin typeface="+mn-lt"/>
            </a:endParaRPr>
          </a:p>
        </p:txBody>
      </p:sp>
      <p:pic>
        <p:nvPicPr>
          <p:cNvPr id="5" name="Obrázo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7654" y="-3991"/>
            <a:ext cx="162225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878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ok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7654" y="-3991"/>
            <a:ext cx="1622258" cy="6858000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65258" y="1031240"/>
            <a:ext cx="11342735" cy="5698571"/>
          </a:xfrm>
        </p:spPr>
        <p:txBody>
          <a:bodyPr>
            <a:normAutofit fontScale="90000"/>
          </a:bodyPr>
          <a:lstStyle/>
          <a:p>
            <a:r>
              <a:rPr lang="sk-SK" sz="2800" b="1" u="sng" dirty="0" smtClean="0">
                <a:solidFill>
                  <a:srgbClr val="008080"/>
                </a:solidFill>
                <a:latin typeface="+mn-lt"/>
              </a:rPr>
              <a:t>Áno, ak: </a:t>
            </a:r>
            <a:r>
              <a:rPr lang="sk-SK" sz="2800" b="1" dirty="0" smtClean="0">
                <a:solidFill>
                  <a:srgbClr val="008080"/>
                </a:solidFill>
                <a:latin typeface="+mn-lt"/>
              </a:rPr>
              <a:t/>
            </a:r>
            <a:br>
              <a:rPr lang="sk-SK" sz="2800" b="1" dirty="0" smtClean="0">
                <a:solidFill>
                  <a:srgbClr val="008080"/>
                </a:solidFill>
                <a:latin typeface="+mn-lt"/>
              </a:rPr>
            </a:br>
            <a:r>
              <a:rPr lang="sk-SK" sz="2800" dirty="0" smtClean="0">
                <a:solidFill>
                  <a:srgbClr val="008080"/>
                </a:solidFill>
                <a:latin typeface="+mn-lt"/>
              </a:rPr>
              <a:t>- </a:t>
            </a:r>
            <a:r>
              <a:rPr lang="sk-SK" sz="2800" dirty="0">
                <a:solidFill>
                  <a:srgbClr val="008080"/>
                </a:solidFill>
                <a:latin typeface="+mn-lt"/>
              </a:rPr>
              <a:t>Ste nováčik v európskych projektoch a chcete získať skúsenosti </a:t>
            </a:r>
            <a:br>
              <a:rPr lang="sk-SK" sz="2800" dirty="0">
                <a:solidFill>
                  <a:srgbClr val="008080"/>
                </a:solidFill>
                <a:latin typeface="+mn-lt"/>
              </a:rPr>
            </a:br>
            <a:r>
              <a:rPr lang="sk-SK" sz="2800" dirty="0" smtClean="0">
                <a:solidFill>
                  <a:srgbClr val="008080"/>
                </a:solidFill>
                <a:latin typeface="+mn-lt"/>
              </a:rPr>
              <a:t>- Chcete získať financovanie na výskum, vývoj a inovácie</a:t>
            </a:r>
            <a:br>
              <a:rPr lang="sk-SK" sz="2800" dirty="0" smtClean="0">
                <a:solidFill>
                  <a:srgbClr val="008080"/>
                </a:solidFill>
                <a:latin typeface="+mn-lt"/>
              </a:rPr>
            </a:br>
            <a:r>
              <a:rPr lang="sk-SK" sz="2800" dirty="0" smtClean="0">
                <a:solidFill>
                  <a:srgbClr val="008080"/>
                </a:solidFill>
                <a:latin typeface="+mn-lt"/>
              </a:rPr>
              <a:t>- Máte záujem o prístup k novým technológiám a výskumu </a:t>
            </a:r>
            <a:br>
              <a:rPr lang="sk-SK" sz="2800" dirty="0" smtClean="0">
                <a:solidFill>
                  <a:srgbClr val="008080"/>
                </a:solidFill>
                <a:latin typeface="+mn-lt"/>
              </a:rPr>
            </a:br>
            <a:r>
              <a:rPr lang="sk-SK" sz="2800" dirty="0" smtClean="0">
                <a:solidFill>
                  <a:srgbClr val="008080"/>
                </a:solidFill>
                <a:latin typeface="+mn-lt"/>
              </a:rPr>
              <a:t>- </a:t>
            </a:r>
            <a:r>
              <a:rPr lang="sk-SK" sz="2800" dirty="0">
                <a:solidFill>
                  <a:srgbClr val="008080"/>
                </a:solidFill>
                <a:latin typeface="+mn-lt"/>
              </a:rPr>
              <a:t>Máte záujem spolupracovať </a:t>
            </a:r>
            <a:r>
              <a:rPr lang="sk-SK" sz="2800" dirty="0" smtClean="0">
                <a:solidFill>
                  <a:srgbClr val="008080"/>
                </a:solidFill>
                <a:latin typeface="+mn-lt"/>
              </a:rPr>
              <a:t>a chcete byť </a:t>
            </a:r>
            <a:r>
              <a:rPr lang="sk-SK" sz="2800" dirty="0">
                <a:solidFill>
                  <a:srgbClr val="008080"/>
                </a:solidFill>
                <a:latin typeface="+mn-lt"/>
              </a:rPr>
              <a:t>súčasťou silného </a:t>
            </a:r>
            <a:r>
              <a:rPr lang="sk-SK" sz="2800" dirty="0" smtClean="0">
                <a:solidFill>
                  <a:srgbClr val="008080"/>
                </a:solidFill>
                <a:latin typeface="+mn-lt"/>
              </a:rPr>
              <a:t>konzorcia</a:t>
            </a:r>
            <a:br>
              <a:rPr lang="sk-SK" sz="2800" dirty="0" smtClean="0">
                <a:solidFill>
                  <a:srgbClr val="008080"/>
                </a:solidFill>
                <a:latin typeface="+mn-lt"/>
              </a:rPr>
            </a:br>
            <a:r>
              <a:rPr lang="sk-SK" sz="2800" dirty="0" smtClean="0">
                <a:solidFill>
                  <a:srgbClr val="008080"/>
                </a:solidFill>
                <a:latin typeface="+mn-lt"/>
              </a:rPr>
              <a:t>- Chcete budovať medzinárodné partnerstvá bez administratívnej záťaže koordinátora</a:t>
            </a:r>
            <a:br>
              <a:rPr lang="sk-SK" sz="2800" dirty="0" smtClean="0">
                <a:solidFill>
                  <a:srgbClr val="008080"/>
                </a:solidFill>
                <a:latin typeface="+mn-lt"/>
              </a:rPr>
            </a:br>
            <a:r>
              <a:rPr lang="sk-SK" sz="2800" u="sng" dirty="0">
                <a:solidFill>
                  <a:srgbClr val="003399"/>
                </a:solidFill>
                <a:latin typeface="+mn-lt"/>
              </a:rPr>
              <a:t/>
            </a:r>
            <a:br>
              <a:rPr lang="sk-SK" sz="2800" u="sng" dirty="0">
                <a:solidFill>
                  <a:srgbClr val="003399"/>
                </a:solidFill>
                <a:latin typeface="+mn-lt"/>
              </a:rPr>
            </a:br>
            <a:r>
              <a:rPr lang="sk-SK" sz="2800" b="1" u="sng" dirty="0" smtClean="0">
                <a:solidFill>
                  <a:srgbClr val="C00000"/>
                </a:solidFill>
                <a:latin typeface="+mn-lt"/>
              </a:rPr>
              <a:t>Nie, ak: </a:t>
            </a:r>
            <a:br>
              <a:rPr lang="sk-SK" sz="2800" b="1" u="sng" dirty="0" smtClean="0">
                <a:solidFill>
                  <a:srgbClr val="C00000"/>
                </a:solidFill>
                <a:latin typeface="+mn-lt"/>
              </a:rPr>
            </a:br>
            <a:r>
              <a:rPr lang="sk-SK" sz="2800" dirty="0" smtClean="0">
                <a:solidFill>
                  <a:srgbClr val="C00000"/>
                </a:solidFill>
                <a:latin typeface="+mn-lt"/>
              </a:rPr>
              <a:t>- Chcete mať strategickú kontrolu nad projektom </a:t>
            </a:r>
            <a:br>
              <a:rPr lang="sk-SK" sz="2800" dirty="0" smtClean="0">
                <a:solidFill>
                  <a:srgbClr val="C00000"/>
                </a:solidFill>
                <a:latin typeface="+mn-lt"/>
              </a:rPr>
            </a:br>
            <a:r>
              <a:rPr lang="sk-SK" sz="2800" dirty="0" smtClean="0">
                <a:solidFill>
                  <a:srgbClr val="C00000"/>
                </a:solidFill>
                <a:latin typeface="+mn-lt"/>
              </a:rPr>
              <a:t>- Nechcete sa zúčastňovať projektových aktivít a dodržiavať časový harmonogram a rozpočet </a:t>
            </a:r>
            <a:br>
              <a:rPr lang="sk-SK" sz="2800" dirty="0" smtClean="0">
                <a:solidFill>
                  <a:srgbClr val="C00000"/>
                </a:solidFill>
                <a:latin typeface="+mn-lt"/>
              </a:rPr>
            </a:br>
            <a:r>
              <a:rPr lang="sk-SK" sz="2800" dirty="0" smtClean="0">
                <a:solidFill>
                  <a:srgbClr val="C00000"/>
                </a:solidFill>
                <a:latin typeface="+mn-lt"/>
              </a:rPr>
              <a:t>- Nechcete reportovať </a:t>
            </a:r>
            <a:br>
              <a:rPr lang="sk-SK" sz="2800" dirty="0" smtClean="0">
                <a:solidFill>
                  <a:srgbClr val="C00000"/>
                </a:solidFill>
                <a:latin typeface="+mn-lt"/>
              </a:rPr>
            </a:br>
            <a:r>
              <a:rPr lang="sk-SK" sz="2800" dirty="0" smtClean="0">
                <a:solidFill>
                  <a:srgbClr val="C00000"/>
                </a:solidFill>
                <a:latin typeface="+mn-lt"/>
              </a:rPr>
              <a:t>- Očakávate okamžitý finančný prínos (HE projekty nefinancujú priame komerčné</a:t>
            </a:r>
            <a:br>
              <a:rPr lang="sk-SK" sz="2800" dirty="0" smtClean="0">
                <a:solidFill>
                  <a:srgbClr val="C00000"/>
                </a:solidFill>
                <a:latin typeface="+mn-lt"/>
              </a:rPr>
            </a:br>
            <a:r>
              <a:rPr lang="sk-SK" sz="2800" dirty="0" smtClean="0">
                <a:solidFill>
                  <a:srgbClr val="C00000"/>
                </a:solidFill>
                <a:latin typeface="+mn-lt"/>
              </a:rPr>
              <a:t>   aktivity a investície do budovania infraštruktúry)</a:t>
            </a:r>
            <a:endParaRPr lang="sk-SK" sz="2800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9" name="Nadpis 1"/>
          <p:cNvSpPr txBox="1">
            <a:spLocks/>
          </p:cNvSpPr>
          <p:nvPr/>
        </p:nvSpPr>
        <p:spPr>
          <a:xfrm>
            <a:off x="187618" y="123685"/>
            <a:ext cx="10089888" cy="7805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k-SK" b="1" dirty="0" smtClean="0">
                <a:solidFill>
                  <a:srgbClr val="003399"/>
                </a:solidFill>
                <a:latin typeface="+mn-lt"/>
              </a:rPr>
              <a:t>Oplatí sa byť partnerom? </a:t>
            </a:r>
            <a:endParaRPr lang="sk-SK" b="1" dirty="0">
              <a:solidFill>
                <a:srgbClr val="003399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31473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objekt pre obsah 2"/>
          <p:cNvSpPr>
            <a:spLocks noGrp="1"/>
          </p:cNvSpPr>
          <p:nvPr>
            <p:ph idx="1"/>
          </p:nvPr>
        </p:nvSpPr>
        <p:spPr>
          <a:xfrm>
            <a:off x="214791" y="1126653"/>
            <a:ext cx="10352863" cy="1210741"/>
          </a:xfr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>
              <a:spcBef>
                <a:spcPts val="0"/>
              </a:spcBef>
              <a:buFont typeface="Wingdings" panose="05000000000000000000" pitchFamily="2" charset="2"/>
              <a:buChar char="v"/>
            </a:pPr>
            <a:r>
              <a:rPr lang="sk-SK" sz="2000" b="1" dirty="0">
                <a:solidFill>
                  <a:srgbClr val="000099"/>
                </a:solidFill>
              </a:rPr>
              <a:t>Nevyvážené zloženie partnerov - príliš veľa </a:t>
            </a:r>
            <a:r>
              <a:rPr lang="sk-SK" sz="2000" b="1" dirty="0" smtClean="0">
                <a:solidFill>
                  <a:srgbClr val="000099"/>
                </a:solidFill>
              </a:rPr>
              <a:t>výskumných/akademických inštitúcií a zástupcov z priemyslu/SME/NGO/verejný </a:t>
            </a:r>
            <a:r>
              <a:rPr lang="sk-SK" sz="2000" b="1" dirty="0">
                <a:solidFill>
                  <a:srgbClr val="000099"/>
                </a:solidFill>
              </a:rPr>
              <a:t>sektor</a:t>
            </a:r>
          </a:p>
          <a:p>
            <a:pPr marL="0">
              <a:spcBef>
                <a:spcPts val="0"/>
              </a:spcBef>
              <a:buFont typeface="Wingdings" panose="05000000000000000000" pitchFamily="2" charset="2"/>
              <a:buChar char="v"/>
            </a:pPr>
            <a:r>
              <a:rPr lang="sk-SK" sz="2000" b="1" dirty="0">
                <a:solidFill>
                  <a:srgbClr val="000099"/>
                </a:solidFill>
              </a:rPr>
              <a:t>Nedostatok </a:t>
            </a:r>
            <a:r>
              <a:rPr lang="sk-SK" sz="2000" b="1" dirty="0" err="1">
                <a:solidFill>
                  <a:srgbClr val="000099"/>
                </a:solidFill>
              </a:rPr>
              <a:t>multidisciplinarity</a:t>
            </a:r>
            <a:endParaRPr lang="sk-SK" sz="2000" b="1" dirty="0">
              <a:solidFill>
                <a:srgbClr val="000099"/>
              </a:solidFill>
            </a:endParaRPr>
          </a:p>
          <a:p>
            <a:pPr marL="0">
              <a:spcBef>
                <a:spcPts val="0"/>
              </a:spcBef>
              <a:buFont typeface="Wingdings" panose="05000000000000000000" pitchFamily="2" charset="2"/>
              <a:buChar char="v"/>
            </a:pPr>
            <a:r>
              <a:rPr lang="sk-SK" sz="2000" b="1" dirty="0">
                <a:solidFill>
                  <a:srgbClr val="000099"/>
                </a:solidFill>
              </a:rPr>
              <a:t>Partneri bez skúseností </a:t>
            </a:r>
            <a:endParaRPr lang="sk-SK" sz="2000" dirty="0"/>
          </a:p>
        </p:txBody>
      </p:sp>
      <p:sp>
        <p:nvSpPr>
          <p:cNvPr id="4" name="Nadpis 1"/>
          <p:cNvSpPr txBox="1">
            <a:spLocks/>
          </p:cNvSpPr>
          <p:nvPr/>
        </p:nvSpPr>
        <p:spPr>
          <a:xfrm>
            <a:off x="214791" y="110985"/>
            <a:ext cx="10030099" cy="7805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k-SK" b="1" dirty="0" smtClean="0">
                <a:solidFill>
                  <a:srgbClr val="003399"/>
                </a:solidFill>
                <a:latin typeface="+mn-lt"/>
              </a:rPr>
              <a:t>Najčastejšie chyby pri tvorbe konzorcia</a:t>
            </a:r>
            <a:endParaRPr lang="sk-SK" b="1" dirty="0">
              <a:solidFill>
                <a:srgbClr val="003399"/>
              </a:solidFill>
              <a:latin typeface="+mn-lt"/>
            </a:endParaRPr>
          </a:p>
        </p:txBody>
      </p:sp>
      <p:sp>
        <p:nvSpPr>
          <p:cNvPr id="5" name="Obdĺžnik 4"/>
          <p:cNvSpPr/>
          <p:nvPr/>
        </p:nvSpPr>
        <p:spPr>
          <a:xfrm>
            <a:off x="214791" y="2491114"/>
            <a:ext cx="9268574" cy="101566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sk-SK" sz="2000" b="1" dirty="0" smtClean="0">
                <a:solidFill>
                  <a:srgbClr val="000099"/>
                </a:solidFill>
              </a:rPr>
              <a:t>Geograficky </a:t>
            </a:r>
            <a:r>
              <a:rPr lang="sk-SK" sz="2000" b="1" dirty="0">
                <a:solidFill>
                  <a:srgbClr val="000099"/>
                </a:solidFill>
              </a:rPr>
              <a:t>nevyvážené konzorcium - príliš veľa partnerov z jednej </a:t>
            </a:r>
            <a:r>
              <a:rPr lang="sk-SK" sz="2000" b="1" dirty="0" smtClean="0">
                <a:solidFill>
                  <a:srgbClr val="000099"/>
                </a:solidFill>
              </a:rPr>
              <a:t>krajiny/ regiónu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sk-SK" sz="2000" b="1" dirty="0" smtClean="0">
                <a:solidFill>
                  <a:srgbClr val="000099"/>
                </a:solidFill>
              </a:rPr>
              <a:t>Absencia </a:t>
            </a:r>
            <a:r>
              <a:rPr lang="sk-SK" sz="2000" b="1" dirty="0">
                <a:solidFill>
                  <a:srgbClr val="000099"/>
                </a:solidFill>
              </a:rPr>
              <a:t>menej rozvinutých </a:t>
            </a:r>
            <a:r>
              <a:rPr lang="sk-SK" sz="2000" b="1" dirty="0" smtClean="0">
                <a:solidFill>
                  <a:srgbClr val="000099"/>
                </a:solidFill>
              </a:rPr>
              <a:t>regiónov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sk-SK" sz="2000" b="1" dirty="0" smtClean="0">
                <a:solidFill>
                  <a:srgbClr val="000099"/>
                </a:solidFill>
              </a:rPr>
              <a:t>Slabé </a:t>
            </a:r>
            <a:r>
              <a:rPr lang="sk-SK" sz="2000" b="1" dirty="0">
                <a:solidFill>
                  <a:srgbClr val="000099"/>
                </a:solidFill>
              </a:rPr>
              <a:t>zastúpenie krajín s odlišnými regulačnými a trhovými podmienkami </a:t>
            </a:r>
            <a:endParaRPr lang="sk-SK" sz="2000" dirty="0"/>
          </a:p>
        </p:txBody>
      </p:sp>
      <p:sp>
        <p:nvSpPr>
          <p:cNvPr id="6" name="Obdĺžnik 5"/>
          <p:cNvSpPr/>
          <p:nvPr/>
        </p:nvSpPr>
        <p:spPr>
          <a:xfrm>
            <a:off x="214791" y="3733439"/>
            <a:ext cx="6493136" cy="132343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sk-SK" sz="2000" b="1" dirty="0">
                <a:solidFill>
                  <a:srgbClr val="000099"/>
                </a:solidFill>
              </a:rPr>
              <a:t>Nejasné rozdelenie úloh </a:t>
            </a:r>
            <a:endParaRPr lang="sk-SK" sz="2000" b="1" dirty="0" smtClean="0">
              <a:solidFill>
                <a:srgbClr val="000099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sk-SK" sz="2000" b="1" dirty="0" smtClean="0">
                <a:solidFill>
                  <a:srgbClr val="000099"/>
                </a:solidFill>
              </a:rPr>
              <a:t>Nedostatočne </a:t>
            </a:r>
            <a:r>
              <a:rPr lang="sk-SK" sz="2000" b="1" dirty="0">
                <a:solidFill>
                  <a:srgbClr val="000099"/>
                </a:solidFill>
              </a:rPr>
              <a:t>špecifikované kompetencie </a:t>
            </a:r>
            <a:endParaRPr lang="sk-SK" sz="2000" b="1" dirty="0" smtClean="0">
              <a:solidFill>
                <a:srgbClr val="000099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sk-SK" sz="2000" b="1" dirty="0" smtClean="0">
                <a:solidFill>
                  <a:srgbClr val="000099"/>
                </a:solidFill>
              </a:rPr>
              <a:t>Partneri </a:t>
            </a:r>
            <a:r>
              <a:rPr lang="sk-SK" sz="2000" b="1" dirty="0">
                <a:solidFill>
                  <a:srgbClr val="000099"/>
                </a:solidFill>
              </a:rPr>
              <a:t>so zdvojenými kompetenciami </a:t>
            </a:r>
            <a:endParaRPr lang="sk-SK" sz="2000" b="1" dirty="0" smtClean="0">
              <a:solidFill>
                <a:srgbClr val="000099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sk-SK" sz="2000" b="1" dirty="0" smtClean="0">
                <a:solidFill>
                  <a:srgbClr val="000099"/>
                </a:solidFill>
              </a:rPr>
              <a:t>Partneri </a:t>
            </a:r>
            <a:r>
              <a:rPr lang="sk-SK" sz="2000" b="1" dirty="0">
                <a:solidFill>
                  <a:srgbClr val="000099"/>
                </a:solidFill>
              </a:rPr>
              <a:t>bez jasnej úlohy </a:t>
            </a:r>
            <a:endParaRPr lang="sk-SK" sz="2000" dirty="0"/>
          </a:p>
        </p:txBody>
      </p:sp>
      <p:sp>
        <p:nvSpPr>
          <p:cNvPr id="7" name="Obdĺžnik 6"/>
          <p:cNvSpPr/>
          <p:nvPr/>
        </p:nvSpPr>
        <p:spPr>
          <a:xfrm>
            <a:off x="214791" y="5322449"/>
            <a:ext cx="5111065" cy="132343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sk-SK" sz="2000" b="1" dirty="0" smtClean="0">
                <a:solidFill>
                  <a:srgbClr val="000099"/>
                </a:solidFill>
              </a:rPr>
              <a:t>Nesprávne </a:t>
            </a:r>
            <a:r>
              <a:rPr lang="sk-SK" sz="2000" b="1" dirty="0">
                <a:solidFill>
                  <a:srgbClr val="000099"/>
                </a:solidFill>
              </a:rPr>
              <a:t>rozdelenie </a:t>
            </a:r>
            <a:r>
              <a:rPr lang="sk-SK" sz="2000" b="1" dirty="0" err="1">
                <a:solidFill>
                  <a:srgbClr val="000099"/>
                </a:solidFill>
              </a:rPr>
              <a:t>WPs</a:t>
            </a:r>
            <a:r>
              <a:rPr lang="sk-SK" sz="2000" b="1" dirty="0">
                <a:solidFill>
                  <a:srgbClr val="000099"/>
                </a:solidFill>
              </a:rPr>
              <a:t> medzi regiónmi </a:t>
            </a:r>
            <a:r>
              <a:rPr lang="sk-SK" sz="2000" b="1" dirty="0" smtClean="0">
                <a:solidFill>
                  <a:srgbClr val="000099"/>
                </a:solidFill>
              </a:rPr>
              <a:t>/partnermi 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sk-SK" sz="2000" b="1" dirty="0" smtClean="0">
                <a:solidFill>
                  <a:srgbClr val="000099"/>
                </a:solidFill>
              </a:rPr>
              <a:t>Neprimerané </a:t>
            </a:r>
            <a:r>
              <a:rPr lang="sk-SK" sz="2000" b="1" dirty="0">
                <a:solidFill>
                  <a:srgbClr val="000099"/>
                </a:solidFill>
              </a:rPr>
              <a:t>rozdelenie rozpočtu medzi partnermi </a:t>
            </a:r>
            <a:endParaRPr lang="sk-SK" sz="2000" dirty="0"/>
          </a:p>
        </p:txBody>
      </p:sp>
      <p:pic>
        <p:nvPicPr>
          <p:cNvPr id="8" name="Obrázok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7654" y="-3991"/>
            <a:ext cx="1622258" cy="6858000"/>
          </a:xfrm>
          <a:prstGeom prst="rect">
            <a:avLst/>
          </a:prstGeom>
        </p:spPr>
      </p:pic>
      <p:pic>
        <p:nvPicPr>
          <p:cNvPr id="9" name="Obrázok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1935" y="4900069"/>
            <a:ext cx="4110891" cy="16190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28203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ok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9742" y="0"/>
            <a:ext cx="1622258" cy="6858000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35043" y="1183908"/>
            <a:ext cx="10609836" cy="5674092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sk-SK" sz="2000" dirty="0" smtClean="0">
                <a:solidFill>
                  <a:srgbClr val="003399"/>
                </a:solidFill>
                <a:latin typeface="+mn-lt"/>
              </a:rPr>
              <a:t>24.4.2025 - </a:t>
            </a:r>
            <a:r>
              <a:rPr lang="sk-SK" sz="2000" b="1" cap="all" dirty="0" smtClean="0">
                <a:solidFill>
                  <a:srgbClr val="003399"/>
                </a:solidFill>
                <a:latin typeface="+mn-lt"/>
                <a:hlinkClick r:id="rId4"/>
              </a:rPr>
              <a:t>Hľadanie partnerov </a:t>
            </a:r>
            <a:r>
              <a:rPr lang="sk-SK" sz="2000" dirty="0" smtClean="0">
                <a:solidFill>
                  <a:srgbClr val="003399"/>
                </a:solidFill>
                <a:latin typeface="+mn-lt"/>
              </a:rPr>
              <a:t>(EU F&amp;T portál, možnosti národných kontaktných bodov, 10 najúspešnejších koordinátorov v každej oblasti programu Horizont Európa a i.), Praktické rady, ako si pripraviť </a:t>
            </a:r>
            <a:r>
              <a:rPr lang="sk-SK" sz="2000" b="1" dirty="0" err="1" smtClean="0">
                <a:solidFill>
                  <a:srgbClr val="003399"/>
                </a:solidFill>
                <a:latin typeface="+mn-lt"/>
              </a:rPr>
              <a:t>pitch</a:t>
            </a:r>
            <a:r>
              <a:rPr lang="sk-SK" sz="2000" b="1" dirty="0" smtClean="0">
                <a:solidFill>
                  <a:srgbClr val="003399"/>
                </a:solidFill>
                <a:latin typeface="+mn-lt"/>
              </a:rPr>
              <a:t> prezentáciu</a:t>
            </a:r>
            <a:r>
              <a:rPr lang="sk-SK" sz="2000" dirty="0" smtClean="0">
                <a:solidFill>
                  <a:srgbClr val="003399"/>
                </a:solidFill>
                <a:latin typeface="+mn-lt"/>
              </a:rPr>
              <a:t>, ako vyplniť formulár Partner </a:t>
            </a:r>
            <a:r>
              <a:rPr lang="sk-SK" sz="2000" dirty="0" err="1" smtClean="0">
                <a:solidFill>
                  <a:srgbClr val="003399"/>
                </a:solidFill>
                <a:latin typeface="+mn-lt"/>
              </a:rPr>
              <a:t>search</a:t>
            </a:r>
            <a:r>
              <a:rPr lang="sk-SK" sz="2000" dirty="0" smtClean="0">
                <a:solidFill>
                  <a:srgbClr val="003399"/>
                </a:solidFill>
                <a:latin typeface="+mn-lt"/>
              </a:rPr>
              <a:t/>
            </a:r>
            <a:br>
              <a:rPr lang="sk-SK" sz="2000" dirty="0" smtClean="0">
                <a:solidFill>
                  <a:srgbClr val="003399"/>
                </a:solidFill>
                <a:latin typeface="+mn-lt"/>
              </a:rPr>
            </a:br>
            <a:r>
              <a:rPr lang="sk-SK" sz="2000" dirty="0" smtClean="0">
                <a:solidFill>
                  <a:srgbClr val="003399"/>
                </a:solidFill>
                <a:latin typeface="+mn-lt"/>
              </a:rPr>
              <a:t>22.5.2025 - </a:t>
            </a:r>
            <a:r>
              <a:rPr lang="sk-SK" sz="2000" b="1" cap="all" dirty="0" smtClean="0">
                <a:solidFill>
                  <a:srgbClr val="003399"/>
                </a:solidFill>
                <a:latin typeface="+mn-lt"/>
                <a:hlinkClick r:id="rId5"/>
              </a:rPr>
              <a:t>Hľadanie partnerov </a:t>
            </a:r>
            <a:r>
              <a:rPr lang="sk-SK" sz="2000" dirty="0" smtClean="0">
                <a:solidFill>
                  <a:srgbClr val="003399"/>
                </a:solidFill>
                <a:latin typeface="+mn-lt"/>
              </a:rPr>
              <a:t>prostredníctvom platformy </a:t>
            </a:r>
            <a:r>
              <a:rPr lang="sk-SK" sz="2000" dirty="0" err="1" smtClean="0">
                <a:solidFill>
                  <a:srgbClr val="003399"/>
                </a:solidFill>
                <a:latin typeface="+mn-lt"/>
              </a:rPr>
              <a:t>Crowdhelix</a:t>
            </a:r>
            <a:r>
              <a:rPr lang="sk-SK" sz="2000" dirty="0" smtClean="0">
                <a:solidFill>
                  <a:srgbClr val="003399"/>
                </a:solidFill>
                <a:latin typeface="+mn-lt"/>
              </a:rPr>
              <a:t> alebo účasťou na školeniach organizovaných EARMA</a:t>
            </a:r>
            <a:br>
              <a:rPr lang="sk-SK" sz="2000" dirty="0" smtClean="0">
                <a:solidFill>
                  <a:srgbClr val="003399"/>
                </a:solidFill>
                <a:latin typeface="+mn-lt"/>
              </a:rPr>
            </a:br>
            <a:r>
              <a:rPr lang="sk-SK" sz="2000" dirty="0" smtClean="0">
                <a:solidFill>
                  <a:srgbClr val="003399"/>
                </a:solidFill>
                <a:latin typeface="+mn-lt"/>
              </a:rPr>
              <a:t>19.6.2025 - </a:t>
            </a:r>
            <a:r>
              <a:rPr lang="sk-SK" sz="2000" b="1" cap="all" dirty="0" smtClean="0">
                <a:solidFill>
                  <a:srgbClr val="003399"/>
                </a:solidFill>
                <a:latin typeface="+mn-lt"/>
                <a:hlinkClick r:id="rId6"/>
              </a:rPr>
              <a:t>Čo je TRL + ochrana práv duševného vlastníctva</a:t>
            </a:r>
            <a:r>
              <a:rPr lang="sk-SK" sz="2000" dirty="0" smtClean="0">
                <a:solidFill>
                  <a:srgbClr val="003399"/>
                </a:solidFill>
                <a:latin typeface="+mn-lt"/>
              </a:rPr>
              <a:t/>
            </a:r>
            <a:br>
              <a:rPr lang="sk-SK" sz="2000" dirty="0" smtClean="0">
                <a:solidFill>
                  <a:srgbClr val="003399"/>
                </a:solidFill>
                <a:latin typeface="+mn-lt"/>
              </a:rPr>
            </a:br>
            <a:r>
              <a:rPr lang="sk-SK" sz="2000" dirty="0" smtClean="0">
                <a:solidFill>
                  <a:srgbClr val="003399"/>
                </a:solidFill>
                <a:latin typeface="+mn-lt"/>
              </a:rPr>
              <a:t>18.9.2025 - </a:t>
            </a:r>
            <a:r>
              <a:rPr lang="sk-SK" sz="2000" cap="all" dirty="0" smtClean="0">
                <a:solidFill>
                  <a:srgbClr val="003399"/>
                </a:solidFill>
                <a:latin typeface="+mn-lt"/>
              </a:rPr>
              <a:t>Ako reflektuje Horizont Európa na možnosti </a:t>
            </a:r>
            <a:r>
              <a:rPr lang="sk-SK" sz="2000" b="1" cap="all" dirty="0" smtClean="0">
                <a:solidFill>
                  <a:srgbClr val="003399"/>
                </a:solidFill>
                <a:latin typeface="+mn-lt"/>
              </a:rPr>
              <a:t>výskumných infraštruktúr</a:t>
            </a:r>
            <a:r>
              <a:rPr lang="sk-SK" sz="2000" dirty="0" smtClean="0">
                <a:solidFill>
                  <a:srgbClr val="003399"/>
                </a:solidFill>
                <a:latin typeface="+mn-lt"/>
              </a:rPr>
              <a:t/>
            </a:r>
            <a:br>
              <a:rPr lang="sk-SK" sz="2000" dirty="0" smtClean="0">
                <a:solidFill>
                  <a:srgbClr val="003399"/>
                </a:solidFill>
                <a:latin typeface="+mn-lt"/>
              </a:rPr>
            </a:br>
            <a:r>
              <a:rPr lang="sk-SK" sz="2000" dirty="0" smtClean="0">
                <a:solidFill>
                  <a:srgbClr val="003399"/>
                </a:solidFill>
                <a:latin typeface="+mn-lt"/>
              </a:rPr>
              <a:t>23.10.2025 - </a:t>
            </a:r>
            <a:r>
              <a:rPr lang="sk-SK" sz="2000" cap="all" dirty="0" smtClean="0">
                <a:solidFill>
                  <a:srgbClr val="003399"/>
                </a:solidFill>
                <a:latin typeface="+mn-lt"/>
              </a:rPr>
              <a:t>Skúsenosti s</a:t>
            </a:r>
            <a:r>
              <a:rPr lang="sk-SK" sz="2000" b="1" cap="all" dirty="0" smtClean="0">
                <a:solidFill>
                  <a:srgbClr val="003399"/>
                </a:solidFill>
                <a:latin typeface="+mn-lt"/>
              </a:rPr>
              <a:t> auditmi</a:t>
            </a:r>
            <a:r>
              <a:rPr lang="sk-SK" sz="2000" cap="all" dirty="0" smtClean="0">
                <a:solidFill>
                  <a:srgbClr val="003399"/>
                </a:solidFill>
                <a:latin typeface="+mn-lt"/>
              </a:rPr>
              <a:t> medzinárodných projektov </a:t>
            </a:r>
            <a:r>
              <a:rPr lang="sk-SK" sz="2000" dirty="0" smtClean="0">
                <a:solidFill>
                  <a:srgbClr val="003399"/>
                </a:solidFill>
                <a:latin typeface="+mn-lt"/>
              </a:rPr>
              <a:t/>
            </a:r>
            <a:br>
              <a:rPr lang="sk-SK" sz="2000" dirty="0" smtClean="0">
                <a:solidFill>
                  <a:srgbClr val="003399"/>
                </a:solidFill>
                <a:latin typeface="+mn-lt"/>
              </a:rPr>
            </a:br>
            <a:r>
              <a:rPr lang="sk-SK" sz="2000" dirty="0" smtClean="0">
                <a:solidFill>
                  <a:srgbClr val="003399"/>
                </a:solidFill>
                <a:latin typeface="+mn-lt"/>
              </a:rPr>
              <a:t>20.11.2025 - </a:t>
            </a:r>
            <a:r>
              <a:rPr lang="sk-SK" sz="2000" b="1" cap="all" dirty="0" smtClean="0">
                <a:solidFill>
                  <a:srgbClr val="003399"/>
                </a:solidFill>
                <a:latin typeface="+mn-lt"/>
              </a:rPr>
              <a:t>Nový európsky </a:t>
            </a:r>
            <a:r>
              <a:rPr lang="sk-SK" sz="2000" b="1" cap="all" dirty="0" err="1" smtClean="0">
                <a:solidFill>
                  <a:srgbClr val="003399"/>
                </a:solidFill>
                <a:latin typeface="+mn-lt"/>
              </a:rPr>
              <a:t>Bauhaus</a:t>
            </a:r>
            <a:r>
              <a:rPr lang="sk-SK" sz="2000" dirty="0" smtClean="0">
                <a:solidFill>
                  <a:srgbClr val="003399"/>
                </a:solidFill>
                <a:latin typeface="+mn-lt"/>
              </a:rPr>
              <a:t/>
            </a:r>
            <a:br>
              <a:rPr lang="sk-SK" sz="2000" dirty="0" smtClean="0">
                <a:solidFill>
                  <a:srgbClr val="003399"/>
                </a:solidFill>
                <a:latin typeface="+mn-lt"/>
              </a:rPr>
            </a:br>
            <a:r>
              <a:rPr lang="sk-SK" sz="2000" dirty="0" smtClean="0">
                <a:solidFill>
                  <a:srgbClr val="003399"/>
                </a:solidFill>
                <a:latin typeface="+mn-lt"/>
              </a:rPr>
              <a:t>11.12.2025 - </a:t>
            </a:r>
            <a:r>
              <a:rPr lang="sk-SK" sz="2000" b="1" cap="all" dirty="0" smtClean="0">
                <a:solidFill>
                  <a:srgbClr val="003399"/>
                </a:solidFill>
                <a:latin typeface="+mn-lt"/>
              </a:rPr>
              <a:t>Čo rok dal </a:t>
            </a:r>
            <a:r>
              <a:rPr lang="sk-SK" sz="2000" dirty="0" smtClean="0">
                <a:solidFill>
                  <a:srgbClr val="003399"/>
                </a:solidFill>
                <a:latin typeface="+mn-lt"/>
              </a:rPr>
              <a:t>(najčastejšie otázky, štatistiky čerpania, zaujímavosti, úspechy)</a:t>
            </a:r>
            <a:endParaRPr lang="sk-SK" sz="2000" dirty="0">
              <a:latin typeface="+mn-lt"/>
            </a:endParaRPr>
          </a:p>
        </p:txBody>
      </p:sp>
      <p:sp>
        <p:nvSpPr>
          <p:cNvPr id="5" name="Obdĺžnik 4"/>
          <p:cNvSpPr/>
          <p:nvPr/>
        </p:nvSpPr>
        <p:spPr>
          <a:xfrm>
            <a:off x="335043" y="284693"/>
            <a:ext cx="1044656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k-SK" sz="4000" b="1" dirty="0">
                <a:solidFill>
                  <a:srgbClr val="003399"/>
                </a:solidFill>
                <a:ea typeface="+mj-ea"/>
                <a:cs typeface="+mj-cs"/>
              </a:rPr>
              <a:t>Na káve s </a:t>
            </a:r>
            <a:r>
              <a:rPr lang="sk-SK" sz="4000" b="1" dirty="0" err="1">
                <a:solidFill>
                  <a:srgbClr val="003399"/>
                </a:solidFill>
                <a:ea typeface="+mj-ea"/>
                <a:cs typeface="+mj-cs"/>
              </a:rPr>
              <a:t>NCPs</a:t>
            </a:r>
            <a:endParaRPr lang="sk-SK" sz="4000" b="1" u="sng" dirty="0">
              <a:solidFill>
                <a:srgbClr val="003399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722085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BlokTextu 10"/>
          <p:cNvSpPr txBox="1"/>
          <p:nvPr/>
        </p:nvSpPr>
        <p:spPr>
          <a:xfrm>
            <a:off x="4866250" y="4632325"/>
            <a:ext cx="44355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sk-SK" sz="2400" dirty="0"/>
          </a:p>
        </p:txBody>
      </p:sp>
      <p:sp>
        <p:nvSpPr>
          <p:cNvPr id="13" name="BlokTextu 12"/>
          <p:cNvSpPr txBox="1"/>
          <p:nvPr/>
        </p:nvSpPr>
        <p:spPr>
          <a:xfrm>
            <a:off x="1130172" y="5385565"/>
            <a:ext cx="44355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dirty="0"/>
              <a:t>Web: www.</a:t>
            </a:r>
            <a:r>
              <a:rPr lang="sk-SK" dirty="0">
                <a:hlinkClick r:id="rId3"/>
              </a:rPr>
              <a:t>horizont-europa</a:t>
            </a:r>
            <a:r>
              <a:rPr lang="sk-SK" dirty="0"/>
              <a:t>.sk</a:t>
            </a:r>
          </a:p>
          <a:p>
            <a:r>
              <a:rPr lang="sk-SK" dirty="0"/>
              <a:t>Mail: </a:t>
            </a:r>
            <a:r>
              <a:rPr lang="en-GB" dirty="0">
                <a:hlinkClick r:id="rId4"/>
              </a:rPr>
              <a:t>h</a:t>
            </a:r>
            <a:r>
              <a:rPr lang="sk-SK" dirty="0" err="1">
                <a:hlinkClick r:id="rId4"/>
              </a:rPr>
              <a:t>orizont</a:t>
            </a:r>
            <a:r>
              <a:rPr lang="en-GB" dirty="0">
                <a:hlinkClick r:id="rId4"/>
              </a:rPr>
              <a:t>@cvtisr.sk</a:t>
            </a:r>
            <a:endParaRPr lang="sk-SK" dirty="0"/>
          </a:p>
        </p:txBody>
      </p:sp>
      <p:pic>
        <p:nvPicPr>
          <p:cNvPr id="14" name="Obrázok 13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172" y="4295918"/>
            <a:ext cx="2887192" cy="943859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Obrázok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9048" y="0"/>
            <a:ext cx="3122951" cy="6858000"/>
          </a:xfrm>
          <a:prstGeom prst="rect">
            <a:avLst/>
          </a:prstGeom>
        </p:spPr>
      </p:pic>
      <p:sp>
        <p:nvSpPr>
          <p:cNvPr id="2" name="Obdĺžnik 1"/>
          <p:cNvSpPr/>
          <p:nvPr/>
        </p:nvSpPr>
        <p:spPr>
          <a:xfrm>
            <a:off x="447206" y="686045"/>
            <a:ext cx="6096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sk-SK" dirty="0" smtClean="0">
                <a:solidFill>
                  <a:srgbClr val="000099"/>
                </a:solidFill>
              </a:rPr>
              <a:t>Ďakujeme </a:t>
            </a:r>
            <a:r>
              <a:rPr lang="sk-SK" dirty="0">
                <a:solidFill>
                  <a:srgbClr val="000099"/>
                </a:solidFill>
              </a:rPr>
              <a:t>za pozornosť!</a:t>
            </a:r>
          </a:p>
          <a:p>
            <a:endParaRPr lang="sk-SK" dirty="0">
              <a:solidFill>
                <a:srgbClr val="000099"/>
              </a:solidFill>
            </a:endParaRPr>
          </a:p>
          <a:p>
            <a:r>
              <a:rPr lang="sk-SK" dirty="0" smtClean="0">
                <a:solidFill>
                  <a:srgbClr val="000099"/>
                </a:solidFill>
              </a:rPr>
              <a:t>Kontakty: </a:t>
            </a:r>
          </a:p>
          <a:p>
            <a:endParaRPr lang="sk-SK" b="1" dirty="0">
              <a:solidFill>
                <a:srgbClr val="000099"/>
              </a:solidFill>
            </a:endParaRPr>
          </a:p>
          <a:p>
            <a:r>
              <a:rPr lang="sk-SK" b="1" dirty="0" smtClean="0">
                <a:solidFill>
                  <a:srgbClr val="000099"/>
                </a:solidFill>
              </a:rPr>
              <a:t>Miroslava </a:t>
            </a:r>
            <a:r>
              <a:rPr lang="sk-SK" b="1" dirty="0" err="1" smtClean="0">
                <a:solidFill>
                  <a:srgbClr val="000099"/>
                </a:solidFill>
              </a:rPr>
              <a:t>Tužinská</a:t>
            </a:r>
            <a:endParaRPr lang="sk-SK" b="1" dirty="0" smtClean="0">
              <a:solidFill>
                <a:srgbClr val="000099"/>
              </a:solidFill>
            </a:endParaRPr>
          </a:p>
          <a:p>
            <a:r>
              <a:rPr lang="sk-SK" dirty="0">
                <a:solidFill>
                  <a:srgbClr val="000099"/>
                </a:solidFill>
              </a:rPr>
              <a:t>+421 917 733 474</a:t>
            </a:r>
          </a:p>
          <a:p>
            <a:r>
              <a:rPr lang="sk-SK" dirty="0" smtClean="0">
                <a:solidFill>
                  <a:srgbClr val="000099"/>
                </a:solidFill>
                <a:hlinkClick r:id="rId7"/>
              </a:rPr>
              <a:t>miroslava.tuzinska@cvtisr.sk</a:t>
            </a:r>
            <a:endParaRPr lang="sk-SK" dirty="0" smtClean="0">
              <a:solidFill>
                <a:srgbClr val="000099"/>
              </a:solidFill>
            </a:endParaRPr>
          </a:p>
          <a:p>
            <a:endParaRPr lang="sk-SK" b="1" dirty="0" smtClean="0">
              <a:solidFill>
                <a:srgbClr val="000099"/>
              </a:solidFill>
            </a:endParaRPr>
          </a:p>
          <a:p>
            <a:r>
              <a:rPr lang="sk-SK" b="1" dirty="0" smtClean="0">
                <a:solidFill>
                  <a:srgbClr val="000099"/>
                </a:solidFill>
              </a:rPr>
              <a:t>Elena </a:t>
            </a:r>
            <a:r>
              <a:rPr lang="sk-SK" b="1" dirty="0">
                <a:solidFill>
                  <a:srgbClr val="000099"/>
                </a:solidFill>
              </a:rPr>
              <a:t>Žáková</a:t>
            </a:r>
          </a:p>
          <a:p>
            <a:r>
              <a:rPr lang="sk-SK" dirty="0">
                <a:solidFill>
                  <a:srgbClr val="000099"/>
                </a:solidFill>
              </a:rPr>
              <a:t>+421 918 766 813 </a:t>
            </a:r>
          </a:p>
          <a:p>
            <a:r>
              <a:rPr lang="sk-SK" dirty="0" smtClean="0">
                <a:solidFill>
                  <a:srgbClr val="000099"/>
                </a:solidFill>
                <a:hlinkClick r:id="rId8"/>
              </a:rPr>
              <a:t>elena.zakova@cvtisr.sk</a:t>
            </a:r>
            <a:endParaRPr lang="sk-SK" dirty="0" smtClean="0">
              <a:solidFill>
                <a:srgbClr val="000099"/>
              </a:solidFill>
            </a:endParaRPr>
          </a:p>
          <a:p>
            <a:endParaRPr lang="sk-SK" b="1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2003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ok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7654" y="-3991"/>
            <a:ext cx="1622258" cy="6858000"/>
          </a:xfrm>
          <a:prstGeom prst="rect">
            <a:avLst/>
          </a:prstGeom>
        </p:spPr>
      </p:pic>
      <p:pic>
        <p:nvPicPr>
          <p:cNvPr id="2" name="Obrázok 1"/>
          <p:cNvPicPr>
            <a:picLocks noChangeAspect="1"/>
          </p:cNvPicPr>
          <p:nvPr/>
        </p:nvPicPr>
        <p:blipFill rotWithShape="1">
          <a:blip r:embed="rId4"/>
          <a:srcRect l="-166" t="667" r="18219" b="7259"/>
          <a:stretch/>
        </p:blipFill>
        <p:spPr>
          <a:xfrm>
            <a:off x="285446" y="1527741"/>
            <a:ext cx="6003882" cy="3794535"/>
          </a:xfrm>
          <a:prstGeom prst="rect">
            <a:avLst/>
          </a:prstGeom>
        </p:spPr>
      </p:pic>
      <p:sp>
        <p:nvSpPr>
          <p:cNvPr id="3" name="Zaoblený obdĺžnik 2"/>
          <p:cNvSpPr/>
          <p:nvPr/>
        </p:nvSpPr>
        <p:spPr>
          <a:xfrm>
            <a:off x="1507556" y="2786822"/>
            <a:ext cx="3262563" cy="2535454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Obrázok 3"/>
          <p:cNvPicPr>
            <a:picLocks noChangeAspect="1"/>
          </p:cNvPicPr>
          <p:nvPr/>
        </p:nvPicPr>
        <p:blipFill rotWithShape="1">
          <a:blip r:embed="rId5"/>
          <a:srcRect l="19761" t="30393" r="37381" b="6623"/>
          <a:stretch/>
        </p:blipFill>
        <p:spPr>
          <a:xfrm>
            <a:off x="6289328" y="2786822"/>
            <a:ext cx="4572000" cy="3779519"/>
          </a:xfrm>
          <a:prstGeom prst="roundRect">
            <a:avLst>
              <a:gd name="adj" fmla="val 16667"/>
            </a:avLst>
          </a:prstGeom>
          <a:ln w="38100">
            <a:solidFill>
              <a:srgbClr val="C0000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Nadpis 1"/>
          <p:cNvSpPr txBox="1">
            <a:spLocks/>
          </p:cNvSpPr>
          <p:nvPr/>
        </p:nvSpPr>
        <p:spPr>
          <a:xfrm>
            <a:off x="285446" y="296108"/>
            <a:ext cx="10089888" cy="7805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k-SK" b="1" dirty="0" smtClean="0">
                <a:solidFill>
                  <a:srgbClr val="0070C0"/>
                </a:solidFill>
                <a:latin typeface="+mn-lt"/>
              </a:rPr>
              <a:t>Kde nájdem text výzvy/témy?</a:t>
            </a:r>
            <a:endParaRPr lang="sk-SK" b="1" dirty="0">
              <a:solidFill>
                <a:srgbClr val="0070C0"/>
              </a:solidFill>
              <a:latin typeface="+mn-lt"/>
            </a:endParaRPr>
          </a:p>
        </p:txBody>
      </p:sp>
      <p:pic>
        <p:nvPicPr>
          <p:cNvPr id="6" name="Obrázok 5"/>
          <p:cNvPicPr/>
          <p:nvPr/>
        </p:nvPicPr>
        <p:blipFill rotWithShape="1">
          <a:blip r:embed="rId6"/>
          <a:srcRect l="71755" t="35852" r="1668" b="48754"/>
          <a:stretch/>
        </p:blipFill>
        <p:spPr>
          <a:xfrm>
            <a:off x="6978191" y="1173275"/>
            <a:ext cx="3904897" cy="1325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9593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24872" y="517236"/>
            <a:ext cx="10982037" cy="5698571"/>
          </a:xfrm>
        </p:spPr>
        <p:txBody>
          <a:bodyPr>
            <a:normAutofit/>
          </a:bodyPr>
          <a:lstStyle/>
          <a:p>
            <a:r>
              <a:rPr lang="sk-SK" sz="2200" b="1" dirty="0" smtClean="0">
                <a:solidFill>
                  <a:srgbClr val="000099"/>
                </a:solidFill>
              </a:rPr>
              <a:t/>
            </a:r>
            <a:br>
              <a:rPr lang="sk-SK" sz="2200" b="1" dirty="0" smtClean="0">
                <a:solidFill>
                  <a:srgbClr val="000099"/>
                </a:solidFill>
              </a:rPr>
            </a:br>
            <a:endParaRPr lang="sk-SK" sz="2200" dirty="0">
              <a:solidFill>
                <a:srgbClr val="0070C0"/>
              </a:solidFill>
              <a:latin typeface="+mn-lt"/>
            </a:endParaRPr>
          </a:p>
        </p:txBody>
      </p:sp>
      <p:pic>
        <p:nvPicPr>
          <p:cNvPr id="4" name="Obrázok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9742" y="0"/>
            <a:ext cx="1622258" cy="6858000"/>
          </a:xfrm>
          <a:prstGeom prst="rect">
            <a:avLst/>
          </a:prstGeom>
        </p:spPr>
      </p:pic>
      <p:sp>
        <p:nvSpPr>
          <p:cNvPr id="7" name="Nadpis 1"/>
          <p:cNvSpPr txBox="1">
            <a:spLocks/>
          </p:cNvSpPr>
          <p:nvPr/>
        </p:nvSpPr>
        <p:spPr>
          <a:xfrm>
            <a:off x="306797" y="263624"/>
            <a:ext cx="10089888" cy="7805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k-SK" b="1" dirty="0" smtClean="0">
                <a:solidFill>
                  <a:srgbClr val="0070C0"/>
                </a:solidFill>
                <a:latin typeface="+mn-lt"/>
              </a:rPr>
              <a:t>Kde nájdem text výzvy/témy?</a:t>
            </a:r>
            <a:endParaRPr lang="sk-SK" b="1" dirty="0">
              <a:solidFill>
                <a:srgbClr val="0070C0"/>
              </a:solidFill>
              <a:latin typeface="+mn-lt"/>
            </a:endParaRPr>
          </a:p>
        </p:txBody>
      </p:sp>
      <p:pic>
        <p:nvPicPr>
          <p:cNvPr id="8" name="Obrázok 7"/>
          <p:cNvPicPr>
            <a:picLocks noChangeAspect="1"/>
          </p:cNvPicPr>
          <p:nvPr/>
        </p:nvPicPr>
        <p:blipFill rotWithShape="1">
          <a:blip r:embed="rId4"/>
          <a:srcRect r="2271" b="9070"/>
          <a:stretch/>
        </p:blipFill>
        <p:spPr>
          <a:xfrm>
            <a:off x="424872" y="1046178"/>
            <a:ext cx="10501433" cy="5496106"/>
          </a:xfrm>
          <a:prstGeom prst="rect">
            <a:avLst/>
          </a:prstGeom>
        </p:spPr>
      </p:pic>
      <p:sp>
        <p:nvSpPr>
          <p:cNvPr id="3" name="Obdĺžnik 2"/>
          <p:cNvSpPr/>
          <p:nvPr/>
        </p:nvSpPr>
        <p:spPr>
          <a:xfrm>
            <a:off x="424872" y="3794231"/>
            <a:ext cx="1713894" cy="76227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2298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Obrázok 19"/>
          <p:cNvPicPr>
            <a:picLocks noChangeAspect="1"/>
          </p:cNvPicPr>
          <p:nvPr/>
        </p:nvPicPr>
        <p:blipFill rotWithShape="1">
          <a:blip r:embed="rId3"/>
          <a:srcRect r="11894" b="8889"/>
          <a:stretch/>
        </p:blipFill>
        <p:spPr>
          <a:xfrm>
            <a:off x="790916" y="832148"/>
            <a:ext cx="9807286" cy="5704755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24872" y="517236"/>
            <a:ext cx="10982037" cy="5698571"/>
          </a:xfrm>
        </p:spPr>
        <p:txBody>
          <a:bodyPr>
            <a:normAutofit/>
          </a:bodyPr>
          <a:lstStyle/>
          <a:p>
            <a:r>
              <a:rPr lang="sk-SK" sz="2200" b="1" dirty="0" smtClean="0">
                <a:solidFill>
                  <a:srgbClr val="000099"/>
                </a:solidFill>
              </a:rPr>
              <a:t/>
            </a:r>
            <a:br>
              <a:rPr lang="sk-SK" sz="2200" b="1" dirty="0" smtClean="0">
                <a:solidFill>
                  <a:srgbClr val="000099"/>
                </a:solidFill>
              </a:rPr>
            </a:br>
            <a:endParaRPr lang="sk-SK" sz="2200" dirty="0">
              <a:solidFill>
                <a:srgbClr val="0070C0"/>
              </a:solidFill>
              <a:latin typeface="+mn-lt"/>
            </a:endParaRPr>
          </a:p>
        </p:txBody>
      </p:sp>
      <p:pic>
        <p:nvPicPr>
          <p:cNvPr id="4" name="Obrázok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6866" y="0"/>
            <a:ext cx="1622258" cy="6858000"/>
          </a:xfrm>
          <a:prstGeom prst="rect">
            <a:avLst/>
          </a:prstGeom>
        </p:spPr>
      </p:pic>
      <p:sp>
        <p:nvSpPr>
          <p:cNvPr id="10" name="Ovál 9"/>
          <p:cNvSpPr/>
          <p:nvPr/>
        </p:nvSpPr>
        <p:spPr>
          <a:xfrm>
            <a:off x="8482616" y="4611920"/>
            <a:ext cx="1894726" cy="40911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14" name="Ovál 13"/>
          <p:cNvSpPr/>
          <p:nvPr/>
        </p:nvSpPr>
        <p:spPr>
          <a:xfrm>
            <a:off x="2525504" y="4624040"/>
            <a:ext cx="1240949" cy="40911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15" name="Ovál 14"/>
          <p:cNvSpPr/>
          <p:nvPr/>
        </p:nvSpPr>
        <p:spPr>
          <a:xfrm>
            <a:off x="5388759" y="4617601"/>
            <a:ext cx="1536401" cy="36629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16" name="Ovál 15"/>
          <p:cNvSpPr/>
          <p:nvPr/>
        </p:nvSpPr>
        <p:spPr>
          <a:xfrm>
            <a:off x="5557736" y="4194313"/>
            <a:ext cx="1232170" cy="35655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17" name="Ovál 16"/>
          <p:cNvSpPr/>
          <p:nvPr/>
        </p:nvSpPr>
        <p:spPr>
          <a:xfrm>
            <a:off x="2684834" y="4168033"/>
            <a:ext cx="1321980" cy="40911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18" name="Ovál 17"/>
          <p:cNvSpPr/>
          <p:nvPr/>
        </p:nvSpPr>
        <p:spPr>
          <a:xfrm>
            <a:off x="7271289" y="3429000"/>
            <a:ext cx="1471316" cy="40911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19" name="Ovál 18"/>
          <p:cNvSpPr/>
          <p:nvPr/>
        </p:nvSpPr>
        <p:spPr>
          <a:xfrm>
            <a:off x="8688749" y="4084031"/>
            <a:ext cx="1165346" cy="43081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13" name="Nadpis 1"/>
          <p:cNvSpPr txBox="1">
            <a:spLocks/>
          </p:cNvSpPr>
          <p:nvPr/>
        </p:nvSpPr>
        <p:spPr>
          <a:xfrm>
            <a:off x="287454" y="273035"/>
            <a:ext cx="10089888" cy="7805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k-SK" b="1" dirty="0" smtClean="0">
                <a:solidFill>
                  <a:srgbClr val="0070C0"/>
                </a:solidFill>
                <a:latin typeface="+mn-lt"/>
              </a:rPr>
              <a:t>Kde nájdem text výzvy/témy?</a:t>
            </a:r>
            <a:endParaRPr lang="sk-SK" b="1" dirty="0">
              <a:solidFill>
                <a:srgbClr val="0070C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8593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ázok 8"/>
          <p:cNvPicPr>
            <a:picLocks noChangeAspect="1"/>
          </p:cNvPicPr>
          <p:nvPr/>
        </p:nvPicPr>
        <p:blipFill rotWithShape="1">
          <a:blip r:embed="rId3"/>
          <a:srcRect l="1667" t="48296" r="75916" b="3333"/>
          <a:stretch/>
        </p:blipFill>
        <p:spPr>
          <a:xfrm>
            <a:off x="177678" y="1169461"/>
            <a:ext cx="4089522" cy="49637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Obrázok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9742" y="0"/>
            <a:ext cx="1622258" cy="6858000"/>
          </a:xfrm>
          <a:prstGeom prst="rect">
            <a:avLst/>
          </a:prstGeom>
        </p:spPr>
      </p:pic>
      <p:sp>
        <p:nvSpPr>
          <p:cNvPr id="6" name="Nadpis 1"/>
          <p:cNvSpPr txBox="1">
            <a:spLocks/>
          </p:cNvSpPr>
          <p:nvPr/>
        </p:nvSpPr>
        <p:spPr>
          <a:xfrm>
            <a:off x="328766" y="212472"/>
            <a:ext cx="10089888" cy="7805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k-SK" b="1" dirty="0" smtClean="0">
                <a:solidFill>
                  <a:srgbClr val="0070C0"/>
                </a:solidFill>
                <a:latin typeface="+mn-lt"/>
              </a:rPr>
              <a:t>Využite všetky zdroje informácií</a:t>
            </a:r>
            <a:endParaRPr lang="sk-SK" b="1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7" name="BlokTextu 6"/>
          <p:cNvSpPr txBox="1"/>
          <p:nvPr/>
        </p:nvSpPr>
        <p:spPr>
          <a:xfrm>
            <a:off x="3984879" y="1228397"/>
            <a:ext cx="7780401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sk-SK" sz="2000" b="1" dirty="0" smtClean="0"/>
              <a:t>plné </a:t>
            </a:r>
            <a:r>
              <a:rPr lang="sk-SK" sz="2000" b="1" dirty="0"/>
              <a:t>znenie témy</a:t>
            </a:r>
            <a:r>
              <a:rPr lang="sk-SK" sz="2000" dirty="0"/>
              <a:t>, východisková situácia, rozsah, očakávané </a:t>
            </a:r>
            <a:r>
              <a:rPr lang="sk-SK" sz="2000" dirty="0" smtClean="0"/>
              <a:t>výstupy</a:t>
            </a:r>
          </a:p>
          <a:p>
            <a:pPr marL="285750" lvl="0" indent="-285750">
              <a:buFont typeface="Wingdings" panose="05000000000000000000" pitchFamily="2" charset="2"/>
              <a:buChar char="Ø"/>
            </a:pPr>
            <a:endParaRPr lang="sk-SK" sz="2000" dirty="0"/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sk-SK" sz="2000" b="1" dirty="0"/>
              <a:t>o</a:t>
            </a:r>
            <a:r>
              <a:rPr lang="sk-SK" sz="2000" b="1" dirty="0" smtClean="0"/>
              <a:t>pis destinácie</a:t>
            </a:r>
            <a:r>
              <a:rPr lang="sk-SK" sz="2000" dirty="0" smtClean="0"/>
              <a:t>, politické súvislosti </a:t>
            </a:r>
          </a:p>
          <a:p>
            <a:pPr marL="285750" lvl="0" indent="-285750">
              <a:buFont typeface="Wingdings" panose="05000000000000000000" pitchFamily="2" charset="2"/>
              <a:buChar char="Ø"/>
            </a:pPr>
            <a:endParaRPr lang="sk-SK" sz="2000" dirty="0"/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sk-SK" sz="2000" b="1" dirty="0" smtClean="0"/>
              <a:t>podmienky </a:t>
            </a:r>
            <a:r>
              <a:rPr lang="sk-SK" sz="2000" b="1" dirty="0"/>
              <a:t>účasti</a:t>
            </a:r>
            <a:r>
              <a:rPr lang="sk-SK" sz="2000" dirty="0"/>
              <a:t>, odkazy na dôležité príručky a dokumenty </a:t>
            </a:r>
            <a:r>
              <a:rPr lang="sk-SK" sz="2000" dirty="0" smtClean="0"/>
              <a:t>(WP , </a:t>
            </a:r>
            <a:r>
              <a:rPr lang="sk-SK" sz="2000" dirty="0"/>
              <a:t>formulár žiadosti, MGA, </a:t>
            </a:r>
            <a:r>
              <a:rPr lang="sk-SK" sz="2000" dirty="0" err="1"/>
              <a:t>A</a:t>
            </a:r>
            <a:r>
              <a:rPr lang="sk-SK" sz="2000" dirty="0" err="1" smtClean="0"/>
              <a:t>nnexes</a:t>
            </a:r>
            <a:r>
              <a:rPr lang="sk-SK" sz="2000" dirty="0" smtClean="0"/>
              <a:t> </a:t>
            </a:r>
            <a:r>
              <a:rPr lang="sk-SK" sz="2000" dirty="0"/>
              <a:t>– popis typov </a:t>
            </a:r>
            <a:r>
              <a:rPr lang="sk-SK" sz="2000" dirty="0" smtClean="0"/>
              <a:t>projektov)</a:t>
            </a: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sk-SK" sz="2000" b="1" dirty="0" smtClean="0"/>
              <a:t>zoznam </a:t>
            </a:r>
            <a:r>
              <a:rPr lang="sk-SK" sz="2000" b="1" dirty="0"/>
              <a:t>ponúk organizácií</a:t>
            </a:r>
            <a:r>
              <a:rPr lang="sk-SK" sz="2000" dirty="0"/>
              <a:t>, ktoré sa registrovali na </a:t>
            </a:r>
            <a:r>
              <a:rPr lang="sk-SK" sz="2000" dirty="0" smtClean="0"/>
              <a:t>FT </a:t>
            </a:r>
            <a:r>
              <a:rPr lang="sk-SK" sz="2000" dirty="0"/>
              <a:t>portál a majú záujem vytvoriť, či zapojiť sa do konzorcií a hľadajú partnerov </a:t>
            </a:r>
            <a:endParaRPr lang="sk-SK" sz="2000" dirty="0" smtClean="0"/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sk-SK" sz="2000" b="1" dirty="0" smtClean="0"/>
              <a:t>odkaz </a:t>
            </a:r>
            <a:r>
              <a:rPr lang="sk-SK" sz="2000" b="1" dirty="0"/>
              <a:t>na on-line formulár časť A </a:t>
            </a:r>
            <a:r>
              <a:rPr lang="sk-SK" sz="2000" b="1" dirty="0" smtClean="0"/>
              <a:t>na </a:t>
            </a:r>
            <a:r>
              <a:rPr lang="sk-SK" sz="2000" b="1" dirty="0"/>
              <a:t>podanie projektovej žiadosti </a:t>
            </a:r>
            <a:r>
              <a:rPr lang="sk-SK" sz="2000" dirty="0"/>
              <a:t>(časť B v </a:t>
            </a:r>
            <a:r>
              <a:rPr lang="sk-SK" sz="2000" dirty="0" err="1" smtClean="0"/>
              <a:t>pdf</a:t>
            </a:r>
            <a:r>
              <a:rPr lang="sk-SK" sz="2000" dirty="0" smtClean="0"/>
              <a:t>) na </a:t>
            </a:r>
            <a:r>
              <a:rPr lang="sk-SK" sz="2000" dirty="0"/>
              <a:t>stiahnutie, vyplnenie, </a:t>
            </a:r>
            <a:r>
              <a:rPr lang="sk-SK" sz="2000" dirty="0" smtClean="0"/>
              <a:t>nahratie </a:t>
            </a: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sk-SK" sz="2000" b="1" dirty="0" smtClean="0"/>
              <a:t>zodpovedané </a:t>
            </a:r>
            <a:r>
              <a:rPr lang="sk-SK" sz="2000" b="1" dirty="0"/>
              <a:t>relevantné otázky k danej téme </a:t>
            </a:r>
            <a:r>
              <a:rPr lang="sk-SK" sz="2000" dirty="0"/>
              <a:t>(špecifické podmienky, význam niektorých pojmov v popise</a:t>
            </a:r>
            <a:r>
              <a:rPr lang="sk-SK" sz="2000" dirty="0" smtClean="0"/>
              <a:t>,...)</a:t>
            </a: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sk-SK" sz="2000" b="1" dirty="0" smtClean="0"/>
              <a:t>odkazy </a:t>
            </a:r>
            <a:r>
              <a:rPr lang="sk-SK" sz="2000" b="1" dirty="0"/>
              <a:t>na rôzne zdroje informácií a helpdesk-y </a:t>
            </a:r>
            <a:r>
              <a:rPr lang="sk-SK" sz="2000" dirty="0"/>
              <a:t>(IT, </a:t>
            </a:r>
            <a:r>
              <a:rPr lang="sk-SK" sz="2000" dirty="0" smtClean="0"/>
              <a:t>duševné vlastníctvo)  </a:t>
            </a: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sk-SK" sz="2000" b="1" dirty="0"/>
              <a:t>a</a:t>
            </a:r>
            <a:r>
              <a:rPr lang="sk-SK" sz="2000" b="1" dirty="0" smtClean="0"/>
              <a:t>ktualizácie výzvy</a:t>
            </a:r>
            <a:r>
              <a:rPr lang="sk-SK" sz="2000" dirty="0" smtClean="0"/>
              <a:t>, napr. zmeny termínov, počty podaných a  schválených projektov,  </a:t>
            </a:r>
            <a:endParaRPr lang="sk-SK" sz="2000" dirty="0"/>
          </a:p>
        </p:txBody>
      </p:sp>
    </p:spTree>
    <p:extLst>
      <p:ext uri="{BB962C8B-B14F-4D97-AF65-F5344CB8AC3E}">
        <p14:creationId xmlns:p14="http://schemas.microsoft.com/office/powerpoint/2010/main" val="1196914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ív balík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ív balík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Motív balík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f:fields xmlns:f="http://schemas.fabasoft.com/folio/2007/fields">
  <f:record>
    <f:field ref="objname" par="" text="Prezentácia_Sablona_HE 1 2023" edit="true"/>
    <f:field ref="objsubject" par="" text="" edit="true"/>
    <f:field ref="objcreatedby" par="" text="Šimková, Katarína, Mgr."/>
    <f:field ref="objcreatedat" par="" date="2023-03-01T14:45:56" text="1.3.2023 14:45:56"/>
    <f:field ref="objchangedby" par="" text="Hrčka, Peter, Ing."/>
    <f:field ref="objmodifiedat" par="" date="2023-05-02T09:02:03" text="2.5.2023 9:02:03"/>
    <f:field ref="doc_FSCFOLIO_1_1001_FieldDocumentNumber" par="" text=""/>
    <f:field ref="doc_FSCFOLIO_1_1001_FieldSubject" par="" text="" edit="true"/>
    <f:field ref="FSCFOLIO_1_1001_FieldCurrentUser" par="" text="Ing. Elena Žákova"/>
    <f:field ref="CCAPRECONFIG_15_1001_Objektname" par="" text="Prezentácia_Sablona_HE 1 2023" edit="true"/>
  </f:record>
  <f:display par="" text="General">
    <f:field ref="objname" text="Meno"/>
    <f:field ref="objsubject" text="Vec"/>
    <f:field ref="objcreatedby" text="Vytvoril"/>
    <f:field ref="objcreatedat" text="Vytvorené deň/hodina"/>
    <f:field ref="objchangedby" text="Poslednú zmenu urobil"/>
    <f:field ref="objmodifiedat" text="Posledná zmena deň/hodina"/>
    <f:field ref="FSCFOLIO_1_1001_FieldCurrentUser" text="Aktuálny používateľ"/>
    <f:field ref="CCAPRECONFIG_15_1001_Objektname" text="Meno"/>
  </f:display>
  <f:display par="" text="Hromadná korešpondencia">
    <f:field ref="doc_FSCFOLIO_1_1001_FieldDocumentNumber" text="Číslo dokumentu"/>
    <f:field ref="doc_FSCFOLIO_1_1001_FieldSubject" text="Predmet"/>
  </f:display>
</f:fields>
</file>

<file path=customXml/itemProps1.xml><?xml version="1.0" encoding="utf-8"?>
<ds:datastoreItem xmlns:ds="http://schemas.openxmlformats.org/officeDocument/2006/customXml" ds:itemID="{4E8A9591-F074-446B-902F-511FF79C122F}">
  <ds:schemaRefs>
    <ds:schemaRef ds:uri="http://schemas.fabasoft.com/folio/2007/field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9122</TotalTime>
  <Words>9012</Words>
  <Application>Microsoft Office PowerPoint</Application>
  <PresentationFormat>Širokouhlá</PresentationFormat>
  <Paragraphs>799</Paragraphs>
  <Slides>54</Slides>
  <Notes>54</Notes>
  <HiddenSlides>0</HiddenSlides>
  <MMClips>0</MMClips>
  <ScaleCrop>false</ScaleCrop>
  <HeadingPairs>
    <vt:vector size="6" baseType="variant">
      <vt:variant>
        <vt:lpstr>Použité písma</vt:lpstr>
      </vt:variant>
      <vt:variant>
        <vt:i4>5</vt:i4>
      </vt:variant>
      <vt:variant>
        <vt:lpstr>Motív</vt:lpstr>
      </vt:variant>
      <vt:variant>
        <vt:i4>1</vt:i4>
      </vt:variant>
      <vt:variant>
        <vt:lpstr>Nadpisy snímok</vt:lpstr>
      </vt:variant>
      <vt:variant>
        <vt:i4>54</vt:i4>
      </vt:variant>
    </vt:vector>
  </HeadingPairs>
  <TitlesOfParts>
    <vt:vector size="60" baseType="lpstr">
      <vt:lpstr>Arial</vt:lpstr>
      <vt:lpstr>Calibri</vt:lpstr>
      <vt:lpstr>Calibri Light</vt:lpstr>
      <vt:lpstr>Times New Roman</vt:lpstr>
      <vt:lpstr>Wingdings</vt:lpstr>
      <vt:lpstr>Motív balíka Office</vt:lpstr>
      <vt:lpstr>Prezentácia programu PowerPoint</vt:lpstr>
      <vt:lpstr> </vt:lpstr>
      <vt:lpstr> </vt:lpstr>
      <vt:lpstr> </vt:lpstr>
      <vt:lpstr> </vt:lpstr>
      <vt:lpstr>Prezentácia programu PowerPoint</vt:lpstr>
      <vt:lpstr> </vt:lpstr>
      <vt:lpstr> </vt:lpstr>
      <vt:lpstr>Prezentácia programu PowerPoint</vt:lpstr>
      <vt:lpstr>Prezentácia programu PowerPoint</vt:lpstr>
      <vt:lpstr>  </vt:lpstr>
      <vt:lpstr>  KLASTER – úvod / predstavenie / popis Cluster 2: Culture, Creativity and Inclusive Society    DESTINÁCIA – politický rámec / očakávaný dopad Destination 1: INNOVATIVE RESEARCH ON DEMOCRACY AND GOVERNANCE    VÝZVA = CALL Call: HORIZON-CL2-2024-DEMOCRACY-01: Past, present and future of democracies     TÉMA = TOPIC HORIZON-CL2-2024-DEMOCRACY-01-01: Protest politics and cultures of opposition in democracy     </vt:lpstr>
      <vt:lpstr>Príklad ako čítať text témy výzvy </vt:lpstr>
      <vt:lpstr>Prezentácia programu PowerPoint</vt:lpstr>
      <vt:lpstr> </vt:lpstr>
      <vt:lpstr>Prezentácia programu PowerPoint</vt:lpstr>
      <vt:lpstr>Prezentácia programu PowerPoint</vt:lpstr>
      <vt:lpstr>Prezentácia programu PowerPoint</vt:lpstr>
      <vt:lpstr>Prezentácia programu PowerPoint</vt:lpstr>
      <vt:lpstr> </vt:lpstr>
      <vt:lpstr> </vt:lpstr>
      <vt:lpstr>Prezentácia programu PowerPoint</vt:lpstr>
      <vt:lpstr>Prezentácia programu PowerPoint</vt:lpstr>
      <vt:lpstr> </vt:lpstr>
      <vt:lpstr>Prezentácia programu PowerPoint</vt:lpstr>
      <vt:lpstr> </vt:lpstr>
      <vt:lpstr> </vt:lpstr>
      <vt:lpstr> </vt:lpstr>
      <vt:lpstr>Prezentácia programu PowerPoint</vt:lpstr>
      <vt:lpstr>Prezentácia programu PowerPoint</vt:lpstr>
      <vt:lpstr>Prezentácia programu PowerPoint</vt:lpstr>
      <vt:lpstr> </vt:lpstr>
      <vt:lpstr> </vt:lpstr>
      <vt:lpstr>Prezentácia programu PowerPoint</vt:lpstr>
      <vt:lpstr> </vt:lpstr>
      <vt:lpstr> </vt:lpstr>
      <vt:lpstr>Prezentácia programu PowerPoint</vt:lpstr>
      <vt:lpstr>Unless otherwise provided for in the specific call/topic conditions, only legal entities forming a consortium are eligible to participate in actions provided that the consortium includes, as beneficiaries, three legal entities independent from each other and each established in a different country as follows:  - at least one independent legal entity established in a Member State; and - at least two other independent legal entities, each established in different Member    States or Associated Countries. 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Áno, ak:  - Chcete ovplyvňovať smerovanie výskumu a inovácií v rámci projektu  - Chcete získať väčší vplyv na využitie výsledkov  - Chcete získať lepšie financovanie  - Máte silný projektový tím  - Máte skúsenosti s grantmi EÚ  - Plánujete dlhodobé zapojenie do európskych projektov  Nie, ak:  - Nemáte dostatočné administratívne kapacity  - Nemáte skúsenosti s riadením konzorcií (začnite radšej ako partner) - Nechcete byť zodpovedný za komplexný finančný a administratívny   manažment</vt:lpstr>
      <vt:lpstr>Prezentácia programu PowerPoint</vt:lpstr>
      <vt:lpstr>Áno, ak:  - Ste nováčik v európskych projektoch a chcete získať skúsenosti  - Chcete získať financovanie na výskum, vývoj a inovácie - Máte záujem o prístup k novým technológiám a výskumu  - Máte záujem spolupracovať a chcete byť súčasťou silného konzorcia - Chcete budovať medzinárodné partnerstvá bez administratívnej záťaže koordinátora  Nie, ak:  - Chcete mať strategickú kontrolu nad projektom  - Nechcete sa zúčastňovať projektových aktivít a dodržiavať časový harmonogram a rozpočet  - Nechcete reportovať  - Očakávate okamžitý finančný prínos (HE projekty nefinancujú priame komerčné    aktivity a investície do budovania infraštruktúry)</vt:lpstr>
      <vt:lpstr>Prezentácia programu PowerPoint</vt:lpstr>
      <vt:lpstr>24.4.2025 - Hľadanie partnerov (EU F&amp;T portál, možnosti národných kontaktných bodov, 10 najúspešnejších koordinátorov v každej oblasti programu Horizont Európa a i.), Praktické rady, ako si pripraviť pitch prezentáciu, ako vyplniť formulár Partner search 22.5.2025 - Hľadanie partnerov prostredníctvom platformy Crowdhelix alebo účasťou na školeniach organizovaných EARMA 19.6.2025 - Čo je TRL + ochrana práv duševného vlastníctva 18.9.2025 - Ako reflektuje Horizont Európa na možnosti výskumných infraštruktúr 23.10.2025 - Skúsenosti s auditmi medzinárodných projektov  20.11.2025 - Nový európsky Bauhaus 11.12.2025 - Čo rok dal (najčastejšie otázky, štatistiky čerpania, zaujímavosti, úspechy)</vt:lpstr>
      <vt:lpstr>Prezentácia programu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Prezentácia programu PowerPoint</dc:title>
  <dc:creator>Dojcakova Natasa</dc:creator>
  <cp:lastModifiedBy>Kokavcova Lydia</cp:lastModifiedBy>
  <cp:revision>389</cp:revision>
  <cp:lastPrinted>2024-03-18T12:00:07Z</cp:lastPrinted>
  <dcterms:created xsi:type="dcterms:W3CDTF">2020-09-16T06:27:52Z</dcterms:created>
  <dcterms:modified xsi:type="dcterms:W3CDTF">2025-04-02T06:27:57Z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FSC#COOELAK@1.1001:Subject">
    <vt:lpwstr/>
  </property>
  <property fmtid="{D5CDD505-2E9C-101B-9397-08002B2CF9AE}" pid="3" name="FSC#COOELAK@1.1001:FileReference">
    <vt:lpwstr/>
  </property>
  <property fmtid="{D5CDD505-2E9C-101B-9397-08002B2CF9AE}" pid="4" name="FSC#COOELAK@1.1001:FileRefYear">
    <vt:lpwstr/>
  </property>
  <property fmtid="{D5CDD505-2E9C-101B-9397-08002B2CF9AE}" pid="5" name="FSC#COOELAK@1.1001:FileRefOrdinal">
    <vt:lpwstr/>
  </property>
  <property fmtid="{D5CDD505-2E9C-101B-9397-08002B2CF9AE}" pid="6" name="FSC#COOELAK@1.1001:FileRefOU">
    <vt:lpwstr/>
  </property>
  <property fmtid="{D5CDD505-2E9C-101B-9397-08002B2CF9AE}" pid="7" name="FSC#COOELAK@1.1001:Organization">
    <vt:lpwstr/>
  </property>
  <property fmtid="{D5CDD505-2E9C-101B-9397-08002B2CF9AE}" pid="8" name="FSC#COOELAK@1.1001:Owner">
    <vt:lpwstr>Šimková, Katarína, Mgr.</vt:lpwstr>
  </property>
  <property fmtid="{D5CDD505-2E9C-101B-9397-08002B2CF9AE}" pid="9" name="FSC#COOELAK@1.1001:OwnerExtension">
    <vt:lpwstr/>
  </property>
  <property fmtid="{D5CDD505-2E9C-101B-9397-08002B2CF9AE}" pid="10" name="FSC#COOELAK@1.1001:OwnerFaxExtension">
    <vt:lpwstr/>
  </property>
  <property fmtid="{D5CDD505-2E9C-101B-9397-08002B2CF9AE}" pid="11" name="FSC#COOELAK@1.1001:DispatchedBy">
    <vt:lpwstr/>
  </property>
  <property fmtid="{D5CDD505-2E9C-101B-9397-08002B2CF9AE}" pid="12" name="FSC#COOELAK@1.1001:DispatchedAt">
    <vt:lpwstr/>
  </property>
  <property fmtid="{D5CDD505-2E9C-101B-9397-08002B2CF9AE}" pid="13" name="FSC#COOELAK@1.1001:ApprovedBy">
    <vt:lpwstr/>
  </property>
  <property fmtid="{D5CDD505-2E9C-101B-9397-08002B2CF9AE}" pid="14" name="FSC#COOELAK@1.1001:ApprovedAt">
    <vt:lpwstr/>
  </property>
  <property fmtid="{D5CDD505-2E9C-101B-9397-08002B2CF9AE}" pid="15" name="FSC#COOELAK@1.1001:Department">
    <vt:lpwstr>Zamestnanci CVTI</vt:lpwstr>
  </property>
  <property fmtid="{D5CDD505-2E9C-101B-9397-08002B2CF9AE}" pid="16" name="FSC#COOELAK@1.1001:CreatedAt">
    <vt:lpwstr>01.03.2023</vt:lpwstr>
  </property>
  <property fmtid="{D5CDD505-2E9C-101B-9397-08002B2CF9AE}" pid="17" name="FSC#COOELAK@1.1001:OU">
    <vt:lpwstr>2100 (ODBOR MEDZINÁRODNEJ SPOLUPRÁCE)</vt:lpwstr>
  </property>
  <property fmtid="{D5CDD505-2E9C-101B-9397-08002B2CF9AE}" pid="18" name="FSC#COOELAK@1.1001:Priority">
    <vt:lpwstr> ()</vt:lpwstr>
  </property>
  <property fmtid="{D5CDD505-2E9C-101B-9397-08002B2CF9AE}" pid="19" name="FSC#COOELAK@1.1001:ObjBarCode">
    <vt:lpwstr>*COO.2182.502.2.301631*</vt:lpwstr>
  </property>
  <property fmtid="{D5CDD505-2E9C-101B-9397-08002B2CF9AE}" pid="20" name="FSC#COOELAK@1.1001:RefBarCode">
    <vt:lpwstr/>
  </property>
  <property fmtid="{D5CDD505-2E9C-101B-9397-08002B2CF9AE}" pid="21" name="FSC#COOELAK@1.1001:FileRefBarCode">
    <vt:lpwstr>**</vt:lpwstr>
  </property>
  <property fmtid="{D5CDD505-2E9C-101B-9397-08002B2CF9AE}" pid="22" name="FSC#COOELAK@1.1001:ExternalRef">
    <vt:lpwstr/>
  </property>
  <property fmtid="{D5CDD505-2E9C-101B-9397-08002B2CF9AE}" pid="23" name="FSC#COOELAK@1.1001:IncomingNumber">
    <vt:lpwstr/>
  </property>
  <property fmtid="{D5CDD505-2E9C-101B-9397-08002B2CF9AE}" pid="24" name="FSC#COOELAK@1.1001:IncomingSubject">
    <vt:lpwstr/>
  </property>
  <property fmtid="{D5CDD505-2E9C-101B-9397-08002B2CF9AE}" pid="25" name="FSC#COOELAK@1.1001:ProcessResponsible">
    <vt:lpwstr/>
  </property>
  <property fmtid="{D5CDD505-2E9C-101B-9397-08002B2CF9AE}" pid="26" name="FSC#COOELAK@1.1001:ProcessResponsiblePhone">
    <vt:lpwstr/>
  </property>
  <property fmtid="{D5CDD505-2E9C-101B-9397-08002B2CF9AE}" pid="27" name="FSC#COOELAK@1.1001:ProcessResponsibleMail">
    <vt:lpwstr/>
  </property>
  <property fmtid="{D5CDD505-2E9C-101B-9397-08002B2CF9AE}" pid="28" name="FSC#COOELAK@1.1001:ProcessResponsibleFax">
    <vt:lpwstr/>
  </property>
  <property fmtid="{D5CDD505-2E9C-101B-9397-08002B2CF9AE}" pid="29" name="FSC#COOELAK@1.1001:ApproverFirstName">
    <vt:lpwstr/>
  </property>
  <property fmtid="{D5CDD505-2E9C-101B-9397-08002B2CF9AE}" pid="30" name="FSC#COOELAK@1.1001:ApproverSurName">
    <vt:lpwstr/>
  </property>
  <property fmtid="{D5CDD505-2E9C-101B-9397-08002B2CF9AE}" pid="31" name="FSC#COOELAK@1.1001:ApproverTitle">
    <vt:lpwstr/>
  </property>
  <property fmtid="{D5CDD505-2E9C-101B-9397-08002B2CF9AE}" pid="32" name="FSC#COOELAK@1.1001:ExternalDate">
    <vt:lpwstr/>
  </property>
  <property fmtid="{D5CDD505-2E9C-101B-9397-08002B2CF9AE}" pid="33" name="FSC#COOELAK@1.1001:SettlementApprovedAt">
    <vt:lpwstr/>
  </property>
  <property fmtid="{D5CDD505-2E9C-101B-9397-08002B2CF9AE}" pid="34" name="FSC#COOELAK@1.1001:BaseNumber">
    <vt:lpwstr/>
  </property>
  <property fmtid="{D5CDD505-2E9C-101B-9397-08002B2CF9AE}" pid="35" name="FSC#COOELAK@1.1001:CurrentUserRolePos">
    <vt:lpwstr>Referent38</vt:lpwstr>
  </property>
  <property fmtid="{D5CDD505-2E9C-101B-9397-08002B2CF9AE}" pid="36" name="FSC#COOELAK@1.1001:CurrentUserEmail">
    <vt:lpwstr>elena.zakova@cvtisr.sk</vt:lpwstr>
  </property>
  <property fmtid="{D5CDD505-2E9C-101B-9397-08002B2CF9AE}" pid="37" name="FSC#ELAKGOV@1.1001:PersonalSubjGender">
    <vt:lpwstr/>
  </property>
  <property fmtid="{D5CDD505-2E9C-101B-9397-08002B2CF9AE}" pid="38" name="FSC#ELAKGOV@1.1001:PersonalSubjFirstName">
    <vt:lpwstr/>
  </property>
  <property fmtid="{D5CDD505-2E9C-101B-9397-08002B2CF9AE}" pid="39" name="FSC#ELAKGOV@1.1001:PersonalSubjSurName">
    <vt:lpwstr/>
  </property>
  <property fmtid="{D5CDD505-2E9C-101B-9397-08002B2CF9AE}" pid="40" name="FSC#ELAKGOV@1.1001:PersonalSubjSalutation">
    <vt:lpwstr/>
  </property>
  <property fmtid="{D5CDD505-2E9C-101B-9397-08002B2CF9AE}" pid="41" name="FSC#ELAKGOV@1.1001:PersonalSubjAddress">
    <vt:lpwstr/>
  </property>
  <property fmtid="{D5CDD505-2E9C-101B-9397-08002B2CF9AE}" pid="42" name="FSC#ATSTATECFG@1.1001:Office">
    <vt:lpwstr/>
  </property>
  <property fmtid="{D5CDD505-2E9C-101B-9397-08002B2CF9AE}" pid="43" name="FSC#ATSTATECFG@1.1001:Agent">
    <vt:lpwstr/>
  </property>
  <property fmtid="{D5CDD505-2E9C-101B-9397-08002B2CF9AE}" pid="44" name="FSC#ATSTATECFG@1.1001:AgentPhone">
    <vt:lpwstr/>
  </property>
  <property fmtid="{D5CDD505-2E9C-101B-9397-08002B2CF9AE}" pid="45" name="FSC#ATSTATECFG@1.1001:DepartmentFax">
    <vt:lpwstr/>
  </property>
  <property fmtid="{D5CDD505-2E9C-101B-9397-08002B2CF9AE}" pid="46" name="FSC#ATSTATECFG@1.1001:DepartmentEmail">
    <vt:lpwstr/>
  </property>
  <property fmtid="{D5CDD505-2E9C-101B-9397-08002B2CF9AE}" pid="47" name="FSC#ATSTATECFG@1.1001:SubfileDate">
    <vt:lpwstr/>
  </property>
  <property fmtid="{D5CDD505-2E9C-101B-9397-08002B2CF9AE}" pid="48" name="FSC#ATSTATECFG@1.1001:SubfileSubject">
    <vt:lpwstr/>
  </property>
  <property fmtid="{D5CDD505-2E9C-101B-9397-08002B2CF9AE}" pid="49" name="FSC#ATSTATECFG@1.1001:DepartmentZipCode">
    <vt:lpwstr/>
  </property>
  <property fmtid="{D5CDD505-2E9C-101B-9397-08002B2CF9AE}" pid="50" name="FSC#ATSTATECFG@1.1001:DepartmentCountry">
    <vt:lpwstr/>
  </property>
  <property fmtid="{D5CDD505-2E9C-101B-9397-08002B2CF9AE}" pid="51" name="FSC#ATSTATECFG@1.1001:DepartmentCity">
    <vt:lpwstr/>
  </property>
  <property fmtid="{D5CDD505-2E9C-101B-9397-08002B2CF9AE}" pid="52" name="FSC#ATSTATECFG@1.1001:DepartmentStreet">
    <vt:lpwstr/>
  </property>
  <property fmtid="{D5CDD505-2E9C-101B-9397-08002B2CF9AE}" pid="53" name="FSC#ATSTATECFG@1.1001:DepartmentDVR">
    <vt:lpwstr/>
  </property>
  <property fmtid="{D5CDD505-2E9C-101B-9397-08002B2CF9AE}" pid="54" name="FSC#ATSTATECFG@1.1001:DepartmentUID">
    <vt:lpwstr/>
  </property>
  <property fmtid="{D5CDD505-2E9C-101B-9397-08002B2CF9AE}" pid="55" name="FSC#ATSTATECFG@1.1001:SubfileReference">
    <vt:lpwstr/>
  </property>
  <property fmtid="{D5CDD505-2E9C-101B-9397-08002B2CF9AE}" pid="56" name="FSC#ATSTATECFG@1.1001:Clause">
    <vt:lpwstr/>
  </property>
  <property fmtid="{D5CDD505-2E9C-101B-9397-08002B2CF9AE}" pid="57" name="FSC#ATSTATECFG@1.1001:ApprovedSignature">
    <vt:lpwstr/>
  </property>
  <property fmtid="{D5CDD505-2E9C-101B-9397-08002B2CF9AE}" pid="58" name="FSC#ATSTATECFG@1.1001:BankAccount">
    <vt:lpwstr/>
  </property>
  <property fmtid="{D5CDD505-2E9C-101B-9397-08002B2CF9AE}" pid="59" name="FSC#ATSTATECFG@1.1001:BankAccountOwner">
    <vt:lpwstr/>
  </property>
  <property fmtid="{D5CDD505-2E9C-101B-9397-08002B2CF9AE}" pid="60" name="FSC#ATSTATECFG@1.1001:BankInstitute">
    <vt:lpwstr/>
  </property>
  <property fmtid="{D5CDD505-2E9C-101B-9397-08002B2CF9AE}" pid="61" name="FSC#ATSTATECFG@1.1001:BankAccountID">
    <vt:lpwstr/>
  </property>
  <property fmtid="{D5CDD505-2E9C-101B-9397-08002B2CF9AE}" pid="62" name="FSC#ATSTATECFG@1.1001:BankAccountIBAN">
    <vt:lpwstr/>
  </property>
  <property fmtid="{D5CDD505-2E9C-101B-9397-08002B2CF9AE}" pid="63" name="FSC#ATSTATECFG@1.1001:BankAccountBIC">
    <vt:lpwstr/>
  </property>
  <property fmtid="{D5CDD505-2E9C-101B-9397-08002B2CF9AE}" pid="64" name="FSC#ATSTATECFG@1.1001:BankName">
    <vt:lpwstr/>
  </property>
  <property fmtid="{D5CDD505-2E9C-101B-9397-08002B2CF9AE}" pid="65" name="FSC#COOELAK@1.1001:ObjectAddressees">
    <vt:lpwstr/>
  </property>
  <property fmtid="{D5CDD505-2E9C-101B-9397-08002B2CF9AE}" pid="66" name="FSC#SKCONV@103.510:docname">
    <vt:lpwstr/>
  </property>
  <property fmtid="{D5CDD505-2E9C-101B-9397-08002B2CF9AE}" pid="67" name="FSC#COOSYSTEM@1.1:Container">
    <vt:lpwstr>COO.2182.502.2.301631</vt:lpwstr>
  </property>
  <property fmtid="{D5CDD505-2E9C-101B-9397-08002B2CF9AE}" pid="68" name="FSC#FSCFOLIO@1.1001:docpropproject">
    <vt:lpwstr/>
  </property>
</Properties>
</file>