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2"/>
  </p:sldMasterIdLst>
  <p:notesMasterIdLst>
    <p:notesMasterId r:id="rId25"/>
  </p:notesMasterIdLst>
  <p:sldIdLst>
    <p:sldId id="321" r:id="rId3"/>
    <p:sldId id="322" r:id="rId4"/>
    <p:sldId id="274" r:id="rId5"/>
    <p:sldId id="275" r:id="rId6"/>
    <p:sldId id="276" r:id="rId7"/>
    <p:sldId id="326" r:id="rId8"/>
    <p:sldId id="331" r:id="rId9"/>
    <p:sldId id="278" r:id="rId10"/>
    <p:sldId id="284" r:id="rId11"/>
    <p:sldId id="286" r:id="rId12"/>
    <p:sldId id="288" r:id="rId13"/>
    <p:sldId id="333" r:id="rId14"/>
    <p:sldId id="334" r:id="rId15"/>
    <p:sldId id="335" r:id="rId16"/>
    <p:sldId id="336" r:id="rId17"/>
    <p:sldId id="337" r:id="rId18"/>
    <p:sldId id="340" r:id="rId19"/>
    <p:sldId id="338" r:id="rId20"/>
    <p:sldId id="295" r:id="rId21"/>
    <p:sldId id="309" r:id="rId22"/>
    <p:sldId id="310" r:id="rId23"/>
    <p:sldId id="272" r:id="rId24"/>
  </p:sldIdLst>
  <p:sldSz cx="12192000" cy="6858000"/>
  <p:notesSz cx="6797675" cy="9929813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mkova Katarina" initials="SK" lastIdx="3" clrIdx="0">
    <p:extLst>
      <p:ext uri="{19B8F6BF-5375-455C-9EA6-DF929625EA0E}">
        <p15:presenceInfo xmlns:p15="http://schemas.microsoft.com/office/powerpoint/2012/main" userId="S-1-5-21-15392172-2590833965-2981980546-464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7739"/>
    <a:srgbClr val="DFE3F1"/>
    <a:srgbClr val="D2D6EA"/>
    <a:srgbClr val="CFD5EA"/>
    <a:srgbClr val="CC9900"/>
    <a:srgbClr val="000099"/>
    <a:srgbClr val="003399"/>
    <a:srgbClr val="0033CC"/>
    <a:srgbClr val="009999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Svetlý štýl 3 - zvýrazneni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Stredný štýl 2 - zvýrazneni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Stredný štýl 2 - zvýrazneni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redný štýl 2 - zvýrazneni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Stredný štýl 2 - zvýrazneni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redný štýl 2 - zvýrazneni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2838BEF-8BB2-4498-84A7-C5851F593DF1}" styleName="Stredný štýl 4 - zvýrazneni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Stredný štýl 4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Stredný štýl 4 - zvýrazneni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Stredný štýl 4 - zvýrazneni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Stredný štýl 4 - zvýrazneni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35" autoAdjust="0"/>
    <p:restoredTop sz="87156" autoAdjust="0"/>
  </p:normalViewPr>
  <p:slideViewPr>
    <p:cSldViewPr snapToGrid="0">
      <p:cViewPr>
        <p:scale>
          <a:sx n="68" d="100"/>
          <a:sy n="68" d="100"/>
        </p:scale>
        <p:origin x="716" y="64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7302FD-C238-405B-95D3-7B114FF0FAF7}" type="doc">
      <dgm:prSet loTypeId="urn:microsoft.com/office/officeart/2005/8/layout/vList2" loCatId="list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sk-SK"/>
        </a:p>
      </dgm:t>
    </dgm:pt>
    <dgm:pt modelId="{78AAE1DC-E1A7-4697-9DD7-38C76463342E}">
      <dgm:prSet phldrT="[Text]" custT="1"/>
      <dgm:spPr/>
      <dgm:t>
        <a:bodyPr/>
        <a:lstStyle/>
        <a:p>
          <a:r>
            <a:rPr lang="sk-SK" sz="2700" dirty="0" smtClean="0"/>
            <a:t>D1: </a:t>
          </a:r>
          <a:r>
            <a:rPr lang="sk-SK" sz="2700" b="1" dirty="0" smtClean="0"/>
            <a:t>Climate </a:t>
          </a:r>
          <a:r>
            <a:rPr lang="sk-SK" sz="2700" b="1" dirty="0" err="1" smtClean="0"/>
            <a:t>sciences</a:t>
          </a:r>
          <a:r>
            <a:rPr lang="sk-SK" sz="2700" b="1" dirty="0" smtClean="0"/>
            <a:t> and </a:t>
          </a:r>
          <a:r>
            <a:rPr lang="sk-SK" sz="2700" b="1" dirty="0" err="1" smtClean="0"/>
            <a:t>responses</a:t>
          </a:r>
          <a:endParaRPr lang="sk-SK" sz="2700" dirty="0"/>
        </a:p>
      </dgm:t>
    </dgm:pt>
    <dgm:pt modelId="{8CD855A7-A8DC-464F-95B8-F0B0DF02A18F}" type="parTrans" cxnId="{2C23007D-FB7A-4710-BC6D-E270603BA882}">
      <dgm:prSet/>
      <dgm:spPr/>
      <dgm:t>
        <a:bodyPr/>
        <a:lstStyle/>
        <a:p>
          <a:endParaRPr lang="sk-SK"/>
        </a:p>
      </dgm:t>
    </dgm:pt>
    <dgm:pt modelId="{D988C44A-87B2-4A5D-9FA0-52548C510449}" type="sibTrans" cxnId="{2C23007D-FB7A-4710-BC6D-E270603BA882}">
      <dgm:prSet/>
      <dgm:spPr/>
      <dgm:t>
        <a:bodyPr/>
        <a:lstStyle/>
        <a:p>
          <a:endParaRPr lang="sk-SK"/>
        </a:p>
      </dgm:t>
    </dgm:pt>
    <dgm:pt modelId="{17B0CC41-77A1-4C9F-A97F-5FEA62EC9FD0}">
      <dgm:prSet custT="1"/>
      <dgm:spPr/>
      <dgm:t>
        <a:bodyPr/>
        <a:lstStyle/>
        <a:p>
          <a:r>
            <a:rPr lang="sk-SK" sz="2700" dirty="0" smtClean="0"/>
            <a:t>D2: </a:t>
          </a:r>
          <a:r>
            <a:rPr lang="sk-SK" sz="2700" b="1" dirty="0" err="1" smtClean="0"/>
            <a:t>Cross-sectoral</a:t>
          </a:r>
          <a:r>
            <a:rPr lang="sk-SK" sz="2700" b="1" dirty="0" smtClean="0"/>
            <a:t> </a:t>
          </a:r>
          <a:r>
            <a:rPr lang="sk-SK" sz="2700" b="1" dirty="0" err="1" smtClean="0"/>
            <a:t>solutions</a:t>
          </a:r>
          <a:r>
            <a:rPr lang="sk-SK" sz="2700" b="1" dirty="0" smtClean="0"/>
            <a:t> </a:t>
          </a:r>
          <a:r>
            <a:rPr lang="sk-SK" sz="2700" b="1" dirty="0" err="1" smtClean="0"/>
            <a:t>for</a:t>
          </a:r>
          <a:r>
            <a:rPr lang="sk-SK" sz="2700" b="1" dirty="0" smtClean="0"/>
            <a:t> </a:t>
          </a:r>
          <a:r>
            <a:rPr lang="sk-SK" sz="2700" b="1" dirty="0" err="1" smtClean="0"/>
            <a:t>the</a:t>
          </a:r>
          <a:r>
            <a:rPr lang="sk-SK" sz="2700" b="1" dirty="0" smtClean="0"/>
            <a:t> </a:t>
          </a:r>
          <a:r>
            <a:rPr lang="sk-SK" sz="2700" b="1" dirty="0" err="1" smtClean="0"/>
            <a:t>climate</a:t>
          </a:r>
          <a:r>
            <a:rPr lang="sk-SK" sz="2700" b="1" dirty="0" smtClean="0"/>
            <a:t> </a:t>
          </a:r>
          <a:r>
            <a:rPr lang="sk-SK" sz="2700" b="1" dirty="0" err="1" smtClean="0"/>
            <a:t>transition</a:t>
          </a:r>
          <a:endParaRPr lang="sk-SK" sz="2700" dirty="0"/>
        </a:p>
      </dgm:t>
    </dgm:pt>
    <dgm:pt modelId="{4B80451F-BB51-4715-906B-91021D13C2FF}" type="parTrans" cxnId="{616130AC-BBC3-4210-B87D-811B65637810}">
      <dgm:prSet/>
      <dgm:spPr/>
      <dgm:t>
        <a:bodyPr/>
        <a:lstStyle/>
        <a:p>
          <a:endParaRPr lang="sk-SK"/>
        </a:p>
      </dgm:t>
    </dgm:pt>
    <dgm:pt modelId="{4C64541E-A5ED-4767-B1E1-BC3E2D29F94B}" type="sibTrans" cxnId="{616130AC-BBC3-4210-B87D-811B65637810}">
      <dgm:prSet/>
      <dgm:spPr/>
      <dgm:t>
        <a:bodyPr/>
        <a:lstStyle/>
        <a:p>
          <a:endParaRPr lang="sk-SK"/>
        </a:p>
      </dgm:t>
    </dgm:pt>
    <dgm:pt modelId="{22759CA2-4E8B-4D34-B8BF-5C2E429E332B}">
      <dgm:prSet custT="1"/>
      <dgm:spPr/>
      <dgm:t>
        <a:bodyPr/>
        <a:lstStyle/>
        <a:p>
          <a:r>
            <a:rPr lang="sk-SK" sz="2700" dirty="0" smtClean="0"/>
            <a:t>D4: </a:t>
          </a:r>
          <a:r>
            <a:rPr lang="sk-SK" sz="2700" b="1" dirty="0" err="1" smtClean="0"/>
            <a:t>Efficient</a:t>
          </a:r>
          <a:r>
            <a:rPr lang="sk-SK" sz="2700" b="1" dirty="0" smtClean="0"/>
            <a:t>, </a:t>
          </a:r>
          <a:r>
            <a:rPr lang="sk-SK" sz="2700" b="1" dirty="0" err="1" smtClean="0"/>
            <a:t>sustainable</a:t>
          </a:r>
          <a:r>
            <a:rPr lang="sk-SK" sz="2700" b="1" dirty="0" smtClean="0"/>
            <a:t> and </a:t>
          </a:r>
          <a:r>
            <a:rPr lang="sk-SK" sz="2700" b="1" dirty="0" err="1" smtClean="0"/>
            <a:t>inclusive</a:t>
          </a:r>
          <a:r>
            <a:rPr lang="sk-SK" sz="2700" b="1" dirty="0" smtClean="0"/>
            <a:t> </a:t>
          </a:r>
          <a:r>
            <a:rPr lang="sk-SK" sz="2700" b="1" dirty="0" err="1" smtClean="0"/>
            <a:t>energy</a:t>
          </a:r>
          <a:r>
            <a:rPr lang="sk-SK" sz="2700" b="1" dirty="0" smtClean="0"/>
            <a:t> </a:t>
          </a:r>
          <a:r>
            <a:rPr lang="sk-SK" sz="2700" b="1" dirty="0" err="1" smtClean="0"/>
            <a:t>use</a:t>
          </a:r>
          <a:endParaRPr lang="sk-SK" sz="2700" dirty="0"/>
        </a:p>
      </dgm:t>
    </dgm:pt>
    <dgm:pt modelId="{1AD82A49-89F3-47F9-8138-4C65C7B905C1}" type="parTrans" cxnId="{0C6CF2EA-2DAA-41DD-90C7-FFE2C085097D}">
      <dgm:prSet/>
      <dgm:spPr/>
      <dgm:t>
        <a:bodyPr/>
        <a:lstStyle/>
        <a:p>
          <a:endParaRPr lang="sk-SK"/>
        </a:p>
      </dgm:t>
    </dgm:pt>
    <dgm:pt modelId="{08BB5B96-53EF-4EC8-8CFE-605E630FA7D6}" type="sibTrans" cxnId="{0C6CF2EA-2DAA-41DD-90C7-FFE2C085097D}">
      <dgm:prSet/>
      <dgm:spPr/>
      <dgm:t>
        <a:bodyPr/>
        <a:lstStyle/>
        <a:p>
          <a:endParaRPr lang="sk-SK"/>
        </a:p>
      </dgm:t>
    </dgm:pt>
    <dgm:pt modelId="{0B301609-5A11-4818-966A-C4982D3AE464}">
      <dgm:prSet custT="1"/>
      <dgm:spPr/>
      <dgm:t>
        <a:bodyPr/>
        <a:lstStyle/>
        <a:p>
          <a:r>
            <a:rPr lang="sk-SK" sz="2700" dirty="0" smtClean="0"/>
            <a:t>D3: </a:t>
          </a:r>
          <a:r>
            <a:rPr lang="sk-SK" sz="2700" b="1" dirty="0" err="1" smtClean="0"/>
            <a:t>Sustainable</a:t>
          </a:r>
          <a:r>
            <a:rPr lang="sk-SK" sz="2700" b="1" dirty="0" smtClean="0"/>
            <a:t>, </a:t>
          </a:r>
          <a:r>
            <a:rPr lang="sk-SK" sz="2700" b="1" dirty="0" err="1" smtClean="0"/>
            <a:t>secure</a:t>
          </a:r>
          <a:r>
            <a:rPr lang="sk-SK" sz="2700" b="1" dirty="0" smtClean="0"/>
            <a:t> and </a:t>
          </a:r>
          <a:r>
            <a:rPr lang="sk-SK" sz="2700" b="1" dirty="0" err="1" smtClean="0"/>
            <a:t>competitive</a:t>
          </a:r>
          <a:r>
            <a:rPr lang="sk-SK" sz="2700" b="1" dirty="0" smtClean="0"/>
            <a:t> </a:t>
          </a:r>
          <a:r>
            <a:rPr lang="sk-SK" sz="2700" b="1" dirty="0" err="1" smtClean="0"/>
            <a:t>energy</a:t>
          </a:r>
          <a:r>
            <a:rPr lang="sk-SK" sz="2700" b="1" dirty="0" smtClean="0"/>
            <a:t> </a:t>
          </a:r>
          <a:r>
            <a:rPr lang="sk-SK" sz="2700" b="1" dirty="0" err="1" smtClean="0"/>
            <a:t>supply</a:t>
          </a:r>
          <a:endParaRPr lang="sk-SK" sz="2700" dirty="0"/>
        </a:p>
      </dgm:t>
    </dgm:pt>
    <dgm:pt modelId="{8DA4225A-CC41-404A-838B-781EBD554DEB}" type="parTrans" cxnId="{A43593EC-8A36-4002-B1E7-FCAB4B80D995}">
      <dgm:prSet/>
      <dgm:spPr/>
      <dgm:t>
        <a:bodyPr/>
        <a:lstStyle/>
        <a:p>
          <a:endParaRPr lang="sk-SK"/>
        </a:p>
      </dgm:t>
    </dgm:pt>
    <dgm:pt modelId="{2301C6AF-8237-496D-A7A3-AC004E9BA9F0}" type="sibTrans" cxnId="{A43593EC-8A36-4002-B1E7-FCAB4B80D995}">
      <dgm:prSet/>
      <dgm:spPr/>
      <dgm:t>
        <a:bodyPr/>
        <a:lstStyle/>
        <a:p>
          <a:endParaRPr lang="sk-SK"/>
        </a:p>
      </dgm:t>
    </dgm:pt>
    <dgm:pt modelId="{6484F893-3042-4946-8129-5AA6BB42CC0A}">
      <dgm:prSet custT="1"/>
      <dgm:spPr/>
      <dgm:t>
        <a:bodyPr/>
        <a:lstStyle/>
        <a:p>
          <a:r>
            <a:rPr lang="sk-SK" sz="2700" dirty="0" smtClean="0"/>
            <a:t>D5: </a:t>
          </a:r>
          <a:r>
            <a:rPr lang="sk-SK" sz="2700" b="1" dirty="0" err="1" smtClean="0"/>
            <a:t>Clean</a:t>
          </a:r>
          <a:r>
            <a:rPr lang="sk-SK" sz="2700" b="1" dirty="0" smtClean="0"/>
            <a:t> and </a:t>
          </a:r>
          <a:r>
            <a:rPr lang="sk-SK" sz="2700" b="1" dirty="0" err="1" smtClean="0"/>
            <a:t>competitive</a:t>
          </a:r>
          <a:r>
            <a:rPr lang="sk-SK" sz="2700" b="1" dirty="0" smtClean="0"/>
            <a:t> </a:t>
          </a:r>
          <a:r>
            <a:rPr lang="sk-SK" sz="2700" b="1" dirty="0" err="1" smtClean="0"/>
            <a:t>solutions</a:t>
          </a:r>
          <a:r>
            <a:rPr lang="sk-SK" sz="2700" b="1" dirty="0" smtClean="0"/>
            <a:t> </a:t>
          </a:r>
          <a:r>
            <a:rPr lang="sk-SK" sz="2700" b="1" dirty="0" err="1" smtClean="0"/>
            <a:t>for</a:t>
          </a:r>
          <a:r>
            <a:rPr lang="sk-SK" sz="2700" b="1" dirty="0" smtClean="0"/>
            <a:t> </a:t>
          </a:r>
          <a:r>
            <a:rPr lang="sk-SK" sz="2700" b="1" dirty="0" err="1" smtClean="0"/>
            <a:t>all</a:t>
          </a:r>
          <a:r>
            <a:rPr lang="sk-SK" sz="2700" b="1" dirty="0" smtClean="0"/>
            <a:t> transport </a:t>
          </a:r>
          <a:r>
            <a:rPr lang="sk-SK" sz="2700" b="1" dirty="0" err="1" smtClean="0"/>
            <a:t>modes</a:t>
          </a:r>
          <a:endParaRPr lang="sk-SK" sz="2700" dirty="0"/>
        </a:p>
      </dgm:t>
    </dgm:pt>
    <dgm:pt modelId="{90A086C4-1CC2-4923-8E9E-B85DBCEBF10D}" type="parTrans" cxnId="{FA1A91DF-4435-4778-9133-590F8BD96186}">
      <dgm:prSet/>
      <dgm:spPr/>
      <dgm:t>
        <a:bodyPr/>
        <a:lstStyle/>
        <a:p>
          <a:endParaRPr lang="sk-SK"/>
        </a:p>
      </dgm:t>
    </dgm:pt>
    <dgm:pt modelId="{16541675-EF2C-4D04-89FF-D9ACB214F497}" type="sibTrans" cxnId="{FA1A91DF-4435-4778-9133-590F8BD96186}">
      <dgm:prSet/>
      <dgm:spPr/>
      <dgm:t>
        <a:bodyPr/>
        <a:lstStyle/>
        <a:p>
          <a:endParaRPr lang="sk-SK"/>
        </a:p>
      </dgm:t>
    </dgm:pt>
    <dgm:pt modelId="{EC46CB56-72F3-4F70-9377-66B6E28704A0}">
      <dgm:prSet/>
      <dgm:spPr/>
      <dgm:t>
        <a:bodyPr/>
        <a:lstStyle/>
        <a:p>
          <a:r>
            <a:rPr lang="sk-SK" b="0" dirty="0" smtClean="0"/>
            <a:t>D6: </a:t>
          </a:r>
          <a:r>
            <a:rPr lang="sk-SK" b="1" dirty="0" err="1" smtClean="0"/>
            <a:t>Safe</a:t>
          </a:r>
          <a:r>
            <a:rPr lang="sk-SK" b="1" dirty="0" smtClean="0"/>
            <a:t>, </a:t>
          </a:r>
          <a:r>
            <a:rPr lang="sk-SK" b="1" dirty="0" err="1" smtClean="0"/>
            <a:t>Resilient</a:t>
          </a:r>
          <a:r>
            <a:rPr lang="sk-SK" b="1" dirty="0" smtClean="0"/>
            <a:t> Transport and </a:t>
          </a:r>
          <a:r>
            <a:rPr lang="sk-SK" b="1" dirty="0" err="1" smtClean="0"/>
            <a:t>smart</a:t>
          </a:r>
          <a:r>
            <a:rPr lang="sk-SK" b="1" dirty="0" smtClean="0"/>
            <a:t> mobility </a:t>
          </a:r>
          <a:r>
            <a:rPr lang="sk-SK" b="1" dirty="0" err="1" smtClean="0"/>
            <a:t>services</a:t>
          </a:r>
          <a:r>
            <a:rPr lang="sk-SK" b="1" dirty="0" smtClean="0"/>
            <a:t> </a:t>
          </a:r>
          <a:r>
            <a:rPr lang="sk-SK" b="1" dirty="0" err="1" smtClean="0"/>
            <a:t>for</a:t>
          </a:r>
          <a:r>
            <a:rPr lang="sk-SK" b="1" dirty="0" smtClean="0"/>
            <a:t> </a:t>
          </a:r>
          <a:r>
            <a:rPr lang="sk-SK" b="1" dirty="0" err="1" smtClean="0"/>
            <a:t>passangers</a:t>
          </a:r>
          <a:r>
            <a:rPr lang="sk-SK" b="1" dirty="0" smtClean="0"/>
            <a:t> and </a:t>
          </a:r>
          <a:r>
            <a:rPr lang="sk-SK" b="1" dirty="0" err="1" smtClean="0"/>
            <a:t>goods</a:t>
          </a:r>
          <a:r>
            <a:rPr lang="sk-SK" b="1" dirty="0" smtClean="0"/>
            <a:t>  </a:t>
          </a:r>
          <a:endParaRPr lang="sk-SK" b="1" dirty="0"/>
        </a:p>
      </dgm:t>
    </dgm:pt>
    <dgm:pt modelId="{647FD81F-FA54-486F-A995-5F5F2DE66E2D}" type="parTrans" cxnId="{AF09AEA2-950A-45EA-AFA4-12736A3BC0E7}">
      <dgm:prSet/>
      <dgm:spPr/>
      <dgm:t>
        <a:bodyPr/>
        <a:lstStyle/>
        <a:p>
          <a:endParaRPr lang="sk-SK"/>
        </a:p>
      </dgm:t>
    </dgm:pt>
    <dgm:pt modelId="{2BEAC7F3-0B3C-45E7-BB67-223B756C6CED}" type="sibTrans" cxnId="{AF09AEA2-950A-45EA-AFA4-12736A3BC0E7}">
      <dgm:prSet/>
      <dgm:spPr/>
      <dgm:t>
        <a:bodyPr/>
        <a:lstStyle/>
        <a:p>
          <a:endParaRPr lang="sk-SK"/>
        </a:p>
      </dgm:t>
    </dgm:pt>
    <dgm:pt modelId="{05D85641-EC3E-4FA2-8F86-71F19EB3FE12}" type="pres">
      <dgm:prSet presAssocID="{D27302FD-C238-405B-95D3-7B114FF0FAF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sk-SK"/>
        </a:p>
      </dgm:t>
    </dgm:pt>
    <dgm:pt modelId="{049B4CA5-828D-4BC4-9F45-1A4498DCAC72}" type="pres">
      <dgm:prSet presAssocID="{78AAE1DC-E1A7-4697-9DD7-38C76463342E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55E92B86-53FA-4030-8611-2655D2D4E4C6}" type="pres">
      <dgm:prSet presAssocID="{D988C44A-87B2-4A5D-9FA0-52548C510449}" presName="spacer" presStyleCnt="0"/>
      <dgm:spPr/>
    </dgm:pt>
    <dgm:pt modelId="{395198BC-07F8-4FF9-A257-CCB10CC6BCFF}" type="pres">
      <dgm:prSet presAssocID="{17B0CC41-77A1-4C9F-A97F-5FEA62EC9FD0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CBE565F3-D6DF-465A-8239-27C70FD11E12}" type="pres">
      <dgm:prSet presAssocID="{4C64541E-A5ED-4767-B1E1-BC3E2D29F94B}" presName="spacer" presStyleCnt="0"/>
      <dgm:spPr/>
    </dgm:pt>
    <dgm:pt modelId="{817DE8A4-1933-4562-B6AE-2FA1C74BE740}" type="pres">
      <dgm:prSet presAssocID="{0B301609-5A11-4818-966A-C4982D3AE464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D63A7252-3EBB-4625-8EE0-9A3F9B778E20}" type="pres">
      <dgm:prSet presAssocID="{2301C6AF-8237-496D-A7A3-AC004E9BA9F0}" presName="spacer" presStyleCnt="0"/>
      <dgm:spPr/>
    </dgm:pt>
    <dgm:pt modelId="{01380F7F-49D6-4F5E-9012-C4ED4D71303A}" type="pres">
      <dgm:prSet presAssocID="{22759CA2-4E8B-4D34-B8BF-5C2E429E332B}" presName="parentText" presStyleLbl="node1" presStyleIdx="3" presStyleCnt="6" custLinFactNeighborX="-541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A3D4634A-8954-4BC2-82AE-F9B13B99C61A}" type="pres">
      <dgm:prSet presAssocID="{08BB5B96-53EF-4EC8-8CFE-605E630FA7D6}" presName="spacer" presStyleCnt="0"/>
      <dgm:spPr/>
    </dgm:pt>
    <dgm:pt modelId="{F2008289-2792-43FC-92D8-CD4B81877B71}" type="pres">
      <dgm:prSet presAssocID="{6484F893-3042-4946-8129-5AA6BB42CC0A}" presName="parentText" presStyleLbl="node1" presStyleIdx="4" presStyleCnt="6" custLinFactNeighborX="-88" custLinFactNeighborY="-19721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A0476C9E-C04A-42E3-BD7A-F25EB5B1B0F4}" type="pres">
      <dgm:prSet presAssocID="{16541675-EF2C-4D04-89FF-D9ACB214F497}" presName="spacer" presStyleCnt="0"/>
      <dgm:spPr/>
    </dgm:pt>
    <dgm:pt modelId="{E6D1781A-1E12-45D5-BF81-A79C88D66D8E}" type="pres">
      <dgm:prSet presAssocID="{EC46CB56-72F3-4F70-9377-66B6E28704A0}" presName="parentText" presStyleLbl="node1" presStyleIdx="5" presStyleCnt="6" custScaleY="160793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</dgm:ptLst>
  <dgm:cxnLst>
    <dgm:cxn modelId="{0C6CF2EA-2DAA-41DD-90C7-FFE2C085097D}" srcId="{D27302FD-C238-405B-95D3-7B114FF0FAF7}" destId="{22759CA2-4E8B-4D34-B8BF-5C2E429E332B}" srcOrd="3" destOrd="0" parTransId="{1AD82A49-89F3-47F9-8138-4C65C7B905C1}" sibTransId="{08BB5B96-53EF-4EC8-8CFE-605E630FA7D6}"/>
    <dgm:cxn modelId="{A43593EC-8A36-4002-B1E7-FCAB4B80D995}" srcId="{D27302FD-C238-405B-95D3-7B114FF0FAF7}" destId="{0B301609-5A11-4818-966A-C4982D3AE464}" srcOrd="2" destOrd="0" parTransId="{8DA4225A-CC41-404A-838B-781EBD554DEB}" sibTransId="{2301C6AF-8237-496D-A7A3-AC004E9BA9F0}"/>
    <dgm:cxn modelId="{EA488A98-42FB-431C-B543-4787F14F8363}" type="presOf" srcId="{22759CA2-4E8B-4D34-B8BF-5C2E429E332B}" destId="{01380F7F-49D6-4F5E-9012-C4ED4D71303A}" srcOrd="0" destOrd="0" presId="urn:microsoft.com/office/officeart/2005/8/layout/vList2"/>
    <dgm:cxn modelId="{F05FBA4B-F208-4D39-BCF3-C826E3997677}" type="presOf" srcId="{78AAE1DC-E1A7-4697-9DD7-38C76463342E}" destId="{049B4CA5-828D-4BC4-9F45-1A4498DCAC72}" srcOrd="0" destOrd="0" presId="urn:microsoft.com/office/officeart/2005/8/layout/vList2"/>
    <dgm:cxn modelId="{FA1A91DF-4435-4778-9133-590F8BD96186}" srcId="{D27302FD-C238-405B-95D3-7B114FF0FAF7}" destId="{6484F893-3042-4946-8129-5AA6BB42CC0A}" srcOrd="4" destOrd="0" parTransId="{90A086C4-1CC2-4923-8E9E-B85DBCEBF10D}" sibTransId="{16541675-EF2C-4D04-89FF-D9ACB214F497}"/>
    <dgm:cxn modelId="{D390C5CA-3151-4292-946D-0163E7B5BDD1}" type="presOf" srcId="{17B0CC41-77A1-4C9F-A97F-5FEA62EC9FD0}" destId="{395198BC-07F8-4FF9-A257-CCB10CC6BCFF}" srcOrd="0" destOrd="0" presId="urn:microsoft.com/office/officeart/2005/8/layout/vList2"/>
    <dgm:cxn modelId="{616130AC-BBC3-4210-B87D-811B65637810}" srcId="{D27302FD-C238-405B-95D3-7B114FF0FAF7}" destId="{17B0CC41-77A1-4C9F-A97F-5FEA62EC9FD0}" srcOrd="1" destOrd="0" parTransId="{4B80451F-BB51-4715-906B-91021D13C2FF}" sibTransId="{4C64541E-A5ED-4767-B1E1-BC3E2D29F94B}"/>
    <dgm:cxn modelId="{F0DBD1CC-D5AC-4E48-B179-DE8B3E63282B}" type="presOf" srcId="{EC46CB56-72F3-4F70-9377-66B6E28704A0}" destId="{E6D1781A-1E12-45D5-BF81-A79C88D66D8E}" srcOrd="0" destOrd="0" presId="urn:microsoft.com/office/officeart/2005/8/layout/vList2"/>
    <dgm:cxn modelId="{B5F7859C-8E77-4D62-B189-A180D474DB13}" type="presOf" srcId="{D27302FD-C238-405B-95D3-7B114FF0FAF7}" destId="{05D85641-EC3E-4FA2-8F86-71F19EB3FE12}" srcOrd="0" destOrd="0" presId="urn:microsoft.com/office/officeart/2005/8/layout/vList2"/>
    <dgm:cxn modelId="{EF786F0C-F2AF-413D-AC4D-9BBE6C28DB7F}" type="presOf" srcId="{6484F893-3042-4946-8129-5AA6BB42CC0A}" destId="{F2008289-2792-43FC-92D8-CD4B81877B71}" srcOrd="0" destOrd="0" presId="urn:microsoft.com/office/officeart/2005/8/layout/vList2"/>
    <dgm:cxn modelId="{D80821D3-33DD-468F-8620-7D03804757A5}" type="presOf" srcId="{0B301609-5A11-4818-966A-C4982D3AE464}" destId="{817DE8A4-1933-4562-B6AE-2FA1C74BE740}" srcOrd="0" destOrd="0" presId="urn:microsoft.com/office/officeart/2005/8/layout/vList2"/>
    <dgm:cxn modelId="{AF09AEA2-950A-45EA-AFA4-12736A3BC0E7}" srcId="{D27302FD-C238-405B-95D3-7B114FF0FAF7}" destId="{EC46CB56-72F3-4F70-9377-66B6E28704A0}" srcOrd="5" destOrd="0" parTransId="{647FD81F-FA54-486F-A995-5F5F2DE66E2D}" sibTransId="{2BEAC7F3-0B3C-45E7-BB67-223B756C6CED}"/>
    <dgm:cxn modelId="{2C23007D-FB7A-4710-BC6D-E270603BA882}" srcId="{D27302FD-C238-405B-95D3-7B114FF0FAF7}" destId="{78AAE1DC-E1A7-4697-9DD7-38C76463342E}" srcOrd="0" destOrd="0" parTransId="{8CD855A7-A8DC-464F-95B8-F0B0DF02A18F}" sibTransId="{D988C44A-87B2-4A5D-9FA0-52548C510449}"/>
    <dgm:cxn modelId="{EC981F2B-1CE6-435A-BDCC-1E738C582C4C}" type="presParOf" srcId="{05D85641-EC3E-4FA2-8F86-71F19EB3FE12}" destId="{049B4CA5-828D-4BC4-9F45-1A4498DCAC72}" srcOrd="0" destOrd="0" presId="urn:microsoft.com/office/officeart/2005/8/layout/vList2"/>
    <dgm:cxn modelId="{5D6A8B12-8288-4223-906E-7C3CD5903D36}" type="presParOf" srcId="{05D85641-EC3E-4FA2-8F86-71F19EB3FE12}" destId="{55E92B86-53FA-4030-8611-2655D2D4E4C6}" srcOrd="1" destOrd="0" presId="urn:microsoft.com/office/officeart/2005/8/layout/vList2"/>
    <dgm:cxn modelId="{6B364C87-0D07-4A6E-A57E-802C53131CB7}" type="presParOf" srcId="{05D85641-EC3E-4FA2-8F86-71F19EB3FE12}" destId="{395198BC-07F8-4FF9-A257-CCB10CC6BCFF}" srcOrd="2" destOrd="0" presId="urn:microsoft.com/office/officeart/2005/8/layout/vList2"/>
    <dgm:cxn modelId="{A10A6E73-54E6-4D18-89EC-A6A736F4DE03}" type="presParOf" srcId="{05D85641-EC3E-4FA2-8F86-71F19EB3FE12}" destId="{CBE565F3-D6DF-465A-8239-27C70FD11E12}" srcOrd="3" destOrd="0" presId="urn:microsoft.com/office/officeart/2005/8/layout/vList2"/>
    <dgm:cxn modelId="{22DA7CBF-55F8-4C07-8344-1EC5877D1AA2}" type="presParOf" srcId="{05D85641-EC3E-4FA2-8F86-71F19EB3FE12}" destId="{817DE8A4-1933-4562-B6AE-2FA1C74BE740}" srcOrd="4" destOrd="0" presId="urn:microsoft.com/office/officeart/2005/8/layout/vList2"/>
    <dgm:cxn modelId="{0894BA0A-9A6B-4E16-B260-E384404BA0E6}" type="presParOf" srcId="{05D85641-EC3E-4FA2-8F86-71F19EB3FE12}" destId="{D63A7252-3EBB-4625-8EE0-9A3F9B778E20}" srcOrd="5" destOrd="0" presId="urn:microsoft.com/office/officeart/2005/8/layout/vList2"/>
    <dgm:cxn modelId="{206A55D8-55E9-4A7C-8990-D4DF85CD3253}" type="presParOf" srcId="{05D85641-EC3E-4FA2-8F86-71F19EB3FE12}" destId="{01380F7F-49D6-4F5E-9012-C4ED4D71303A}" srcOrd="6" destOrd="0" presId="urn:microsoft.com/office/officeart/2005/8/layout/vList2"/>
    <dgm:cxn modelId="{408AC804-6CB9-4E9C-A7D1-3ECA17AD425A}" type="presParOf" srcId="{05D85641-EC3E-4FA2-8F86-71F19EB3FE12}" destId="{A3D4634A-8954-4BC2-82AE-F9B13B99C61A}" srcOrd="7" destOrd="0" presId="urn:microsoft.com/office/officeart/2005/8/layout/vList2"/>
    <dgm:cxn modelId="{86AA8CA0-A635-423E-A92A-60BA79D8BC33}" type="presParOf" srcId="{05D85641-EC3E-4FA2-8F86-71F19EB3FE12}" destId="{F2008289-2792-43FC-92D8-CD4B81877B71}" srcOrd="8" destOrd="0" presId="urn:microsoft.com/office/officeart/2005/8/layout/vList2"/>
    <dgm:cxn modelId="{C571A0AC-BB3D-4B37-87D8-48852B082B71}" type="presParOf" srcId="{05D85641-EC3E-4FA2-8F86-71F19EB3FE12}" destId="{A0476C9E-C04A-42E3-BD7A-F25EB5B1B0F4}" srcOrd="9" destOrd="0" presId="urn:microsoft.com/office/officeart/2005/8/layout/vList2"/>
    <dgm:cxn modelId="{55665D47-0AA5-4373-9447-115B63B1AEFE}" type="presParOf" srcId="{05D85641-EC3E-4FA2-8F86-71F19EB3FE12}" destId="{E6D1781A-1E12-45D5-BF81-A79C88D66D8E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BE352AD-5777-4385-AC85-17EDFDFF54F2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sk-SK"/>
        </a:p>
      </dgm:t>
    </dgm:pt>
    <dgm:pt modelId="{04D49E49-7509-4A1A-BE3D-9EB7238A0F96}">
      <dgm:prSet phldrT="[Text]" custT="1"/>
      <dgm:spPr/>
      <dgm:t>
        <a:bodyPr/>
        <a:lstStyle/>
        <a:p>
          <a:r>
            <a:rPr lang="sk-SK" sz="2800" dirty="0" smtClean="0"/>
            <a:t>4. návrh WP 2025 </a:t>
          </a:r>
          <a:r>
            <a:rPr lang="sk-SK" sz="2800" b="0" dirty="0" smtClean="0">
              <a:solidFill>
                <a:srgbClr val="FF0000"/>
              </a:solidFill>
              <a:latin typeface="+mn-lt"/>
            </a:rPr>
            <a:t>schválený do konca apríla 2025</a:t>
          </a:r>
          <a:endParaRPr lang="sk-SK" sz="2800" b="0" dirty="0">
            <a:solidFill>
              <a:srgbClr val="FF0000"/>
            </a:solidFill>
            <a:latin typeface="+mn-lt"/>
          </a:endParaRPr>
        </a:p>
      </dgm:t>
    </dgm:pt>
    <dgm:pt modelId="{3C6A1477-129D-4F45-9987-425484E484E3}" type="parTrans" cxnId="{11EE0852-517D-4867-BDEE-BD76250EDF43}">
      <dgm:prSet/>
      <dgm:spPr/>
      <dgm:t>
        <a:bodyPr/>
        <a:lstStyle/>
        <a:p>
          <a:endParaRPr lang="sk-SK" sz="2400"/>
        </a:p>
      </dgm:t>
    </dgm:pt>
    <dgm:pt modelId="{72F706DA-E9CF-4F1D-B9FD-AE4E0A63862C}" type="sibTrans" cxnId="{11EE0852-517D-4867-BDEE-BD76250EDF43}">
      <dgm:prSet/>
      <dgm:spPr/>
      <dgm:t>
        <a:bodyPr/>
        <a:lstStyle/>
        <a:p>
          <a:endParaRPr lang="sk-SK" sz="2400"/>
        </a:p>
      </dgm:t>
    </dgm:pt>
    <dgm:pt modelId="{BB327EC9-A73B-4E41-B6B4-A2971600FFD9}">
      <dgm:prSet phldrT="[Text]" custT="1"/>
      <dgm:spPr/>
      <dgm:t>
        <a:bodyPr/>
        <a:lstStyle/>
        <a:p>
          <a:r>
            <a:rPr lang="sk-SK" sz="2400" dirty="0" smtClean="0"/>
            <a:t/>
          </a:r>
          <a:br>
            <a:rPr lang="sk-SK" sz="2400" dirty="0" smtClean="0"/>
          </a:br>
          <a:endParaRPr lang="sk-SK" sz="2400" dirty="0"/>
        </a:p>
      </dgm:t>
    </dgm:pt>
    <dgm:pt modelId="{7B2CFDAA-78F1-4430-946F-A61A534AEE46}" type="parTrans" cxnId="{64C1AD54-A7BE-4448-A2C0-E94FB1DC0E0E}">
      <dgm:prSet/>
      <dgm:spPr/>
      <dgm:t>
        <a:bodyPr/>
        <a:lstStyle/>
        <a:p>
          <a:endParaRPr lang="sk-SK" sz="2400"/>
        </a:p>
      </dgm:t>
    </dgm:pt>
    <dgm:pt modelId="{4E953FF8-D455-4265-BF83-6074615BAADB}" type="sibTrans" cxnId="{64C1AD54-A7BE-4448-A2C0-E94FB1DC0E0E}">
      <dgm:prSet/>
      <dgm:spPr/>
      <dgm:t>
        <a:bodyPr/>
        <a:lstStyle/>
        <a:p>
          <a:endParaRPr lang="sk-SK" sz="2400"/>
        </a:p>
      </dgm:t>
    </dgm:pt>
    <dgm:pt modelId="{2BC12ACD-8549-46B8-B273-99D2101CBE00}">
      <dgm:prSet phldrT="[Text]" custT="1"/>
      <dgm:spPr/>
      <dgm:t>
        <a:bodyPr/>
        <a:lstStyle/>
        <a:p>
          <a:pPr algn="l"/>
          <a:r>
            <a:rPr lang="sk-SK" sz="2800" dirty="0" smtClean="0"/>
            <a:t>Otvorenie prvých výziev WP 2025</a:t>
          </a:r>
        </a:p>
        <a:p>
          <a:pPr algn="l"/>
          <a:r>
            <a:rPr lang="sk-SK" sz="2800" b="1" dirty="0" smtClean="0">
              <a:solidFill>
                <a:srgbClr val="FF0000"/>
              </a:solidFill>
            </a:rPr>
            <a:t>6. máj 2025</a:t>
          </a:r>
        </a:p>
      </dgm:t>
    </dgm:pt>
    <dgm:pt modelId="{F40563B6-13B1-4830-87C6-0E7323CAE7A1}" type="parTrans" cxnId="{E1AFAD08-0CDE-4AD2-8CF8-B6D9D7C4DEAA}">
      <dgm:prSet/>
      <dgm:spPr/>
      <dgm:t>
        <a:bodyPr/>
        <a:lstStyle/>
        <a:p>
          <a:endParaRPr lang="sk-SK" sz="2400"/>
        </a:p>
      </dgm:t>
    </dgm:pt>
    <dgm:pt modelId="{2CC9BB8F-72EE-4BCE-B609-C9A9ED8E59F3}" type="sibTrans" cxnId="{E1AFAD08-0CDE-4AD2-8CF8-B6D9D7C4DEAA}">
      <dgm:prSet/>
      <dgm:spPr/>
      <dgm:t>
        <a:bodyPr/>
        <a:lstStyle/>
        <a:p>
          <a:endParaRPr lang="sk-SK" sz="2400"/>
        </a:p>
      </dgm:t>
    </dgm:pt>
    <dgm:pt modelId="{8CB470B5-DB69-4D9E-B0C7-09DE03459A96}">
      <dgm:prSet phldrT="[Text]" custT="1"/>
      <dgm:spPr/>
      <dgm:t>
        <a:bodyPr/>
        <a:lstStyle/>
        <a:p>
          <a:pPr algn="l"/>
          <a:r>
            <a:rPr lang="sk-SK" sz="2800" dirty="0" smtClean="0"/>
            <a:t>Návrh WP 2025 </a:t>
          </a:r>
          <a:r>
            <a:rPr lang="en-AE" sz="2800" dirty="0" smtClean="0"/>
            <a:t>–</a:t>
          </a:r>
          <a:r>
            <a:rPr lang="sk-SK" sz="2800" dirty="0" smtClean="0"/>
            <a:t> pred publikovanie</a:t>
          </a:r>
        </a:p>
        <a:p>
          <a:pPr algn="l"/>
          <a:r>
            <a:rPr lang="sk-SK" sz="2800" b="1" dirty="0" smtClean="0">
              <a:solidFill>
                <a:srgbClr val="FF0000"/>
              </a:solidFill>
            </a:rPr>
            <a:t>apríl 2025</a:t>
          </a:r>
          <a:endParaRPr lang="sk-SK" sz="2800" b="1" dirty="0">
            <a:solidFill>
              <a:srgbClr val="FF0000"/>
            </a:solidFill>
          </a:endParaRPr>
        </a:p>
      </dgm:t>
    </dgm:pt>
    <dgm:pt modelId="{14393744-5E20-4453-8ADF-22BF69CDD237}" type="parTrans" cxnId="{B772DC44-8986-4C35-A0BC-134C01721480}">
      <dgm:prSet/>
      <dgm:spPr/>
      <dgm:t>
        <a:bodyPr/>
        <a:lstStyle/>
        <a:p>
          <a:endParaRPr lang="sk-SK"/>
        </a:p>
      </dgm:t>
    </dgm:pt>
    <dgm:pt modelId="{398A5FD3-A50D-476A-A204-6831FFF2B19D}" type="sibTrans" cxnId="{B772DC44-8986-4C35-A0BC-134C01721480}">
      <dgm:prSet/>
      <dgm:spPr/>
      <dgm:t>
        <a:bodyPr/>
        <a:lstStyle/>
        <a:p>
          <a:endParaRPr lang="sk-SK"/>
        </a:p>
      </dgm:t>
    </dgm:pt>
    <dgm:pt modelId="{4CE03098-5E39-4A52-A722-819FE20148F7}" type="pres">
      <dgm:prSet presAssocID="{EBE352AD-5777-4385-AC85-17EDFDFF54F2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sk-SK"/>
        </a:p>
      </dgm:t>
    </dgm:pt>
    <dgm:pt modelId="{3B1CBB01-AF63-42A9-853C-9C565AF35F7D}" type="pres">
      <dgm:prSet presAssocID="{04D49E49-7509-4A1A-BE3D-9EB7238A0F96}" presName="composite" presStyleCnt="0"/>
      <dgm:spPr/>
      <dgm:t>
        <a:bodyPr/>
        <a:lstStyle/>
        <a:p>
          <a:endParaRPr lang="sk-SK"/>
        </a:p>
      </dgm:t>
    </dgm:pt>
    <dgm:pt modelId="{D011B002-B761-4C65-87B6-E62C299719E2}" type="pres">
      <dgm:prSet presAssocID="{04D49E49-7509-4A1A-BE3D-9EB7238A0F96}" presName="LShape" presStyleLbl="alignNode1" presStyleIdx="0" presStyleCnt="7"/>
      <dgm:spPr/>
      <dgm:t>
        <a:bodyPr/>
        <a:lstStyle/>
        <a:p>
          <a:endParaRPr lang="sk-SK"/>
        </a:p>
      </dgm:t>
    </dgm:pt>
    <dgm:pt modelId="{BCD07A84-3BAA-47B2-895C-BA9F2C9B404B}" type="pres">
      <dgm:prSet presAssocID="{04D49E49-7509-4A1A-BE3D-9EB7238A0F96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1FB2914A-703C-40F3-A2FA-0709F4D5278C}" type="pres">
      <dgm:prSet presAssocID="{04D49E49-7509-4A1A-BE3D-9EB7238A0F96}" presName="Triangle" presStyleLbl="alignNode1" presStyleIdx="1" presStyleCnt="7"/>
      <dgm:spPr/>
      <dgm:t>
        <a:bodyPr/>
        <a:lstStyle/>
        <a:p>
          <a:endParaRPr lang="sk-SK"/>
        </a:p>
      </dgm:t>
    </dgm:pt>
    <dgm:pt modelId="{10359E32-03F8-413B-AAE3-0C49C8E6CB64}" type="pres">
      <dgm:prSet presAssocID="{72F706DA-E9CF-4F1D-B9FD-AE4E0A63862C}" presName="sibTrans" presStyleCnt="0"/>
      <dgm:spPr/>
      <dgm:t>
        <a:bodyPr/>
        <a:lstStyle/>
        <a:p>
          <a:endParaRPr lang="sk-SK"/>
        </a:p>
      </dgm:t>
    </dgm:pt>
    <dgm:pt modelId="{742B91F7-9D85-4DA9-AB52-70A8CA81AD01}" type="pres">
      <dgm:prSet presAssocID="{72F706DA-E9CF-4F1D-B9FD-AE4E0A63862C}" presName="space" presStyleCnt="0"/>
      <dgm:spPr/>
      <dgm:t>
        <a:bodyPr/>
        <a:lstStyle/>
        <a:p>
          <a:endParaRPr lang="sk-SK"/>
        </a:p>
      </dgm:t>
    </dgm:pt>
    <dgm:pt modelId="{C50BCC39-5170-42B2-952B-5BCB043A9884}" type="pres">
      <dgm:prSet presAssocID="{BB327EC9-A73B-4E41-B6B4-A2971600FFD9}" presName="composite" presStyleCnt="0"/>
      <dgm:spPr/>
      <dgm:t>
        <a:bodyPr/>
        <a:lstStyle/>
        <a:p>
          <a:endParaRPr lang="sk-SK"/>
        </a:p>
      </dgm:t>
    </dgm:pt>
    <dgm:pt modelId="{BD06CC17-944D-4BEC-B911-D3CEF1091AC2}" type="pres">
      <dgm:prSet presAssocID="{BB327EC9-A73B-4E41-B6B4-A2971600FFD9}" presName="LShape" presStyleLbl="alignNode1" presStyleIdx="2" presStyleCnt="7"/>
      <dgm:spPr/>
      <dgm:t>
        <a:bodyPr/>
        <a:lstStyle/>
        <a:p>
          <a:endParaRPr lang="sk-SK"/>
        </a:p>
      </dgm:t>
    </dgm:pt>
    <dgm:pt modelId="{50AD7B4C-515F-46C0-8E15-D72A7860AF34}" type="pres">
      <dgm:prSet presAssocID="{BB327EC9-A73B-4E41-B6B4-A2971600FFD9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E20B4A08-5EFA-4A41-A194-17076BB33B42}" type="pres">
      <dgm:prSet presAssocID="{BB327EC9-A73B-4E41-B6B4-A2971600FFD9}" presName="Triangle" presStyleLbl="alignNode1" presStyleIdx="3" presStyleCnt="7"/>
      <dgm:spPr/>
      <dgm:t>
        <a:bodyPr/>
        <a:lstStyle/>
        <a:p>
          <a:endParaRPr lang="sk-SK"/>
        </a:p>
      </dgm:t>
    </dgm:pt>
    <dgm:pt modelId="{5C4C06F9-BAF8-4B48-B59C-97D11F5E3925}" type="pres">
      <dgm:prSet presAssocID="{4E953FF8-D455-4265-BF83-6074615BAADB}" presName="sibTrans" presStyleCnt="0"/>
      <dgm:spPr/>
      <dgm:t>
        <a:bodyPr/>
        <a:lstStyle/>
        <a:p>
          <a:endParaRPr lang="sk-SK"/>
        </a:p>
      </dgm:t>
    </dgm:pt>
    <dgm:pt modelId="{14CC3AA1-81FB-40D8-BC4B-DB7C40025F05}" type="pres">
      <dgm:prSet presAssocID="{4E953FF8-D455-4265-BF83-6074615BAADB}" presName="space" presStyleCnt="0"/>
      <dgm:spPr/>
      <dgm:t>
        <a:bodyPr/>
        <a:lstStyle/>
        <a:p>
          <a:endParaRPr lang="sk-SK"/>
        </a:p>
      </dgm:t>
    </dgm:pt>
    <dgm:pt modelId="{98568580-9CAD-4C18-BC79-D60C5A4BC2FB}" type="pres">
      <dgm:prSet presAssocID="{2BC12ACD-8549-46B8-B273-99D2101CBE00}" presName="composite" presStyleCnt="0"/>
      <dgm:spPr/>
      <dgm:t>
        <a:bodyPr/>
        <a:lstStyle/>
        <a:p>
          <a:endParaRPr lang="sk-SK"/>
        </a:p>
      </dgm:t>
    </dgm:pt>
    <dgm:pt modelId="{45AFC6E8-311B-4EA4-9222-2B2CD7ECC211}" type="pres">
      <dgm:prSet presAssocID="{2BC12ACD-8549-46B8-B273-99D2101CBE00}" presName="LShape" presStyleLbl="alignNode1" presStyleIdx="4" presStyleCnt="7"/>
      <dgm:spPr/>
      <dgm:t>
        <a:bodyPr/>
        <a:lstStyle/>
        <a:p>
          <a:endParaRPr lang="sk-SK"/>
        </a:p>
      </dgm:t>
    </dgm:pt>
    <dgm:pt modelId="{FBFAC7F1-A3C9-4B06-B0C3-E5BFC310DCC8}" type="pres">
      <dgm:prSet presAssocID="{2BC12ACD-8549-46B8-B273-99D2101CBE00}" presName="ParentText" presStyleLbl="revTx" presStyleIdx="2" presStyleCnt="4" custScaleX="125588" custLinFactNeighborX="14387" custLinFactNeighborY="-370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0CB6C380-3651-4B4D-9418-4F306035F239}" type="pres">
      <dgm:prSet presAssocID="{2BC12ACD-8549-46B8-B273-99D2101CBE00}" presName="Triangle" presStyleLbl="alignNode1" presStyleIdx="5" presStyleCnt="7"/>
      <dgm:spPr/>
      <dgm:t>
        <a:bodyPr/>
        <a:lstStyle/>
        <a:p>
          <a:endParaRPr lang="sk-SK"/>
        </a:p>
      </dgm:t>
    </dgm:pt>
    <dgm:pt modelId="{9A0F6C78-6959-4C94-9E92-5DC43FB0E8FD}" type="pres">
      <dgm:prSet presAssocID="{2CC9BB8F-72EE-4BCE-B609-C9A9ED8E59F3}" presName="sibTrans" presStyleCnt="0"/>
      <dgm:spPr/>
      <dgm:t>
        <a:bodyPr/>
        <a:lstStyle/>
        <a:p>
          <a:endParaRPr lang="sk-SK"/>
        </a:p>
      </dgm:t>
    </dgm:pt>
    <dgm:pt modelId="{3BE841E3-2D96-4843-85F2-EE03CC55440A}" type="pres">
      <dgm:prSet presAssocID="{2CC9BB8F-72EE-4BCE-B609-C9A9ED8E59F3}" presName="space" presStyleCnt="0"/>
      <dgm:spPr/>
      <dgm:t>
        <a:bodyPr/>
        <a:lstStyle/>
        <a:p>
          <a:endParaRPr lang="sk-SK"/>
        </a:p>
      </dgm:t>
    </dgm:pt>
    <dgm:pt modelId="{39A9628B-3B27-4BD7-9BB1-0F87043B7304}" type="pres">
      <dgm:prSet presAssocID="{8CB470B5-DB69-4D9E-B0C7-09DE03459A96}" presName="composite" presStyleCnt="0"/>
      <dgm:spPr/>
      <dgm:t>
        <a:bodyPr/>
        <a:lstStyle/>
        <a:p>
          <a:endParaRPr lang="sk-SK"/>
        </a:p>
      </dgm:t>
    </dgm:pt>
    <dgm:pt modelId="{9F42E021-9379-4C7E-8727-466262A72C94}" type="pres">
      <dgm:prSet presAssocID="{8CB470B5-DB69-4D9E-B0C7-09DE03459A96}" presName="LShape" presStyleLbl="alignNode1" presStyleIdx="6" presStyleCnt="7"/>
      <dgm:spPr/>
      <dgm:t>
        <a:bodyPr/>
        <a:lstStyle/>
        <a:p>
          <a:endParaRPr lang="sk-SK"/>
        </a:p>
      </dgm:t>
    </dgm:pt>
    <dgm:pt modelId="{79E83C13-790F-45C8-B1B2-8758FFE3C6EC}" type="pres">
      <dgm:prSet presAssocID="{8CB470B5-DB69-4D9E-B0C7-09DE03459A96}" presName="ParentText" presStyleLbl="revTx" presStyleIdx="3" presStyleCnt="4" custScaleX="113930" custLinFactX="-100000" custLinFactNeighborX="-138452" custLinFactNeighborY="7318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k-SK"/>
        </a:p>
      </dgm:t>
    </dgm:pt>
  </dgm:ptLst>
  <dgm:cxnLst>
    <dgm:cxn modelId="{C413F459-16FE-4989-86F2-7A5937CB24DD}" type="presOf" srcId="{04D49E49-7509-4A1A-BE3D-9EB7238A0F96}" destId="{BCD07A84-3BAA-47B2-895C-BA9F2C9B404B}" srcOrd="0" destOrd="0" presId="urn:microsoft.com/office/officeart/2009/3/layout/StepUpProcess"/>
    <dgm:cxn modelId="{64C1AD54-A7BE-4448-A2C0-E94FB1DC0E0E}" srcId="{EBE352AD-5777-4385-AC85-17EDFDFF54F2}" destId="{BB327EC9-A73B-4E41-B6B4-A2971600FFD9}" srcOrd="1" destOrd="0" parTransId="{7B2CFDAA-78F1-4430-946F-A61A534AEE46}" sibTransId="{4E953FF8-D455-4265-BF83-6074615BAADB}"/>
    <dgm:cxn modelId="{2883CE64-0B63-4F25-AA73-BB2EFE5E0DCC}" type="presOf" srcId="{2BC12ACD-8549-46B8-B273-99D2101CBE00}" destId="{FBFAC7F1-A3C9-4B06-B0C3-E5BFC310DCC8}" srcOrd="0" destOrd="0" presId="urn:microsoft.com/office/officeart/2009/3/layout/StepUpProcess"/>
    <dgm:cxn modelId="{11EE0852-517D-4867-BDEE-BD76250EDF43}" srcId="{EBE352AD-5777-4385-AC85-17EDFDFF54F2}" destId="{04D49E49-7509-4A1A-BE3D-9EB7238A0F96}" srcOrd="0" destOrd="0" parTransId="{3C6A1477-129D-4F45-9987-425484E484E3}" sibTransId="{72F706DA-E9CF-4F1D-B9FD-AE4E0A63862C}"/>
    <dgm:cxn modelId="{60E78631-3318-4D57-9177-EEEEA7C97861}" type="presOf" srcId="{EBE352AD-5777-4385-AC85-17EDFDFF54F2}" destId="{4CE03098-5E39-4A52-A722-819FE20148F7}" srcOrd="0" destOrd="0" presId="urn:microsoft.com/office/officeart/2009/3/layout/StepUpProcess"/>
    <dgm:cxn modelId="{E1AFAD08-0CDE-4AD2-8CF8-B6D9D7C4DEAA}" srcId="{EBE352AD-5777-4385-AC85-17EDFDFF54F2}" destId="{2BC12ACD-8549-46B8-B273-99D2101CBE00}" srcOrd="2" destOrd="0" parTransId="{F40563B6-13B1-4830-87C6-0E7323CAE7A1}" sibTransId="{2CC9BB8F-72EE-4BCE-B609-C9A9ED8E59F3}"/>
    <dgm:cxn modelId="{B1E6ABDB-2991-451C-81F5-F92D03EEF87A}" type="presOf" srcId="{BB327EC9-A73B-4E41-B6B4-A2971600FFD9}" destId="{50AD7B4C-515F-46C0-8E15-D72A7860AF34}" srcOrd="0" destOrd="0" presId="urn:microsoft.com/office/officeart/2009/3/layout/StepUpProcess"/>
    <dgm:cxn modelId="{12A16576-BA02-4DD6-8A4D-6D9FE250501B}" type="presOf" srcId="{8CB470B5-DB69-4D9E-B0C7-09DE03459A96}" destId="{79E83C13-790F-45C8-B1B2-8758FFE3C6EC}" srcOrd="0" destOrd="0" presId="urn:microsoft.com/office/officeart/2009/3/layout/StepUpProcess"/>
    <dgm:cxn modelId="{B772DC44-8986-4C35-A0BC-134C01721480}" srcId="{EBE352AD-5777-4385-AC85-17EDFDFF54F2}" destId="{8CB470B5-DB69-4D9E-B0C7-09DE03459A96}" srcOrd="3" destOrd="0" parTransId="{14393744-5E20-4453-8ADF-22BF69CDD237}" sibTransId="{398A5FD3-A50D-476A-A204-6831FFF2B19D}"/>
    <dgm:cxn modelId="{2DA95F4D-589C-404B-ADB8-2F4E09EDFF98}" type="presParOf" srcId="{4CE03098-5E39-4A52-A722-819FE20148F7}" destId="{3B1CBB01-AF63-42A9-853C-9C565AF35F7D}" srcOrd="0" destOrd="0" presId="urn:microsoft.com/office/officeart/2009/3/layout/StepUpProcess"/>
    <dgm:cxn modelId="{03C541BD-0905-4C9E-9042-9CAF1CB5D52B}" type="presParOf" srcId="{3B1CBB01-AF63-42A9-853C-9C565AF35F7D}" destId="{D011B002-B761-4C65-87B6-E62C299719E2}" srcOrd="0" destOrd="0" presId="urn:microsoft.com/office/officeart/2009/3/layout/StepUpProcess"/>
    <dgm:cxn modelId="{0BA84F9C-1B01-4690-A8A3-234E3FA4DDCF}" type="presParOf" srcId="{3B1CBB01-AF63-42A9-853C-9C565AF35F7D}" destId="{BCD07A84-3BAA-47B2-895C-BA9F2C9B404B}" srcOrd="1" destOrd="0" presId="urn:microsoft.com/office/officeart/2009/3/layout/StepUpProcess"/>
    <dgm:cxn modelId="{6F5011D7-699E-42E0-AA29-17147E926FB8}" type="presParOf" srcId="{3B1CBB01-AF63-42A9-853C-9C565AF35F7D}" destId="{1FB2914A-703C-40F3-A2FA-0709F4D5278C}" srcOrd="2" destOrd="0" presId="urn:microsoft.com/office/officeart/2009/3/layout/StepUpProcess"/>
    <dgm:cxn modelId="{5B404DCC-AF34-4522-8683-D2FE8BF43BFA}" type="presParOf" srcId="{4CE03098-5E39-4A52-A722-819FE20148F7}" destId="{10359E32-03F8-413B-AAE3-0C49C8E6CB64}" srcOrd="1" destOrd="0" presId="urn:microsoft.com/office/officeart/2009/3/layout/StepUpProcess"/>
    <dgm:cxn modelId="{CFB0C477-DF51-4479-B563-901D2EF10D44}" type="presParOf" srcId="{10359E32-03F8-413B-AAE3-0C49C8E6CB64}" destId="{742B91F7-9D85-4DA9-AB52-70A8CA81AD01}" srcOrd="0" destOrd="0" presId="urn:microsoft.com/office/officeart/2009/3/layout/StepUpProcess"/>
    <dgm:cxn modelId="{1D10AE85-FD4D-462C-B9E5-C574574C2402}" type="presParOf" srcId="{4CE03098-5E39-4A52-A722-819FE20148F7}" destId="{C50BCC39-5170-42B2-952B-5BCB043A9884}" srcOrd="2" destOrd="0" presId="urn:microsoft.com/office/officeart/2009/3/layout/StepUpProcess"/>
    <dgm:cxn modelId="{1D17BFB8-0078-420A-8706-810EC7EA47FB}" type="presParOf" srcId="{C50BCC39-5170-42B2-952B-5BCB043A9884}" destId="{BD06CC17-944D-4BEC-B911-D3CEF1091AC2}" srcOrd="0" destOrd="0" presId="urn:microsoft.com/office/officeart/2009/3/layout/StepUpProcess"/>
    <dgm:cxn modelId="{70305EB2-BCC8-49EA-9174-7C85A8803ABC}" type="presParOf" srcId="{C50BCC39-5170-42B2-952B-5BCB043A9884}" destId="{50AD7B4C-515F-46C0-8E15-D72A7860AF34}" srcOrd="1" destOrd="0" presId="urn:microsoft.com/office/officeart/2009/3/layout/StepUpProcess"/>
    <dgm:cxn modelId="{CAE60CB5-F34B-4827-AAD8-88B047A2A655}" type="presParOf" srcId="{C50BCC39-5170-42B2-952B-5BCB043A9884}" destId="{E20B4A08-5EFA-4A41-A194-17076BB33B42}" srcOrd="2" destOrd="0" presId="urn:microsoft.com/office/officeart/2009/3/layout/StepUpProcess"/>
    <dgm:cxn modelId="{F4C0C28C-A5EA-447E-A60B-D492E14CE6F9}" type="presParOf" srcId="{4CE03098-5E39-4A52-A722-819FE20148F7}" destId="{5C4C06F9-BAF8-4B48-B59C-97D11F5E3925}" srcOrd="3" destOrd="0" presId="urn:microsoft.com/office/officeart/2009/3/layout/StepUpProcess"/>
    <dgm:cxn modelId="{EA7ED43B-5CFA-414D-8C21-4CF64667C9B1}" type="presParOf" srcId="{5C4C06F9-BAF8-4B48-B59C-97D11F5E3925}" destId="{14CC3AA1-81FB-40D8-BC4B-DB7C40025F05}" srcOrd="0" destOrd="0" presId="urn:microsoft.com/office/officeart/2009/3/layout/StepUpProcess"/>
    <dgm:cxn modelId="{D050B6D6-36C6-4254-AF7A-C8047873E2C2}" type="presParOf" srcId="{4CE03098-5E39-4A52-A722-819FE20148F7}" destId="{98568580-9CAD-4C18-BC79-D60C5A4BC2FB}" srcOrd="4" destOrd="0" presId="urn:microsoft.com/office/officeart/2009/3/layout/StepUpProcess"/>
    <dgm:cxn modelId="{CB81DEFC-B594-4B6A-86F1-38F2E1FB0C36}" type="presParOf" srcId="{98568580-9CAD-4C18-BC79-D60C5A4BC2FB}" destId="{45AFC6E8-311B-4EA4-9222-2B2CD7ECC211}" srcOrd="0" destOrd="0" presId="urn:microsoft.com/office/officeart/2009/3/layout/StepUpProcess"/>
    <dgm:cxn modelId="{384857F4-077C-40FD-90EE-405BCC984AD0}" type="presParOf" srcId="{98568580-9CAD-4C18-BC79-D60C5A4BC2FB}" destId="{FBFAC7F1-A3C9-4B06-B0C3-E5BFC310DCC8}" srcOrd="1" destOrd="0" presId="urn:microsoft.com/office/officeart/2009/3/layout/StepUpProcess"/>
    <dgm:cxn modelId="{EC1B957D-0CA3-4D0D-B672-D88F82D62DFB}" type="presParOf" srcId="{98568580-9CAD-4C18-BC79-D60C5A4BC2FB}" destId="{0CB6C380-3651-4B4D-9418-4F306035F239}" srcOrd="2" destOrd="0" presId="urn:microsoft.com/office/officeart/2009/3/layout/StepUpProcess"/>
    <dgm:cxn modelId="{1F6C5788-CF46-4468-A254-D622B812AE1A}" type="presParOf" srcId="{4CE03098-5E39-4A52-A722-819FE20148F7}" destId="{9A0F6C78-6959-4C94-9E92-5DC43FB0E8FD}" srcOrd="5" destOrd="0" presId="urn:microsoft.com/office/officeart/2009/3/layout/StepUpProcess"/>
    <dgm:cxn modelId="{0E38964A-82AE-4546-BAC0-5A0A68018BD8}" type="presParOf" srcId="{9A0F6C78-6959-4C94-9E92-5DC43FB0E8FD}" destId="{3BE841E3-2D96-4843-85F2-EE03CC55440A}" srcOrd="0" destOrd="0" presId="urn:microsoft.com/office/officeart/2009/3/layout/StepUpProcess"/>
    <dgm:cxn modelId="{FFD976AD-2851-4440-B3DF-C0E41B4492B2}" type="presParOf" srcId="{4CE03098-5E39-4A52-A722-819FE20148F7}" destId="{39A9628B-3B27-4BD7-9BB1-0F87043B7304}" srcOrd="6" destOrd="0" presId="urn:microsoft.com/office/officeart/2009/3/layout/StepUpProcess"/>
    <dgm:cxn modelId="{64D1CB28-9F85-4A9D-AE94-02B6F6B0356C}" type="presParOf" srcId="{39A9628B-3B27-4BD7-9BB1-0F87043B7304}" destId="{9F42E021-9379-4C7E-8727-466262A72C94}" srcOrd="0" destOrd="0" presId="urn:microsoft.com/office/officeart/2009/3/layout/StepUpProcess"/>
    <dgm:cxn modelId="{23C59344-4F3C-4598-BC71-6F142C4B7755}" type="presParOf" srcId="{39A9628B-3B27-4BD7-9BB1-0F87043B7304}" destId="{79E83C13-790F-45C8-B1B2-8758FFE3C6EC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B0CC8D2-34F5-4A5E-81F0-AF5387883C65}" type="doc">
      <dgm:prSet loTypeId="urn:microsoft.com/office/officeart/2009/layout/CircleArrowProcess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F0DDE07D-22D5-43D2-8C8D-236C68B7FAEE}">
      <dgm:prSet phldrT="[Text]" custT="1"/>
      <dgm:spPr/>
      <dgm:t>
        <a:bodyPr/>
        <a:lstStyle/>
        <a:p>
          <a:r>
            <a:rPr lang="sk-SK" sz="1800" b="1" cap="all" baseline="0" dirty="0" smtClean="0">
              <a:solidFill>
                <a:schemeClr val="accent1">
                  <a:lumMod val="75000"/>
                </a:schemeClr>
              </a:solidFill>
            </a:rPr>
            <a:t>rozpočet  výziev 2025</a:t>
          </a:r>
          <a:r>
            <a:rPr lang="fr-BE" sz="1800" b="1" cap="all" baseline="0" dirty="0" smtClean="0">
              <a:solidFill>
                <a:schemeClr val="accent1">
                  <a:lumMod val="75000"/>
                </a:schemeClr>
              </a:solidFill>
            </a:rPr>
            <a:t> </a:t>
          </a:r>
          <a:r>
            <a:rPr lang="fr-BE" sz="1800" b="0" dirty="0" smtClean="0"/>
            <a:t/>
          </a:r>
          <a:br>
            <a:rPr lang="fr-BE" sz="1800" b="0" dirty="0" smtClean="0"/>
          </a:br>
          <a:r>
            <a:rPr lang="sk-SK" sz="1800" b="1" dirty="0" smtClean="0">
              <a:solidFill>
                <a:schemeClr val="bg2">
                  <a:lumMod val="50000"/>
                </a:schemeClr>
              </a:solidFill>
            </a:rPr>
            <a:t>1 103,1 </a:t>
          </a:r>
          <a:r>
            <a:rPr lang="fr-BE" sz="1800" b="1" dirty="0" smtClean="0">
              <a:solidFill>
                <a:schemeClr val="bg2">
                  <a:lumMod val="50000"/>
                </a:schemeClr>
              </a:solidFill>
            </a:rPr>
            <a:t>M€ </a:t>
          </a:r>
          <a:endParaRPr lang="en-US" sz="1800" dirty="0">
            <a:solidFill>
              <a:schemeClr val="bg2">
                <a:lumMod val="50000"/>
              </a:schemeClr>
            </a:solidFill>
          </a:endParaRPr>
        </a:p>
      </dgm:t>
    </dgm:pt>
    <dgm:pt modelId="{0F6C2F3E-F0C2-4233-B34E-3159B0B00445}" type="parTrans" cxnId="{EB898E47-9A19-4048-922B-D129659C2B2F}">
      <dgm:prSet/>
      <dgm:spPr/>
      <dgm:t>
        <a:bodyPr/>
        <a:lstStyle/>
        <a:p>
          <a:endParaRPr lang="en-US" sz="2800"/>
        </a:p>
      </dgm:t>
    </dgm:pt>
    <dgm:pt modelId="{81ECFFCA-76D0-4F40-921C-2B9374812890}" type="sibTrans" cxnId="{EB898E47-9A19-4048-922B-D129659C2B2F}">
      <dgm:prSet/>
      <dgm:spPr/>
      <dgm:t>
        <a:bodyPr/>
        <a:lstStyle/>
        <a:p>
          <a:endParaRPr lang="en-US" sz="2800"/>
        </a:p>
      </dgm:t>
    </dgm:pt>
    <dgm:pt modelId="{2DA262A6-F4B0-424D-B135-A7D71DFFF6FA}">
      <dgm:prSet custT="1"/>
      <dgm:spPr/>
      <dgm:t>
        <a:bodyPr/>
        <a:lstStyle/>
        <a:p>
          <a:r>
            <a:rPr lang="sk-SK" sz="1800" b="1" dirty="0" smtClean="0">
              <a:solidFill>
                <a:schemeClr val="accent6">
                  <a:lumMod val="75000"/>
                </a:schemeClr>
              </a:solidFill>
            </a:rPr>
            <a:t>86 TÉM</a:t>
          </a:r>
          <a:r>
            <a:rPr lang="fr-BE" sz="1800" b="1" dirty="0"/>
            <a:t/>
          </a:r>
          <a:br>
            <a:rPr lang="fr-BE" sz="1800" b="1" dirty="0"/>
          </a:br>
          <a:r>
            <a:rPr lang="sk-SK" sz="1800" dirty="0" smtClean="0">
              <a:solidFill>
                <a:schemeClr val="bg2">
                  <a:lumMod val="50000"/>
                </a:schemeClr>
              </a:solidFill>
            </a:rPr>
            <a:t>+ </a:t>
          </a:r>
          <a:r>
            <a:rPr lang="fr-BE" sz="1800" dirty="0" smtClean="0">
              <a:solidFill>
                <a:schemeClr val="bg2">
                  <a:lumMod val="50000"/>
                </a:schemeClr>
              </a:solidFill>
            </a:rPr>
            <a:t>Other </a:t>
          </a:r>
          <a:r>
            <a:rPr lang="fr-BE" sz="1800" dirty="0">
              <a:solidFill>
                <a:schemeClr val="bg2">
                  <a:lumMod val="50000"/>
                </a:schemeClr>
              </a:solidFill>
            </a:rPr>
            <a:t>Actions</a:t>
          </a:r>
        </a:p>
      </dgm:t>
    </dgm:pt>
    <dgm:pt modelId="{5A07DB41-E307-4CE7-BF9F-5E8029D87CCF}" type="parTrans" cxnId="{442E8C99-6543-4E1B-B393-726297BBCF57}">
      <dgm:prSet/>
      <dgm:spPr/>
      <dgm:t>
        <a:bodyPr/>
        <a:lstStyle/>
        <a:p>
          <a:endParaRPr lang="en-US" sz="2800"/>
        </a:p>
      </dgm:t>
    </dgm:pt>
    <dgm:pt modelId="{5E70FB32-E080-487F-818C-EB4EF81943E0}" type="sibTrans" cxnId="{442E8C99-6543-4E1B-B393-726297BBCF57}">
      <dgm:prSet/>
      <dgm:spPr/>
      <dgm:t>
        <a:bodyPr/>
        <a:lstStyle/>
        <a:p>
          <a:endParaRPr lang="en-US" sz="2800"/>
        </a:p>
      </dgm:t>
    </dgm:pt>
    <dgm:pt modelId="{A89CCB59-AA55-4CAC-B159-BC12016C97BA}">
      <dgm:prSet custT="1"/>
      <dgm:spPr/>
      <dgm:t>
        <a:bodyPr/>
        <a:lstStyle/>
        <a:p>
          <a:r>
            <a:rPr lang="sk-SK" sz="1800" b="1" dirty="0" smtClean="0">
              <a:solidFill>
                <a:srgbClr val="FFC000"/>
              </a:solidFill>
            </a:rPr>
            <a:t>173</a:t>
          </a:r>
          <a:r>
            <a:rPr lang="fr-BE" sz="1800" b="1" dirty="0" smtClean="0">
              <a:solidFill>
                <a:srgbClr val="FFC000"/>
              </a:solidFill>
            </a:rPr>
            <a:t> </a:t>
          </a:r>
          <a:r>
            <a:rPr lang="sk-SK" sz="1800" b="1" dirty="0" smtClean="0">
              <a:solidFill>
                <a:srgbClr val="FFC000"/>
              </a:solidFill>
            </a:rPr>
            <a:t>PROJEKTOV</a:t>
          </a:r>
          <a:endParaRPr lang="fr-BE" sz="1800" b="1" dirty="0">
            <a:solidFill>
              <a:srgbClr val="FFC000"/>
            </a:solidFill>
          </a:endParaRPr>
        </a:p>
      </dgm:t>
    </dgm:pt>
    <dgm:pt modelId="{239215AA-9733-486A-B13E-7FD037053301}" type="parTrans" cxnId="{CA91CBAA-8AAF-49BE-B7A8-A07152EFFB12}">
      <dgm:prSet/>
      <dgm:spPr/>
      <dgm:t>
        <a:bodyPr/>
        <a:lstStyle/>
        <a:p>
          <a:endParaRPr lang="en-US" sz="2000"/>
        </a:p>
      </dgm:t>
    </dgm:pt>
    <dgm:pt modelId="{3F620B60-F300-415F-BA17-54C622B36743}" type="sibTrans" cxnId="{CA91CBAA-8AAF-49BE-B7A8-A07152EFFB12}">
      <dgm:prSet/>
      <dgm:spPr/>
      <dgm:t>
        <a:bodyPr/>
        <a:lstStyle/>
        <a:p>
          <a:endParaRPr lang="en-US" sz="2000"/>
        </a:p>
      </dgm:t>
    </dgm:pt>
    <dgm:pt modelId="{2B769DB9-6777-47E3-B547-20BE32F4E563}">
      <dgm:prSet phldrT="[Text]" custT="1"/>
      <dgm:spPr/>
      <dgm:t>
        <a:bodyPr/>
        <a:lstStyle/>
        <a:p>
          <a:r>
            <a:rPr lang="sk-SK" sz="1800" b="1" dirty="0" smtClean="0">
              <a:solidFill>
                <a:srgbClr val="009999"/>
              </a:solidFill>
            </a:rPr>
            <a:t>8</a:t>
          </a:r>
          <a:r>
            <a:rPr lang="fr-BE" sz="1800" b="1" dirty="0" smtClean="0">
              <a:solidFill>
                <a:srgbClr val="009999"/>
              </a:solidFill>
            </a:rPr>
            <a:t> </a:t>
          </a:r>
          <a:r>
            <a:rPr lang="sk-SK" sz="1800" b="1" dirty="0" smtClean="0">
              <a:solidFill>
                <a:srgbClr val="009999"/>
              </a:solidFill>
            </a:rPr>
            <a:t>VÝZIEV</a:t>
          </a:r>
          <a:endParaRPr lang="sk-SK" sz="1800" b="1" dirty="0" smtClean="0">
            <a:solidFill>
              <a:srgbClr val="009999"/>
            </a:solidFill>
          </a:endParaRPr>
        </a:p>
      </dgm:t>
    </dgm:pt>
    <dgm:pt modelId="{4C7A9634-B95B-4A0A-B338-A98421E6E6A8}" type="parTrans" cxnId="{E64F1C40-A178-4D68-9974-BF79C6783E17}">
      <dgm:prSet/>
      <dgm:spPr/>
      <dgm:t>
        <a:bodyPr/>
        <a:lstStyle/>
        <a:p>
          <a:endParaRPr lang="en-US" sz="2000"/>
        </a:p>
      </dgm:t>
    </dgm:pt>
    <dgm:pt modelId="{FA60A79D-2FC8-4237-A8EF-BBF24F710244}" type="sibTrans" cxnId="{E64F1C40-A178-4D68-9974-BF79C6783E17}">
      <dgm:prSet/>
      <dgm:spPr/>
      <dgm:t>
        <a:bodyPr/>
        <a:lstStyle/>
        <a:p>
          <a:endParaRPr lang="en-US" sz="2000"/>
        </a:p>
      </dgm:t>
    </dgm:pt>
    <dgm:pt modelId="{2AE761E9-2FFF-4A42-83B3-CE55A5A76741}" type="pres">
      <dgm:prSet presAssocID="{4B0CC8D2-34F5-4A5E-81F0-AF5387883C65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sk-SK"/>
        </a:p>
      </dgm:t>
    </dgm:pt>
    <dgm:pt modelId="{0C303913-1E07-4FA0-9B99-9E5BB422ED81}" type="pres">
      <dgm:prSet presAssocID="{F0DDE07D-22D5-43D2-8C8D-236C68B7FAEE}" presName="Accent1" presStyleCnt="0"/>
      <dgm:spPr/>
    </dgm:pt>
    <dgm:pt modelId="{41E2DD9B-9133-48FD-9923-93C5A62D34FD}" type="pres">
      <dgm:prSet presAssocID="{F0DDE07D-22D5-43D2-8C8D-236C68B7FAEE}" presName="Accent" presStyleLbl="node1" presStyleIdx="0" presStyleCnt="4" custLinFactNeighborY="-1400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endParaRPr lang="sk-SK"/>
        </a:p>
      </dgm:t>
    </dgm:pt>
    <dgm:pt modelId="{0A08E4F3-9302-4C6D-8C95-128F307DC8C0}" type="pres">
      <dgm:prSet presAssocID="{F0DDE07D-22D5-43D2-8C8D-236C68B7FAEE}" presName="Parent1" presStyleLbl="revTx" presStyleIdx="0" presStyleCnt="4" custScaleX="114555" custLinFactNeighborX="3466" custLinFactNeighborY="-2267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28C1CF38-DDAF-4686-8BE3-CB3381220CF4}" type="pres">
      <dgm:prSet presAssocID="{2B769DB9-6777-47E3-B547-20BE32F4E563}" presName="Accent2" presStyleCnt="0"/>
      <dgm:spPr/>
    </dgm:pt>
    <dgm:pt modelId="{8FCB8CA8-0748-4C9C-BDB2-64CA59F7A8FA}" type="pres">
      <dgm:prSet presAssocID="{2B769DB9-6777-47E3-B547-20BE32F4E563}" presName="Accent" presStyleLbl="node1" presStyleIdx="1" presStyleCnt="4"/>
      <dgm:spPr/>
    </dgm:pt>
    <dgm:pt modelId="{BDA35AC6-7DEB-46F6-B31D-7365B8095408}" type="pres">
      <dgm:prSet presAssocID="{2B769DB9-6777-47E3-B547-20BE32F4E563}" presName="Parent2" presStyleLbl="revTx" presStyleIdx="1" presStyleCnt="4" custScaleX="305845" custLinFactNeighborY="-1598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230B4839-F375-49C6-8EFF-CE20712747D8}" type="pres">
      <dgm:prSet presAssocID="{2DA262A6-F4B0-424D-B135-A7D71DFFF6FA}" presName="Accent3" presStyleCnt="0"/>
      <dgm:spPr/>
    </dgm:pt>
    <dgm:pt modelId="{ECAC3287-C305-44E9-9C1A-9FB2D9727B54}" type="pres">
      <dgm:prSet presAssocID="{2DA262A6-F4B0-424D-B135-A7D71DFFF6FA}" presName="Accent" presStyleLbl="node1" presStyleIdx="2" presStyleCnt="4" custLinFactNeighborX="558" custLinFactNeighborY="157"/>
      <dgm:spPr/>
    </dgm:pt>
    <dgm:pt modelId="{697AAC4D-6D26-48B4-8222-7AA96841110B}" type="pres">
      <dgm:prSet presAssocID="{2DA262A6-F4B0-424D-B135-A7D71DFFF6FA}" presName="Parent3" presStyleLbl="revTx" presStyleIdx="2" presStyleCnt="4" custLinFactNeighborX="-1453" custLinFactNeighborY="-872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5C683E9C-6BF1-48C4-A03D-47322D06392B}" type="pres">
      <dgm:prSet presAssocID="{A89CCB59-AA55-4CAC-B159-BC12016C97BA}" presName="Accent4" presStyleCnt="0"/>
      <dgm:spPr/>
    </dgm:pt>
    <dgm:pt modelId="{F7DC58C5-83EA-45D3-9367-A4A65D81A94D}" type="pres">
      <dgm:prSet presAssocID="{A89CCB59-AA55-4CAC-B159-BC12016C97BA}" presName="Accent" presStyleLbl="node1" presStyleIdx="3" presStyleCnt="4" custLinFactNeighborY="1334"/>
      <dgm:spPr>
        <a:solidFill>
          <a:srgbClr val="FFC000"/>
        </a:solidFill>
        <a:ln>
          <a:solidFill>
            <a:srgbClr val="FFC000"/>
          </a:solidFill>
        </a:ln>
      </dgm:spPr>
      <dgm:t>
        <a:bodyPr/>
        <a:lstStyle/>
        <a:p>
          <a:endParaRPr lang="sk-SK"/>
        </a:p>
      </dgm:t>
    </dgm:pt>
    <dgm:pt modelId="{8E2513DE-D7E8-4722-A200-9E4167BC417C}" type="pres">
      <dgm:prSet presAssocID="{A89CCB59-AA55-4CAC-B159-BC12016C97BA}" presName="Parent4" presStyleLbl="revTx" presStyleIdx="3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sk-SK"/>
        </a:p>
      </dgm:t>
    </dgm:pt>
  </dgm:ptLst>
  <dgm:cxnLst>
    <dgm:cxn modelId="{637375E1-63F0-427F-AFB9-98E2FFA616F0}" type="presOf" srcId="{A89CCB59-AA55-4CAC-B159-BC12016C97BA}" destId="{8E2513DE-D7E8-4722-A200-9E4167BC417C}" srcOrd="0" destOrd="0" presId="urn:microsoft.com/office/officeart/2009/layout/CircleArrowProcess"/>
    <dgm:cxn modelId="{EB898E47-9A19-4048-922B-D129659C2B2F}" srcId="{4B0CC8D2-34F5-4A5E-81F0-AF5387883C65}" destId="{F0DDE07D-22D5-43D2-8C8D-236C68B7FAEE}" srcOrd="0" destOrd="0" parTransId="{0F6C2F3E-F0C2-4233-B34E-3159B0B00445}" sibTransId="{81ECFFCA-76D0-4F40-921C-2B9374812890}"/>
    <dgm:cxn modelId="{1A4BD936-C946-458E-B338-3744C5E71219}" type="presOf" srcId="{2DA262A6-F4B0-424D-B135-A7D71DFFF6FA}" destId="{697AAC4D-6D26-48B4-8222-7AA96841110B}" srcOrd="0" destOrd="0" presId="urn:microsoft.com/office/officeart/2009/layout/CircleArrowProcess"/>
    <dgm:cxn modelId="{4549BB31-586A-4349-A7B7-B0C4A849AAF0}" type="presOf" srcId="{4B0CC8D2-34F5-4A5E-81F0-AF5387883C65}" destId="{2AE761E9-2FFF-4A42-83B3-CE55A5A76741}" srcOrd="0" destOrd="0" presId="urn:microsoft.com/office/officeart/2009/layout/CircleArrowProcess"/>
    <dgm:cxn modelId="{CA91CBAA-8AAF-49BE-B7A8-A07152EFFB12}" srcId="{4B0CC8D2-34F5-4A5E-81F0-AF5387883C65}" destId="{A89CCB59-AA55-4CAC-B159-BC12016C97BA}" srcOrd="3" destOrd="0" parTransId="{239215AA-9733-486A-B13E-7FD037053301}" sibTransId="{3F620B60-F300-415F-BA17-54C622B36743}"/>
    <dgm:cxn modelId="{442E8C99-6543-4E1B-B393-726297BBCF57}" srcId="{4B0CC8D2-34F5-4A5E-81F0-AF5387883C65}" destId="{2DA262A6-F4B0-424D-B135-A7D71DFFF6FA}" srcOrd="2" destOrd="0" parTransId="{5A07DB41-E307-4CE7-BF9F-5E8029D87CCF}" sibTransId="{5E70FB32-E080-487F-818C-EB4EF81943E0}"/>
    <dgm:cxn modelId="{E64F1C40-A178-4D68-9974-BF79C6783E17}" srcId="{4B0CC8D2-34F5-4A5E-81F0-AF5387883C65}" destId="{2B769DB9-6777-47E3-B547-20BE32F4E563}" srcOrd="1" destOrd="0" parTransId="{4C7A9634-B95B-4A0A-B338-A98421E6E6A8}" sibTransId="{FA60A79D-2FC8-4237-A8EF-BBF24F710244}"/>
    <dgm:cxn modelId="{704E9797-E9B0-4BB8-AE9E-AA375A9F9F13}" type="presOf" srcId="{2B769DB9-6777-47E3-B547-20BE32F4E563}" destId="{BDA35AC6-7DEB-46F6-B31D-7365B8095408}" srcOrd="0" destOrd="0" presId="urn:microsoft.com/office/officeart/2009/layout/CircleArrowProcess"/>
    <dgm:cxn modelId="{1074F873-60A5-4557-8D53-0EFD2EB3EC2F}" type="presOf" srcId="{F0DDE07D-22D5-43D2-8C8D-236C68B7FAEE}" destId="{0A08E4F3-9302-4C6D-8C95-128F307DC8C0}" srcOrd="0" destOrd="0" presId="urn:microsoft.com/office/officeart/2009/layout/CircleArrowProcess"/>
    <dgm:cxn modelId="{870F5C9F-A847-4719-911D-BAF5C41F3E7C}" type="presParOf" srcId="{2AE761E9-2FFF-4A42-83B3-CE55A5A76741}" destId="{0C303913-1E07-4FA0-9B99-9E5BB422ED81}" srcOrd="0" destOrd="0" presId="urn:microsoft.com/office/officeart/2009/layout/CircleArrowProcess"/>
    <dgm:cxn modelId="{3CA18AAB-96E2-4A6D-A2BD-A7487F9F0AA5}" type="presParOf" srcId="{0C303913-1E07-4FA0-9B99-9E5BB422ED81}" destId="{41E2DD9B-9133-48FD-9923-93C5A62D34FD}" srcOrd="0" destOrd="0" presId="urn:microsoft.com/office/officeart/2009/layout/CircleArrowProcess"/>
    <dgm:cxn modelId="{FB8D9B15-6EF1-42F2-9B7F-87E3AD62A41E}" type="presParOf" srcId="{2AE761E9-2FFF-4A42-83B3-CE55A5A76741}" destId="{0A08E4F3-9302-4C6D-8C95-128F307DC8C0}" srcOrd="1" destOrd="0" presId="urn:microsoft.com/office/officeart/2009/layout/CircleArrowProcess"/>
    <dgm:cxn modelId="{EA36BE58-884D-423E-B21D-4287DBF4FADD}" type="presParOf" srcId="{2AE761E9-2FFF-4A42-83B3-CE55A5A76741}" destId="{28C1CF38-DDAF-4686-8BE3-CB3381220CF4}" srcOrd="2" destOrd="0" presId="urn:microsoft.com/office/officeart/2009/layout/CircleArrowProcess"/>
    <dgm:cxn modelId="{DFA9DAB8-75E0-44B7-B52E-F58AAC3A9652}" type="presParOf" srcId="{28C1CF38-DDAF-4686-8BE3-CB3381220CF4}" destId="{8FCB8CA8-0748-4C9C-BDB2-64CA59F7A8FA}" srcOrd="0" destOrd="0" presId="urn:microsoft.com/office/officeart/2009/layout/CircleArrowProcess"/>
    <dgm:cxn modelId="{53D5070E-E42A-4B6E-B1FC-ECDD4A7C9342}" type="presParOf" srcId="{2AE761E9-2FFF-4A42-83B3-CE55A5A76741}" destId="{BDA35AC6-7DEB-46F6-B31D-7365B8095408}" srcOrd="3" destOrd="0" presId="urn:microsoft.com/office/officeart/2009/layout/CircleArrowProcess"/>
    <dgm:cxn modelId="{FEB054B9-896D-4C7F-88D8-6FDC1EDEEAC9}" type="presParOf" srcId="{2AE761E9-2FFF-4A42-83B3-CE55A5A76741}" destId="{230B4839-F375-49C6-8EFF-CE20712747D8}" srcOrd="4" destOrd="0" presId="urn:microsoft.com/office/officeart/2009/layout/CircleArrowProcess"/>
    <dgm:cxn modelId="{0A58034C-172E-4844-B398-51A02B947606}" type="presParOf" srcId="{230B4839-F375-49C6-8EFF-CE20712747D8}" destId="{ECAC3287-C305-44E9-9C1A-9FB2D9727B54}" srcOrd="0" destOrd="0" presId="urn:microsoft.com/office/officeart/2009/layout/CircleArrowProcess"/>
    <dgm:cxn modelId="{EBCC0402-C7CE-48F8-B1BE-52FD096E966B}" type="presParOf" srcId="{2AE761E9-2FFF-4A42-83B3-CE55A5A76741}" destId="{697AAC4D-6D26-48B4-8222-7AA96841110B}" srcOrd="5" destOrd="0" presId="urn:microsoft.com/office/officeart/2009/layout/CircleArrowProcess"/>
    <dgm:cxn modelId="{FDA0A0B3-972E-49A9-9234-6D76A89FEFAD}" type="presParOf" srcId="{2AE761E9-2FFF-4A42-83B3-CE55A5A76741}" destId="{5C683E9C-6BF1-48C4-A03D-47322D06392B}" srcOrd="6" destOrd="0" presId="urn:microsoft.com/office/officeart/2009/layout/CircleArrowProcess"/>
    <dgm:cxn modelId="{6774377E-CC54-4098-A592-834D28A1DE35}" type="presParOf" srcId="{5C683E9C-6BF1-48C4-A03D-47322D06392B}" destId="{F7DC58C5-83EA-45D3-9367-A4A65D81A94D}" srcOrd="0" destOrd="0" presId="urn:microsoft.com/office/officeart/2009/layout/CircleArrowProcess"/>
    <dgm:cxn modelId="{B55A3392-5E7D-4A63-90D3-CA22C5BF6953}" type="presParOf" srcId="{2AE761E9-2FFF-4A42-83B3-CE55A5A76741}" destId="{8E2513DE-D7E8-4722-A200-9E4167BC417C}" srcOrd="7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9B4CA5-828D-4BC4-9F45-1A4498DCAC72}">
      <dsp:nvSpPr>
        <dsp:cNvPr id="0" name=""/>
        <dsp:cNvSpPr/>
      </dsp:nvSpPr>
      <dsp:spPr>
        <a:xfrm>
          <a:off x="0" y="409900"/>
          <a:ext cx="10367014" cy="645840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700" kern="1200" dirty="0" smtClean="0"/>
            <a:t>D1: </a:t>
          </a:r>
          <a:r>
            <a:rPr lang="sk-SK" sz="2700" b="1" kern="1200" dirty="0" smtClean="0"/>
            <a:t>Climate </a:t>
          </a:r>
          <a:r>
            <a:rPr lang="sk-SK" sz="2700" b="1" kern="1200" dirty="0" err="1" smtClean="0"/>
            <a:t>sciences</a:t>
          </a:r>
          <a:r>
            <a:rPr lang="sk-SK" sz="2700" b="1" kern="1200" dirty="0" smtClean="0"/>
            <a:t> and </a:t>
          </a:r>
          <a:r>
            <a:rPr lang="sk-SK" sz="2700" b="1" kern="1200" dirty="0" err="1" smtClean="0"/>
            <a:t>responses</a:t>
          </a:r>
          <a:endParaRPr lang="sk-SK" sz="2700" kern="1200" dirty="0"/>
        </a:p>
      </dsp:txBody>
      <dsp:txXfrm>
        <a:off x="31527" y="441427"/>
        <a:ext cx="10303960" cy="582786"/>
      </dsp:txXfrm>
    </dsp:sp>
    <dsp:sp modelId="{395198BC-07F8-4FF9-A257-CCB10CC6BCFF}">
      <dsp:nvSpPr>
        <dsp:cNvPr id="0" name=""/>
        <dsp:cNvSpPr/>
      </dsp:nvSpPr>
      <dsp:spPr>
        <a:xfrm>
          <a:off x="0" y="1121980"/>
          <a:ext cx="10367014" cy="645840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8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700" kern="1200" dirty="0" smtClean="0"/>
            <a:t>D2: </a:t>
          </a:r>
          <a:r>
            <a:rPr lang="sk-SK" sz="2700" b="1" kern="1200" dirty="0" err="1" smtClean="0"/>
            <a:t>Cross-sectoral</a:t>
          </a:r>
          <a:r>
            <a:rPr lang="sk-SK" sz="2700" b="1" kern="1200" dirty="0" smtClean="0"/>
            <a:t> </a:t>
          </a:r>
          <a:r>
            <a:rPr lang="sk-SK" sz="2700" b="1" kern="1200" dirty="0" err="1" smtClean="0"/>
            <a:t>solutions</a:t>
          </a:r>
          <a:r>
            <a:rPr lang="sk-SK" sz="2700" b="1" kern="1200" dirty="0" smtClean="0"/>
            <a:t> </a:t>
          </a:r>
          <a:r>
            <a:rPr lang="sk-SK" sz="2700" b="1" kern="1200" dirty="0" err="1" smtClean="0"/>
            <a:t>for</a:t>
          </a:r>
          <a:r>
            <a:rPr lang="sk-SK" sz="2700" b="1" kern="1200" dirty="0" smtClean="0"/>
            <a:t> </a:t>
          </a:r>
          <a:r>
            <a:rPr lang="sk-SK" sz="2700" b="1" kern="1200" dirty="0" err="1" smtClean="0"/>
            <a:t>the</a:t>
          </a:r>
          <a:r>
            <a:rPr lang="sk-SK" sz="2700" b="1" kern="1200" dirty="0" smtClean="0"/>
            <a:t> </a:t>
          </a:r>
          <a:r>
            <a:rPr lang="sk-SK" sz="2700" b="1" kern="1200" dirty="0" err="1" smtClean="0"/>
            <a:t>climate</a:t>
          </a:r>
          <a:r>
            <a:rPr lang="sk-SK" sz="2700" b="1" kern="1200" dirty="0" smtClean="0"/>
            <a:t> </a:t>
          </a:r>
          <a:r>
            <a:rPr lang="sk-SK" sz="2700" b="1" kern="1200" dirty="0" err="1" smtClean="0"/>
            <a:t>transition</a:t>
          </a:r>
          <a:endParaRPr lang="sk-SK" sz="2700" kern="1200" dirty="0"/>
        </a:p>
      </dsp:txBody>
      <dsp:txXfrm>
        <a:off x="31527" y="1153507"/>
        <a:ext cx="10303960" cy="582786"/>
      </dsp:txXfrm>
    </dsp:sp>
    <dsp:sp modelId="{817DE8A4-1933-4562-B6AE-2FA1C74BE740}">
      <dsp:nvSpPr>
        <dsp:cNvPr id="0" name=""/>
        <dsp:cNvSpPr/>
      </dsp:nvSpPr>
      <dsp:spPr>
        <a:xfrm>
          <a:off x="0" y="1834060"/>
          <a:ext cx="10367014" cy="645840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16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700" kern="1200" dirty="0" smtClean="0"/>
            <a:t>D3: </a:t>
          </a:r>
          <a:r>
            <a:rPr lang="sk-SK" sz="2700" b="1" kern="1200" dirty="0" err="1" smtClean="0"/>
            <a:t>Sustainable</a:t>
          </a:r>
          <a:r>
            <a:rPr lang="sk-SK" sz="2700" b="1" kern="1200" dirty="0" smtClean="0"/>
            <a:t>, </a:t>
          </a:r>
          <a:r>
            <a:rPr lang="sk-SK" sz="2700" b="1" kern="1200" dirty="0" err="1" smtClean="0"/>
            <a:t>secure</a:t>
          </a:r>
          <a:r>
            <a:rPr lang="sk-SK" sz="2700" b="1" kern="1200" dirty="0" smtClean="0"/>
            <a:t> and </a:t>
          </a:r>
          <a:r>
            <a:rPr lang="sk-SK" sz="2700" b="1" kern="1200" dirty="0" err="1" smtClean="0"/>
            <a:t>competitive</a:t>
          </a:r>
          <a:r>
            <a:rPr lang="sk-SK" sz="2700" b="1" kern="1200" dirty="0" smtClean="0"/>
            <a:t> </a:t>
          </a:r>
          <a:r>
            <a:rPr lang="sk-SK" sz="2700" b="1" kern="1200" dirty="0" err="1" smtClean="0"/>
            <a:t>energy</a:t>
          </a:r>
          <a:r>
            <a:rPr lang="sk-SK" sz="2700" b="1" kern="1200" dirty="0" smtClean="0"/>
            <a:t> </a:t>
          </a:r>
          <a:r>
            <a:rPr lang="sk-SK" sz="2700" b="1" kern="1200" dirty="0" err="1" smtClean="0"/>
            <a:t>supply</a:t>
          </a:r>
          <a:endParaRPr lang="sk-SK" sz="2700" kern="1200" dirty="0"/>
        </a:p>
      </dsp:txBody>
      <dsp:txXfrm>
        <a:off x="31527" y="1865587"/>
        <a:ext cx="10303960" cy="582786"/>
      </dsp:txXfrm>
    </dsp:sp>
    <dsp:sp modelId="{01380F7F-49D6-4F5E-9012-C4ED4D71303A}">
      <dsp:nvSpPr>
        <dsp:cNvPr id="0" name=""/>
        <dsp:cNvSpPr/>
      </dsp:nvSpPr>
      <dsp:spPr>
        <a:xfrm>
          <a:off x="0" y="2546140"/>
          <a:ext cx="10367014" cy="645840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24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700" kern="1200" dirty="0" smtClean="0"/>
            <a:t>D4: </a:t>
          </a:r>
          <a:r>
            <a:rPr lang="sk-SK" sz="2700" b="1" kern="1200" dirty="0" err="1" smtClean="0"/>
            <a:t>Efficient</a:t>
          </a:r>
          <a:r>
            <a:rPr lang="sk-SK" sz="2700" b="1" kern="1200" dirty="0" smtClean="0"/>
            <a:t>, </a:t>
          </a:r>
          <a:r>
            <a:rPr lang="sk-SK" sz="2700" b="1" kern="1200" dirty="0" err="1" smtClean="0"/>
            <a:t>sustainable</a:t>
          </a:r>
          <a:r>
            <a:rPr lang="sk-SK" sz="2700" b="1" kern="1200" dirty="0" smtClean="0"/>
            <a:t> and </a:t>
          </a:r>
          <a:r>
            <a:rPr lang="sk-SK" sz="2700" b="1" kern="1200" dirty="0" err="1" smtClean="0"/>
            <a:t>inclusive</a:t>
          </a:r>
          <a:r>
            <a:rPr lang="sk-SK" sz="2700" b="1" kern="1200" dirty="0" smtClean="0"/>
            <a:t> </a:t>
          </a:r>
          <a:r>
            <a:rPr lang="sk-SK" sz="2700" b="1" kern="1200" dirty="0" err="1" smtClean="0"/>
            <a:t>energy</a:t>
          </a:r>
          <a:r>
            <a:rPr lang="sk-SK" sz="2700" b="1" kern="1200" dirty="0" smtClean="0"/>
            <a:t> </a:t>
          </a:r>
          <a:r>
            <a:rPr lang="sk-SK" sz="2700" b="1" kern="1200" dirty="0" err="1" smtClean="0"/>
            <a:t>use</a:t>
          </a:r>
          <a:endParaRPr lang="sk-SK" sz="2700" kern="1200" dirty="0"/>
        </a:p>
      </dsp:txBody>
      <dsp:txXfrm>
        <a:off x="31527" y="2577667"/>
        <a:ext cx="10303960" cy="582786"/>
      </dsp:txXfrm>
    </dsp:sp>
    <dsp:sp modelId="{F2008289-2792-43FC-92D8-CD4B81877B71}">
      <dsp:nvSpPr>
        <dsp:cNvPr id="0" name=""/>
        <dsp:cNvSpPr/>
      </dsp:nvSpPr>
      <dsp:spPr>
        <a:xfrm>
          <a:off x="0" y="3245157"/>
          <a:ext cx="10367014" cy="645840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32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700" kern="1200" dirty="0" smtClean="0"/>
            <a:t>D5: </a:t>
          </a:r>
          <a:r>
            <a:rPr lang="sk-SK" sz="2700" b="1" kern="1200" dirty="0" err="1" smtClean="0"/>
            <a:t>Clean</a:t>
          </a:r>
          <a:r>
            <a:rPr lang="sk-SK" sz="2700" b="1" kern="1200" dirty="0" smtClean="0"/>
            <a:t> and </a:t>
          </a:r>
          <a:r>
            <a:rPr lang="sk-SK" sz="2700" b="1" kern="1200" dirty="0" err="1" smtClean="0"/>
            <a:t>competitive</a:t>
          </a:r>
          <a:r>
            <a:rPr lang="sk-SK" sz="2700" b="1" kern="1200" dirty="0" smtClean="0"/>
            <a:t> </a:t>
          </a:r>
          <a:r>
            <a:rPr lang="sk-SK" sz="2700" b="1" kern="1200" dirty="0" err="1" smtClean="0"/>
            <a:t>solutions</a:t>
          </a:r>
          <a:r>
            <a:rPr lang="sk-SK" sz="2700" b="1" kern="1200" dirty="0" smtClean="0"/>
            <a:t> </a:t>
          </a:r>
          <a:r>
            <a:rPr lang="sk-SK" sz="2700" b="1" kern="1200" dirty="0" err="1" smtClean="0"/>
            <a:t>for</a:t>
          </a:r>
          <a:r>
            <a:rPr lang="sk-SK" sz="2700" b="1" kern="1200" dirty="0" smtClean="0"/>
            <a:t> </a:t>
          </a:r>
          <a:r>
            <a:rPr lang="sk-SK" sz="2700" b="1" kern="1200" dirty="0" err="1" smtClean="0"/>
            <a:t>all</a:t>
          </a:r>
          <a:r>
            <a:rPr lang="sk-SK" sz="2700" b="1" kern="1200" dirty="0" smtClean="0"/>
            <a:t> transport </a:t>
          </a:r>
          <a:r>
            <a:rPr lang="sk-SK" sz="2700" b="1" kern="1200" dirty="0" err="1" smtClean="0"/>
            <a:t>modes</a:t>
          </a:r>
          <a:endParaRPr lang="sk-SK" sz="2700" kern="1200" dirty="0"/>
        </a:p>
      </dsp:txBody>
      <dsp:txXfrm>
        <a:off x="31527" y="3276684"/>
        <a:ext cx="10303960" cy="582786"/>
      </dsp:txXfrm>
    </dsp:sp>
    <dsp:sp modelId="{E6D1781A-1E12-45D5-BF81-A79C88D66D8E}">
      <dsp:nvSpPr>
        <dsp:cNvPr id="0" name=""/>
        <dsp:cNvSpPr/>
      </dsp:nvSpPr>
      <dsp:spPr>
        <a:xfrm>
          <a:off x="0" y="3970300"/>
          <a:ext cx="10367014" cy="1038465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300" b="0" kern="1200" dirty="0" smtClean="0"/>
            <a:t>D6: </a:t>
          </a:r>
          <a:r>
            <a:rPr lang="sk-SK" sz="2300" b="1" kern="1200" dirty="0" err="1" smtClean="0"/>
            <a:t>Safe</a:t>
          </a:r>
          <a:r>
            <a:rPr lang="sk-SK" sz="2300" b="1" kern="1200" dirty="0" smtClean="0"/>
            <a:t>, </a:t>
          </a:r>
          <a:r>
            <a:rPr lang="sk-SK" sz="2300" b="1" kern="1200" dirty="0" err="1" smtClean="0"/>
            <a:t>Resilient</a:t>
          </a:r>
          <a:r>
            <a:rPr lang="sk-SK" sz="2300" b="1" kern="1200" dirty="0" smtClean="0"/>
            <a:t> Transport and </a:t>
          </a:r>
          <a:r>
            <a:rPr lang="sk-SK" sz="2300" b="1" kern="1200" dirty="0" err="1" smtClean="0"/>
            <a:t>smart</a:t>
          </a:r>
          <a:r>
            <a:rPr lang="sk-SK" sz="2300" b="1" kern="1200" dirty="0" smtClean="0"/>
            <a:t> mobility </a:t>
          </a:r>
          <a:r>
            <a:rPr lang="sk-SK" sz="2300" b="1" kern="1200" dirty="0" err="1" smtClean="0"/>
            <a:t>services</a:t>
          </a:r>
          <a:r>
            <a:rPr lang="sk-SK" sz="2300" b="1" kern="1200" dirty="0" smtClean="0"/>
            <a:t> </a:t>
          </a:r>
          <a:r>
            <a:rPr lang="sk-SK" sz="2300" b="1" kern="1200" dirty="0" err="1" smtClean="0"/>
            <a:t>for</a:t>
          </a:r>
          <a:r>
            <a:rPr lang="sk-SK" sz="2300" b="1" kern="1200" dirty="0" smtClean="0"/>
            <a:t> </a:t>
          </a:r>
          <a:r>
            <a:rPr lang="sk-SK" sz="2300" b="1" kern="1200" dirty="0" err="1" smtClean="0"/>
            <a:t>passangers</a:t>
          </a:r>
          <a:r>
            <a:rPr lang="sk-SK" sz="2300" b="1" kern="1200" dirty="0" smtClean="0"/>
            <a:t> and </a:t>
          </a:r>
          <a:r>
            <a:rPr lang="sk-SK" sz="2300" b="1" kern="1200" dirty="0" err="1" smtClean="0"/>
            <a:t>goods</a:t>
          </a:r>
          <a:r>
            <a:rPr lang="sk-SK" sz="2300" b="1" kern="1200" dirty="0" smtClean="0"/>
            <a:t>  </a:t>
          </a:r>
          <a:endParaRPr lang="sk-SK" sz="2300" b="1" kern="1200" dirty="0"/>
        </a:p>
      </dsp:txBody>
      <dsp:txXfrm>
        <a:off x="50694" y="4020994"/>
        <a:ext cx="10265626" cy="93707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11B002-B761-4C65-87B6-E62C299719E2}">
      <dsp:nvSpPr>
        <dsp:cNvPr id="0" name=""/>
        <dsp:cNvSpPr/>
      </dsp:nvSpPr>
      <dsp:spPr>
        <a:xfrm rot="5400000">
          <a:off x="441129" y="2099386"/>
          <a:ext cx="1324797" cy="2204432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D07A84-3BAA-47B2-895C-BA9F2C9B404B}">
      <dsp:nvSpPr>
        <dsp:cNvPr id="0" name=""/>
        <dsp:cNvSpPr/>
      </dsp:nvSpPr>
      <dsp:spPr>
        <a:xfrm>
          <a:off x="219988" y="2758036"/>
          <a:ext cx="1990174" cy="1744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800" kern="1200" dirty="0" smtClean="0"/>
            <a:t>4. návrh WP 2025 </a:t>
          </a:r>
          <a:r>
            <a:rPr lang="sk-SK" sz="2800" b="0" kern="1200" dirty="0" smtClean="0">
              <a:solidFill>
                <a:srgbClr val="FF0000"/>
              </a:solidFill>
              <a:latin typeface="+mn-lt"/>
            </a:rPr>
            <a:t>schválený do konca apríla 2025</a:t>
          </a:r>
          <a:endParaRPr lang="sk-SK" sz="2800" b="0" kern="1200" dirty="0">
            <a:solidFill>
              <a:srgbClr val="FF0000"/>
            </a:solidFill>
            <a:latin typeface="+mn-lt"/>
          </a:endParaRPr>
        </a:p>
      </dsp:txBody>
      <dsp:txXfrm>
        <a:off x="219988" y="2758036"/>
        <a:ext cx="1990174" cy="1744504"/>
      </dsp:txXfrm>
    </dsp:sp>
    <dsp:sp modelId="{1FB2914A-703C-40F3-A2FA-0709F4D5278C}">
      <dsp:nvSpPr>
        <dsp:cNvPr id="0" name=""/>
        <dsp:cNvSpPr/>
      </dsp:nvSpPr>
      <dsp:spPr>
        <a:xfrm>
          <a:off x="1834657" y="1937093"/>
          <a:ext cx="375504" cy="375504"/>
        </a:xfrm>
        <a:prstGeom prst="triangle">
          <a:avLst>
            <a:gd name="adj" fmla="val 100000"/>
          </a:avLst>
        </a:prstGeom>
        <a:solidFill>
          <a:schemeClr val="accent1">
            <a:shade val="80000"/>
            <a:hueOff val="45211"/>
            <a:satOff val="863"/>
            <a:lumOff val="3809"/>
            <a:alphaOff val="0"/>
          </a:schemeClr>
        </a:solidFill>
        <a:ln w="12700" cap="flat" cmpd="sng" algn="ctr">
          <a:solidFill>
            <a:schemeClr val="accent1">
              <a:shade val="80000"/>
              <a:hueOff val="45211"/>
              <a:satOff val="863"/>
              <a:lumOff val="380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06CC17-944D-4BEC-B911-D3CEF1091AC2}">
      <dsp:nvSpPr>
        <dsp:cNvPr id="0" name=""/>
        <dsp:cNvSpPr/>
      </dsp:nvSpPr>
      <dsp:spPr>
        <a:xfrm rot="5400000">
          <a:off x="2877492" y="1496506"/>
          <a:ext cx="1324797" cy="2204432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shade val="80000"/>
            <a:hueOff val="90421"/>
            <a:satOff val="1725"/>
            <a:lumOff val="7618"/>
            <a:alphaOff val="0"/>
          </a:schemeClr>
        </a:solidFill>
        <a:ln w="12700" cap="flat" cmpd="sng" algn="ctr">
          <a:solidFill>
            <a:schemeClr val="accent1">
              <a:shade val="80000"/>
              <a:hueOff val="90421"/>
              <a:satOff val="1725"/>
              <a:lumOff val="761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AD7B4C-515F-46C0-8E15-D72A7860AF34}">
      <dsp:nvSpPr>
        <dsp:cNvPr id="0" name=""/>
        <dsp:cNvSpPr/>
      </dsp:nvSpPr>
      <dsp:spPr>
        <a:xfrm>
          <a:off x="2656350" y="2155156"/>
          <a:ext cx="1990174" cy="1744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400" kern="1200" dirty="0" smtClean="0"/>
            <a:t/>
          </a:r>
          <a:br>
            <a:rPr lang="sk-SK" sz="2400" kern="1200" dirty="0" smtClean="0"/>
          </a:br>
          <a:endParaRPr lang="sk-SK" sz="2400" kern="1200" dirty="0"/>
        </a:p>
      </dsp:txBody>
      <dsp:txXfrm>
        <a:off x="2656350" y="2155156"/>
        <a:ext cx="1990174" cy="1744504"/>
      </dsp:txXfrm>
    </dsp:sp>
    <dsp:sp modelId="{E20B4A08-5EFA-4A41-A194-17076BB33B42}">
      <dsp:nvSpPr>
        <dsp:cNvPr id="0" name=""/>
        <dsp:cNvSpPr/>
      </dsp:nvSpPr>
      <dsp:spPr>
        <a:xfrm>
          <a:off x="4271020" y="1334213"/>
          <a:ext cx="375504" cy="375504"/>
        </a:xfrm>
        <a:prstGeom prst="triangle">
          <a:avLst>
            <a:gd name="adj" fmla="val 100000"/>
          </a:avLst>
        </a:prstGeom>
        <a:solidFill>
          <a:schemeClr val="accent1">
            <a:shade val="80000"/>
            <a:hueOff val="135632"/>
            <a:satOff val="2588"/>
            <a:lumOff val="11428"/>
            <a:alphaOff val="0"/>
          </a:schemeClr>
        </a:solidFill>
        <a:ln w="12700" cap="flat" cmpd="sng" algn="ctr">
          <a:solidFill>
            <a:schemeClr val="accent1">
              <a:shade val="80000"/>
              <a:hueOff val="135632"/>
              <a:satOff val="2588"/>
              <a:lumOff val="114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AFC6E8-311B-4EA4-9222-2B2CD7ECC211}">
      <dsp:nvSpPr>
        <dsp:cNvPr id="0" name=""/>
        <dsp:cNvSpPr/>
      </dsp:nvSpPr>
      <dsp:spPr>
        <a:xfrm rot="5400000">
          <a:off x="5349801" y="893625"/>
          <a:ext cx="1324797" cy="2204432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shade val="80000"/>
            <a:hueOff val="180842"/>
            <a:satOff val="3450"/>
            <a:lumOff val="15237"/>
            <a:alphaOff val="0"/>
          </a:schemeClr>
        </a:solidFill>
        <a:ln w="12700" cap="flat" cmpd="sng" algn="ctr">
          <a:solidFill>
            <a:schemeClr val="accent1">
              <a:shade val="80000"/>
              <a:hueOff val="180842"/>
              <a:satOff val="3450"/>
              <a:lumOff val="1523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FAC7F1-A3C9-4B06-B0C3-E5BFC310DCC8}">
      <dsp:nvSpPr>
        <dsp:cNvPr id="0" name=""/>
        <dsp:cNvSpPr/>
      </dsp:nvSpPr>
      <dsp:spPr>
        <a:xfrm>
          <a:off x="5160362" y="1487625"/>
          <a:ext cx="2499420" cy="1744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800" kern="1200" dirty="0" smtClean="0"/>
            <a:t>Otvorenie prvých výziev WP 2025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800" b="1" kern="1200" dirty="0" smtClean="0">
              <a:solidFill>
                <a:srgbClr val="FF0000"/>
              </a:solidFill>
            </a:rPr>
            <a:t>6. máj 2025</a:t>
          </a:r>
        </a:p>
      </dsp:txBody>
      <dsp:txXfrm>
        <a:off x="5160362" y="1487625"/>
        <a:ext cx="2499420" cy="1744504"/>
      </dsp:txXfrm>
    </dsp:sp>
    <dsp:sp modelId="{0CB6C380-3651-4B4D-9418-4F306035F239}">
      <dsp:nvSpPr>
        <dsp:cNvPr id="0" name=""/>
        <dsp:cNvSpPr/>
      </dsp:nvSpPr>
      <dsp:spPr>
        <a:xfrm>
          <a:off x="6743329" y="731333"/>
          <a:ext cx="375504" cy="375504"/>
        </a:xfrm>
        <a:prstGeom prst="triangle">
          <a:avLst>
            <a:gd name="adj" fmla="val 100000"/>
          </a:avLst>
        </a:prstGeom>
        <a:solidFill>
          <a:schemeClr val="accent1">
            <a:shade val="80000"/>
            <a:hueOff val="226053"/>
            <a:satOff val="4313"/>
            <a:lumOff val="19046"/>
            <a:alphaOff val="0"/>
          </a:schemeClr>
        </a:solidFill>
        <a:ln w="12700" cap="flat" cmpd="sng" algn="ctr">
          <a:solidFill>
            <a:schemeClr val="accent1">
              <a:shade val="80000"/>
              <a:hueOff val="226053"/>
              <a:satOff val="4313"/>
              <a:lumOff val="1904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42E021-9379-4C7E-8727-466262A72C94}">
      <dsp:nvSpPr>
        <dsp:cNvPr id="0" name=""/>
        <dsp:cNvSpPr/>
      </dsp:nvSpPr>
      <dsp:spPr>
        <a:xfrm rot="5400000">
          <a:off x="7750216" y="290745"/>
          <a:ext cx="1324797" cy="2204432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shade val="80000"/>
            <a:hueOff val="271263"/>
            <a:satOff val="5175"/>
            <a:lumOff val="22855"/>
            <a:alphaOff val="0"/>
          </a:schemeClr>
        </a:solidFill>
        <a:ln w="12700" cap="flat" cmpd="sng" algn="ctr">
          <a:solidFill>
            <a:schemeClr val="accent1">
              <a:shade val="80000"/>
              <a:hueOff val="271263"/>
              <a:satOff val="5175"/>
              <a:lumOff val="2285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E83C13-790F-45C8-B1B2-8758FFE3C6EC}">
      <dsp:nvSpPr>
        <dsp:cNvPr id="0" name=""/>
        <dsp:cNvSpPr/>
      </dsp:nvSpPr>
      <dsp:spPr>
        <a:xfrm>
          <a:off x="2644848" y="2226042"/>
          <a:ext cx="2267405" cy="1744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800" kern="1200" dirty="0" smtClean="0"/>
            <a:t>Návrh WP 2025 </a:t>
          </a:r>
          <a:r>
            <a:rPr lang="en-AE" sz="2800" kern="1200" dirty="0" smtClean="0"/>
            <a:t>–</a:t>
          </a:r>
          <a:r>
            <a:rPr lang="sk-SK" sz="2800" kern="1200" dirty="0" smtClean="0"/>
            <a:t> pred publikovanie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800" b="1" kern="1200" dirty="0" smtClean="0">
              <a:solidFill>
                <a:srgbClr val="FF0000"/>
              </a:solidFill>
            </a:rPr>
            <a:t>apríl 2025</a:t>
          </a:r>
          <a:endParaRPr lang="sk-SK" sz="2800" b="1" kern="1200" dirty="0">
            <a:solidFill>
              <a:srgbClr val="FF0000"/>
            </a:solidFill>
          </a:endParaRPr>
        </a:p>
      </dsp:txBody>
      <dsp:txXfrm>
        <a:off x="2644848" y="2226042"/>
        <a:ext cx="2267405" cy="174450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E2DD9B-9133-48FD-9923-93C5A62D34FD}">
      <dsp:nvSpPr>
        <dsp:cNvPr id="0" name=""/>
        <dsp:cNvSpPr/>
      </dsp:nvSpPr>
      <dsp:spPr>
        <a:xfrm>
          <a:off x="3560913" y="-31890"/>
          <a:ext cx="2277670" cy="2277901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08E4F3-9302-4C6D-8C95-128F307DC8C0}">
      <dsp:nvSpPr>
        <dsp:cNvPr id="0" name=""/>
        <dsp:cNvSpPr/>
      </dsp:nvSpPr>
      <dsp:spPr>
        <a:xfrm>
          <a:off x="4015339" y="680433"/>
          <a:ext cx="1456073" cy="6354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800" b="1" kern="1200" cap="all" baseline="0" dirty="0" smtClean="0">
              <a:solidFill>
                <a:schemeClr val="accent1">
                  <a:lumMod val="75000"/>
                </a:schemeClr>
              </a:solidFill>
            </a:rPr>
            <a:t>rozpočet  výziev 2025</a:t>
          </a:r>
          <a:r>
            <a:rPr lang="fr-BE" sz="1800" b="1" kern="1200" cap="all" baseline="0" dirty="0" smtClean="0">
              <a:solidFill>
                <a:schemeClr val="accent1">
                  <a:lumMod val="75000"/>
                </a:schemeClr>
              </a:solidFill>
            </a:rPr>
            <a:t> </a:t>
          </a:r>
          <a:r>
            <a:rPr lang="fr-BE" sz="1800" b="0" kern="1200" dirty="0" smtClean="0"/>
            <a:t/>
          </a:r>
          <a:br>
            <a:rPr lang="fr-BE" sz="1800" b="0" kern="1200" dirty="0" smtClean="0"/>
          </a:br>
          <a:r>
            <a:rPr lang="sk-SK" sz="1800" b="1" kern="1200" dirty="0" smtClean="0">
              <a:solidFill>
                <a:schemeClr val="bg2">
                  <a:lumMod val="50000"/>
                </a:schemeClr>
              </a:solidFill>
            </a:rPr>
            <a:t>1 103,1 </a:t>
          </a:r>
          <a:r>
            <a:rPr lang="fr-BE" sz="1800" b="1" kern="1200" dirty="0" smtClean="0">
              <a:solidFill>
                <a:schemeClr val="bg2">
                  <a:lumMod val="50000"/>
                </a:schemeClr>
              </a:solidFill>
            </a:rPr>
            <a:t>M€ </a:t>
          </a:r>
          <a:endParaRPr lang="en-US" sz="1800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4015339" y="680433"/>
        <a:ext cx="1456073" cy="635468"/>
      </dsp:txXfrm>
    </dsp:sp>
    <dsp:sp modelId="{8FCB8CA8-0748-4C9C-BDB2-64CA59F7A8FA}">
      <dsp:nvSpPr>
        <dsp:cNvPr id="0" name=""/>
        <dsp:cNvSpPr/>
      </dsp:nvSpPr>
      <dsp:spPr>
        <a:xfrm>
          <a:off x="2928155" y="1308993"/>
          <a:ext cx="2277670" cy="2277901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A35AC6-7DEB-46F6-B31D-7365B8095408}">
      <dsp:nvSpPr>
        <dsp:cNvPr id="0" name=""/>
        <dsp:cNvSpPr/>
      </dsp:nvSpPr>
      <dsp:spPr>
        <a:xfrm>
          <a:off x="2120249" y="2034349"/>
          <a:ext cx="3887500" cy="6354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800" b="1" kern="1200" dirty="0" smtClean="0">
              <a:solidFill>
                <a:srgbClr val="009999"/>
              </a:solidFill>
            </a:rPr>
            <a:t>8</a:t>
          </a:r>
          <a:r>
            <a:rPr lang="fr-BE" sz="1800" b="1" kern="1200" dirty="0" smtClean="0">
              <a:solidFill>
                <a:srgbClr val="009999"/>
              </a:solidFill>
            </a:rPr>
            <a:t> </a:t>
          </a:r>
          <a:r>
            <a:rPr lang="sk-SK" sz="1800" b="1" kern="1200" dirty="0" smtClean="0">
              <a:solidFill>
                <a:srgbClr val="009999"/>
              </a:solidFill>
            </a:rPr>
            <a:t>VÝZIEV</a:t>
          </a:r>
          <a:endParaRPr lang="sk-SK" sz="1800" b="1" kern="1200" dirty="0" smtClean="0">
            <a:solidFill>
              <a:srgbClr val="009999"/>
            </a:solidFill>
          </a:endParaRPr>
        </a:p>
      </dsp:txBody>
      <dsp:txXfrm>
        <a:off x="2120249" y="2034349"/>
        <a:ext cx="3887500" cy="635468"/>
      </dsp:txXfrm>
    </dsp:sp>
    <dsp:sp modelId="{ECAC3287-C305-44E9-9C1A-9FB2D9727B54}">
      <dsp:nvSpPr>
        <dsp:cNvPr id="0" name=""/>
        <dsp:cNvSpPr/>
      </dsp:nvSpPr>
      <dsp:spPr>
        <a:xfrm>
          <a:off x="3573622" y="2626395"/>
          <a:ext cx="2277670" cy="2277901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7AAC4D-6D26-48B4-8222-7AA96841110B}">
      <dsp:nvSpPr>
        <dsp:cNvPr id="0" name=""/>
        <dsp:cNvSpPr/>
      </dsp:nvSpPr>
      <dsp:spPr>
        <a:xfrm>
          <a:off x="4045317" y="3391938"/>
          <a:ext cx="1271068" cy="6354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800" b="1" kern="1200" dirty="0" smtClean="0">
              <a:solidFill>
                <a:schemeClr val="accent6">
                  <a:lumMod val="75000"/>
                </a:schemeClr>
              </a:solidFill>
            </a:rPr>
            <a:t>86 TÉM</a:t>
          </a:r>
          <a:r>
            <a:rPr lang="fr-BE" sz="1800" b="1" kern="1200" dirty="0"/>
            <a:t/>
          </a:r>
          <a:br>
            <a:rPr lang="fr-BE" sz="1800" b="1" kern="1200" dirty="0"/>
          </a:br>
          <a:r>
            <a:rPr lang="sk-SK" sz="1800" kern="1200" dirty="0" smtClean="0">
              <a:solidFill>
                <a:schemeClr val="bg2">
                  <a:lumMod val="50000"/>
                </a:schemeClr>
              </a:solidFill>
            </a:rPr>
            <a:t>+ </a:t>
          </a:r>
          <a:r>
            <a:rPr lang="fr-BE" sz="1800" kern="1200" dirty="0" smtClean="0">
              <a:solidFill>
                <a:schemeClr val="bg2">
                  <a:lumMod val="50000"/>
                </a:schemeClr>
              </a:solidFill>
            </a:rPr>
            <a:t>Other </a:t>
          </a:r>
          <a:r>
            <a:rPr lang="fr-BE" sz="1800" kern="1200" dirty="0">
              <a:solidFill>
                <a:schemeClr val="bg2">
                  <a:lumMod val="50000"/>
                </a:schemeClr>
              </a:solidFill>
            </a:rPr>
            <a:t>Actions</a:t>
          </a:r>
        </a:p>
      </dsp:txBody>
      <dsp:txXfrm>
        <a:off x="4045317" y="3391938"/>
        <a:ext cx="1271068" cy="635468"/>
      </dsp:txXfrm>
    </dsp:sp>
    <dsp:sp modelId="{F7DC58C5-83EA-45D3-9367-A4A65D81A94D}">
      <dsp:nvSpPr>
        <dsp:cNvPr id="0" name=""/>
        <dsp:cNvSpPr/>
      </dsp:nvSpPr>
      <dsp:spPr>
        <a:xfrm>
          <a:off x="3090510" y="4108943"/>
          <a:ext cx="1956805" cy="1957751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rgbClr val="FFC000"/>
        </a:solidFill>
        <a:ln w="12700" cap="flat" cmpd="sng" algn="ctr">
          <a:solidFill>
            <a:srgbClr val="FFC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2513DE-D7E8-4722-A200-9E4167BC417C}">
      <dsp:nvSpPr>
        <dsp:cNvPr id="0" name=""/>
        <dsp:cNvSpPr/>
      </dsp:nvSpPr>
      <dsp:spPr>
        <a:xfrm>
          <a:off x="3428465" y="4758767"/>
          <a:ext cx="1271068" cy="6354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800" b="1" kern="1200" dirty="0" smtClean="0">
              <a:solidFill>
                <a:srgbClr val="FFC000"/>
              </a:solidFill>
            </a:rPr>
            <a:t>173</a:t>
          </a:r>
          <a:r>
            <a:rPr lang="fr-BE" sz="1800" b="1" kern="1200" dirty="0" smtClean="0">
              <a:solidFill>
                <a:srgbClr val="FFC000"/>
              </a:solidFill>
            </a:rPr>
            <a:t> </a:t>
          </a:r>
          <a:r>
            <a:rPr lang="sk-SK" sz="1800" b="1" kern="1200" dirty="0" smtClean="0">
              <a:solidFill>
                <a:srgbClr val="FFC000"/>
              </a:solidFill>
            </a:rPr>
            <a:t>PROJEKTOV</a:t>
          </a:r>
          <a:endParaRPr lang="fr-BE" sz="1800" b="1" kern="1200" dirty="0">
            <a:solidFill>
              <a:srgbClr val="FFC000"/>
            </a:solidFill>
          </a:endParaRPr>
        </a:p>
      </dsp:txBody>
      <dsp:txXfrm>
        <a:off x="3428465" y="4758767"/>
        <a:ext cx="1271068" cy="6354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051AFB-ECD6-4777-A760-B34BB086FF95}" type="datetimeFigureOut">
              <a:rPr lang="sk-SK" smtClean="0"/>
              <a:t>2. 4. 2025</a:t>
            </a:fld>
            <a:endParaRPr lang="sk-SK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8722"/>
            <a:ext cx="543814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3850443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A7E55D-723C-4690-BB0D-977BD8D8465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41035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79768" y="4778722"/>
            <a:ext cx="5438140" cy="3909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k-SK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k-SK" baseline="0" dirty="0" smtClean="0"/>
          </a:p>
          <a:p>
            <a:endParaRPr lang="sk-SK" dirty="0" smtClean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512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8572777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baseline="0" dirty="0" smtClean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A7E55D-723C-4690-BB0D-977BD8D8465D}" type="slidenum">
              <a:rPr lang="sk-SK" smtClean="0"/>
              <a:t>11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898942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A7E55D-723C-4690-BB0D-977BD8D8465D}" type="slidenum">
              <a:rPr lang="sk-SK" smtClean="0"/>
              <a:t>12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844531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A7E55D-723C-4690-BB0D-977BD8D8465D}" type="slidenum">
              <a:rPr lang="sk-SK" smtClean="0"/>
              <a:t>13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953158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k-SK" i="1" dirty="0" smtClean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A7E55D-723C-4690-BB0D-977BD8D8465D}" type="slidenum">
              <a:rPr lang="sk-SK" smtClean="0"/>
              <a:t>14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346831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A7E55D-723C-4690-BB0D-977BD8D8465D}" type="slidenum">
              <a:rPr lang="sk-SK" smtClean="0"/>
              <a:t>15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089260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A7E55D-723C-4690-BB0D-977BD8D8465D}" type="slidenum">
              <a:rPr lang="sk-SK" smtClean="0"/>
              <a:t>16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702132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A7E55D-723C-4690-BB0D-977BD8D8465D}" type="slidenum">
              <a:rPr lang="sk-SK" smtClean="0"/>
              <a:t>17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37015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A7E55D-723C-4690-BB0D-977BD8D8465D}" type="slidenum">
              <a:rPr lang="sk-SK" smtClean="0"/>
              <a:t>18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273451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smtClean="0"/>
              <a:t>TUZVO partner v misijnom projekte: Nature-DEMO</a:t>
            </a:r>
            <a:r>
              <a:rPr lang="sk-SK" baseline="0" dirty="0" smtClean="0"/>
              <a:t> </a:t>
            </a:r>
          </a:p>
          <a:p>
            <a:r>
              <a:rPr lang="sk-SK" dirty="0" smtClean="0"/>
              <a:t>Nature-</a:t>
            </a:r>
            <a:r>
              <a:rPr lang="sk-SK" dirty="0" err="1" smtClean="0"/>
              <a:t>Based</a:t>
            </a:r>
            <a:r>
              <a:rPr lang="sk-SK" dirty="0" smtClean="0"/>
              <a:t> Solutions </a:t>
            </a:r>
            <a:r>
              <a:rPr lang="sk-SK" dirty="0" err="1" smtClean="0"/>
              <a:t>for</a:t>
            </a:r>
            <a:r>
              <a:rPr lang="sk-SK" dirty="0" smtClean="0"/>
              <a:t> </a:t>
            </a:r>
            <a:r>
              <a:rPr lang="sk-SK" dirty="0" err="1" smtClean="0"/>
              <a:t>Demonstrating</a:t>
            </a:r>
            <a:r>
              <a:rPr lang="sk-SK" dirty="0" smtClean="0"/>
              <a:t> </a:t>
            </a:r>
            <a:r>
              <a:rPr lang="sk-SK" dirty="0" err="1" smtClean="0"/>
              <a:t>Climate-Resilient</a:t>
            </a:r>
            <a:r>
              <a:rPr lang="sk-SK" dirty="0" smtClean="0"/>
              <a:t> </a:t>
            </a:r>
            <a:r>
              <a:rPr lang="sk-SK" dirty="0" err="1" smtClean="0"/>
              <a:t>Critical</a:t>
            </a:r>
            <a:r>
              <a:rPr lang="sk-SK" dirty="0" smtClean="0"/>
              <a:t> </a:t>
            </a:r>
            <a:r>
              <a:rPr lang="sk-SK" dirty="0" err="1" smtClean="0"/>
              <a:t>Infrastructure</a:t>
            </a:r>
            <a:endParaRPr lang="sk-SK" dirty="0" smtClean="0"/>
          </a:p>
          <a:p>
            <a:r>
              <a:rPr lang="sk-SK" dirty="0" smtClean="0"/>
              <a:t>NATURE-DEMO slovenské demonštračné objekty situované v katastri mesta Zvolen.</a:t>
            </a:r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A7E55D-723C-4690-BB0D-977BD8D8465D}" type="slidenum">
              <a:rPr lang="sk-SK" smtClean="0"/>
              <a:t>19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527309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sk-SK" b="0" dirty="0" smtClean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0925F-06E0-49D7-92DB-81EF816EB3F6}" type="slidenum">
              <a:rPr lang="sk-SK" smtClean="0"/>
              <a:t>20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827685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A7E55D-723C-4690-BB0D-977BD8D8465D}" type="slidenum">
              <a:rPr lang="sk-SK" smtClean="0"/>
              <a:t>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97890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objekt pre poznámky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indent="0">
                  <a:buFont typeface="+mj-lt"/>
                  <a:buNone/>
                </a:pPr>
                <a:endParaRPr lang="sk-SK" b="0" dirty="0" smtClean="0"/>
              </a:p>
            </p:txBody>
          </p:sp>
        </mc:Choice>
        <mc:Fallback xmlns="">
          <p:sp>
            <p:nvSpPr>
              <p:cNvPr id="3" name="Zástupný objekt pre poznámky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sk-SK" b="1" dirty="0" smtClean="0"/>
                  <a:t>Témy výzvy z programu Horizont Európa, ktoré majú prispieť k odolnosti voči zmene klímy v súlade s Adaptačnou stratégiou EÚ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sk-SK" b="0" dirty="0" smtClean="0">
                  <a:solidFill>
                    <a:srgbClr val="FF0000"/>
                  </a:solidFill>
                </a:endParaRPr>
              </a:p>
              <a:p>
                <a:r>
                  <a:rPr lang="en-GB" sz="1200" b="0" kern="1200" dirty="0" smtClean="0">
                    <a:solidFill>
                      <a:srgbClr val="FF0000"/>
                    </a:solidFill>
                    <a:effectLst/>
                    <a:latin typeface="+mn-lt"/>
                    <a:ea typeface="+mn-ea"/>
                    <a:cs typeface="+mn-cs"/>
                  </a:rPr>
                  <a:t>Opening: 06 May </a:t>
                </a:r>
                <a:r>
                  <a:rPr lang="en-GB" sz="1200" b="0" kern="1200" dirty="0" smtClean="0">
                    <a:solidFill>
                      <a:srgbClr val="FF0000"/>
                    </a:solidFill>
                    <a:effectLst/>
                    <a:latin typeface="+mn-lt"/>
                    <a:ea typeface="+mn-ea"/>
                    <a:cs typeface="+mn-cs"/>
                  </a:rPr>
                  <a:t>2025</a:t>
                </a:r>
                <a:r>
                  <a:rPr lang="sk-SK" sz="1200" b="0" kern="1200" dirty="0" smtClean="0">
                    <a:solidFill>
                      <a:srgbClr val="FF0000"/>
                    </a:solidFill>
                    <a:effectLst/>
                    <a:latin typeface="+mn-lt"/>
                    <a:ea typeface="+mn-ea"/>
                    <a:cs typeface="+mn-cs"/>
                  </a:rPr>
                  <a:t> </a:t>
                </a:r>
                <a:r>
                  <a:rPr lang="en-GB" sz="1200" b="0" kern="1200" dirty="0" smtClean="0">
                    <a:solidFill>
                      <a:srgbClr val="FF0000"/>
                    </a:solidFill>
                    <a:effectLst/>
                    <a:latin typeface="+mn-lt"/>
                    <a:ea typeface="+mn-ea"/>
                    <a:cs typeface="+mn-cs"/>
                  </a:rPr>
                  <a:t>Deadline(s</a:t>
                </a:r>
                <a:r>
                  <a:rPr lang="en-GB" sz="1200" b="0" kern="1200" dirty="0" smtClean="0">
                    <a:solidFill>
                      <a:srgbClr val="FF0000"/>
                    </a:solidFill>
                    <a:effectLst/>
                    <a:latin typeface="+mn-lt"/>
                    <a:ea typeface="+mn-ea"/>
                    <a:cs typeface="+mn-cs"/>
                  </a:rPr>
                  <a:t>): 24 Sep 2025</a:t>
                </a:r>
                <a:endParaRPr lang="sk-SK" b="0" dirty="0" smtClean="0">
                  <a:solidFill>
                    <a:srgbClr val="FF0000"/>
                  </a:solidFill>
                </a:endParaRPr>
              </a:p>
              <a:p>
                <a:pPr marL="0" indent="0">
                  <a:buFont typeface="+mj-lt"/>
                  <a:buNone/>
                </a:pPr>
                <a:r>
                  <a:rPr lang="sk-SK" sz="1200" b="1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TOPIC</a:t>
                </a:r>
                <a:r>
                  <a:rPr lang="sk-SK" sz="1200" b="1" kern="1200" baseline="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</a:t>
                </a:r>
                <a:r>
                  <a:rPr lang="sk-SK" sz="1200" b="1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01: </a:t>
                </a:r>
                <a:r>
                  <a:rPr lang="sk-SK" b="0" dirty="0" smtClean="0"/>
                  <a:t>Cieľom tejto témy je nadviazať na výsledky projektu CLIMAAX.</a:t>
                </a:r>
                <a:r>
                  <a:rPr lang="sk-SK" b="0" baseline="0" dirty="0" smtClean="0"/>
                  <a:t> P</a:t>
                </a:r>
                <a:r>
                  <a:rPr lang="sk-SK" b="0" dirty="0" smtClean="0"/>
                  <a:t>ôjde o </a:t>
                </a:r>
                <a:r>
                  <a:rPr lang="sk-SK" b="1" dirty="0" smtClean="0"/>
                  <a:t>zdokonalenie rámca hodnotenia klimatických rizík CLIMAAX </a:t>
                </a:r>
                <a:r>
                  <a:rPr lang="sk-SK" b="0" dirty="0" smtClean="0"/>
                  <a:t>a súvisiaceho súboru nástrojov +</a:t>
                </a:r>
                <a:r>
                  <a:rPr lang="sk-SK" b="0" baseline="0" dirty="0" smtClean="0"/>
                  <a:t> </a:t>
                </a:r>
                <a:r>
                  <a:rPr lang="sk-SK" b="0" dirty="0" smtClean="0"/>
                  <a:t>sprístupnenie súboru nástrojov a jeho výsledkov verejnosti. Využívanie rámca a súboru nástrojov </a:t>
                </a:r>
                <a:r>
                  <a:rPr lang="sk-SK" b="1" dirty="0" smtClean="0"/>
                  <a:t>na priamu podporu regiónov pri vykonávaní regionálnych hodnotení </a:t>
                </a:r>
              </a:p>
              <a:p>
                <a:r>
                  <a:rPr lang="sk-SK" sz="1200" b="1" u="sng" dirty="0" smtClean="0"/>
                  <a:t>Kaskádové financovanie: </a:t>
                </a:r>
                <a:r>
                  <a:rPr lang="sk-SK" sz="1200" dirty="0" smtClean="0"/>
                  <a:t>70</a:t>
                </a:r>
                <a:r>
                  <a:rPr lang="sk-SK" sz="1200" dirty="0" smtClean="0"/>
                  <a:t>% rozpočtu projektu </a:t>
                </a:r>
                <a:r>
                  <a:rPr lang="sk-SK" sz="1200" i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≫</a:t>
                </a:r>
                <a:r>
                  <a:rPr lang="sk-SK" sz="1200" dirty="0" smtClean="0"/>
                  <a:t> </a:t>
                </a:r>
                <a:r>
                  <a:rPr lang="sk-SK" sz="1200" b="0" i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sk-SK" sz="1200" b="1" dirty="0" smtClean="0"/>
                  <a:t>60 regiónov</a:t>
                </a:r>
                <a:r>
                  <a:rPr lang="sk-SK" sz="1200" dirty="0" smtClean="0"/>
                  <a:t> (200 000 </a:t>
                </a:r>
                <a:r>
                  <a:rPr lang="sk-SK" sz="1200" dirty="0"/>
                  <a:t>EUR/projekt) </a:t>
                </a:r>
                <a:endParaRPr lang="sk-SK" sz="1200" dirty="0" smtClean="0"/>
              </a:p>
              <a:p>
                <a:endParaRPr lang="sk-SK" sz="1200" kern="1200" dirty="0" smtClean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0" indent="0">
                  <a:buFont typeface="+mj-lt"/>
                  <a:buNone/>
                </a:pPr>
                <a:r>
                  <a:rPr lang="sk-SK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TOPIC 02: </a:t>
                </a:r>
                <a:r>
                  <a:rPr lang="sk-SK" b="0" dirty="0" smtClean="0"/>
                  <a:t>Pokračovanie projektu Pathways2Resilience </a:t>
                </a:r>
                <a:r>
                  <a:rPr lang="sk-SK" b="1" baseline="0" dirty="0" smtClean="0"/>
                  <a:t>Cieľom podpora regiónov a miestnych orgánov pri vypracúvaní AKČNÝCH PLÁNOV NA PRISPÔSOBENIE SA ZMENE KLÍMY + </a:t>
                </a:r>
                <a:r>
                  <a:rPr lang="sk-SK" b="1" cap="all" baseline="0" dirty="0" smtClean="0"/>
                  <a:t>kaskádové financovanie </a:t>
                </a:r>
                <a:r>
                  <a:rPr lang="sk-SK" b="1" u="sng" baseline="0" dirty="0" smtClean="0"/>
                  <a:t>pre 70 regiónov</a:t>
                </a:r>
              </a:p>
              <a:p>
                <a:endParaRPr lang="sk-SK" sz="1200" kern="1200" dirty="0" smtClean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sk-SK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TOPIC</a:t>
                </a:r>
                <a:r>
                  <a:rPr lang="en-GB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</a:t>
                </a:r>
                <a:r>
                  <a:rPr lang="sk-SK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03: Podpora </a:t>
                </a:r>
                <a:r>
                  <a:rPr lang="sk-SK" sz="1200" b="1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projektov na identifikáciu</a:t>
                </a:r>
                <a:r>
                  <a:rPr lang="sk-SK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, </a:t>
                </a:r>
                <a:r>
                  <a:rPr lang="sk-SK" sz="1200" b="1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vývoj, testovanie a </a:t>
                </a:r>
                <a:r>
                  <a:rPr lang="sk-SK" sz="1200" b="1" u="sng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demonštráciu inovatívnych adaptačných opatrení a riešení na zvýšenie odolnosti pobrežných oblastí</a:t>
                </a:r>
                <a:r>
                  <a:rPr lang="sk-SK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. (</a:t>
                </a:r>
                <a:r>
                  <a:rPr lang="sk-SK" sz="1200" u="sng" dirty="0" smtClean="0"/>
                  <a:t>3 demonštračné aktivity </a:t>
                </a:r>
                <a:r>
                  <a:rPr lang="sk-SK" sz="1200" dirty="0" smtClean="0"/>
                  <a:t>v rámci projektu  v  </a:t>
                </a:r>
                <a:r>
                  <a:rPr lang="sk-SK" sz="1200" u="sng" dirty="0" smtClean="0"/>
                  <a:t>3 rôznych pobrežných regiónoch</a:t>
                </a:r>
                <a:r>
                  <a:rPr lang="sk-SK" sz="1200" dirty="0" smtClean="0"/>
                  <a:t> (1 x </a:t>
                </a:r>
                <a:r>
                  <a:rPr lang="sk-SK" sz="1200" dirty="0" err="1" smtClean="0"/>
                  <a:t>hotspot</a:t>
                </a:r>
                <a:r>
                  <a:rPr lang="sk-SK" sz="1200" dirty="0" smtClean="0"/>
                  <a:t>) z </a:t>
                </a:r>
                <a:r>
                  <a:rPr lang="sk-SK" sz="1200" u="sng" dirty="0" smtClean="0"/>
                  <a:t>3 rôznych krajín </a:t>
                </a:r>
                <a:r>
                  <a:rPr lang="sk-SK" sz="1200" dirty="0" smtClean="0"/>
                  <a:t>(ČŠ/AK) + </a:t>
                </a:r>
                <a:r>
                  <a:rPr lang="sk-SK" sz="1200" u="sng" dirty="0" smtClean="0"/>
                  <a:t>3 replikácie)</a:t>
                </a:r>
              </a:p>
              <a:p>
                <a:pPr fontAlgn="base"/>
                <a:endParaRPr lang="sk-SK" sz="1200" kern="1200" dirty="0" smtClean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sk-SK" sz="1200" kern="1200" dirty="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TOPIC 4: </a:t>
                </a:r>
                <a:r>
                  <a:rPr lang="sk-SK" b="0" dirty="0" smtClean="0"/>
                  <a:t>Podpora projektov, </a:t>
                </a:r>
                <a:r>
                  <a:rPr lang="sk-SK" b="1" dirty="0" smtClean="0"/>
                  <a:t>ktoré testujú a demonštrujú účinné riešenia proti účinkom extrémnych horúčav </a:t>
                </a:r>
                <a:r>
                  <a:rPr lang="sk-SK" b="0" dirty="0" smtClean="0"/>
                  <a:t>v</a:t>
                </a:r>
                <a:r>
                  <a:rPr lang="sk-SK" b="0" baseline="0" dirty="0" smtClean="0"/>
                  <a:t> regiónoch</a:t>
                </a:r>
                <a:endParaRPr lang="sk-SK" b="0" dirty="0" smtClean="0"/>
              </a:p>
              <a:p>
                <a:pPr marL="0" indent="0">
                  <a:buFont typeface="+mj-lt"/>
                  <a:buNone/>
                </a:pPr>
                <a:r>
                  <a:rPr lang="sk-SK" b="0" dirty="0" smtClean="0"/>
                  <a:t>TOPIC</a:t>
                </a:r>
                <a:r>
                  <a:rPr lang="sk-SK" b="0" baseline="0" dirty="0" smtClean="0"/>
                  <a:t> 5: </a:t>
                </a:r>
                <a:r>
                  <a:rPr lang="sk-SK" b="0" dirty="0" smtClean="0"/>
                  <a:t>Téma zameraná na lepšie pochopenie prekážok a stimulov pre </a:t>
                </a:r>
                <a:r>
                  <a:rPr lang="sk-SK" b="1" u="sng" dirty="0" smtClean="0"/>
                  <a:t>súkromný sektor pri financovaní adaptácie/adaptačných opatrení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None/>
                  <a:tabLst/>
                  <a:defRPr/>
                </a:pPr>
                <a:r>
                  <a:rPr lang="sk-SK" b="0" u="none" dirty="0" smtClean="0"/>
                  <a:t>TOPIC 6: </a:t>
                </a:r>
                <a:r>
                  <a:rPr lang="sk-SK" b="0" dirty="0" smtClean="0"/>
                  <a:t>Téma zameraná na</a:t>
                </a:r>
                <a:r>
                  <a:rPr lang="sk-SK" b="0" baseline="0" dirty="0" smtClean="0"/>
                  <a:t> hľadanie </a:t>
                </a:r>
                <a:r>
                  <a:rPr lang="sk-SK" b="1" baseline="0" dirty="0" smtClean="0"/>
                  <a:t>prelomových riešení na ochranu verejných budov pred klimatickými vplyvmi</a:t>
                </a:r>
              </a:p>
              <a:p>
                <a:pPr marL="0" indent="0">
                  <a:buFont typeface="+mj-lt"/>
                  <a:buNone/>
                </a:pPr>
                <a:endParaRPr lang="sk-SK" b="0" u="none" dirty="0" smtClean="0"/>
              </a:p>
              <a:p>
                <a:pPr fontAlgn="base"/>
                <a:endParaRPr lang="sk-SK" sz="1200" kern="1200" dirty="0" smtClean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endParaRPr lang="sk-SK" sz="1200" kern="1200" dirty="0" smtClean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0" indent="0">
                  <a:buFont typeface="+mj-lt"/>
                  <a:buNone/>
                </a:pPr>
                <a:endParaRPr lang="sk-SK" b="0" dirty="0" smtClean="0"/>
              </a:p>
            </p:txBody>
          </p:sp>
        </mc:Fallback>
      </mc:AlternateContent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0925F-06E0-49D7-92DB-81EF816EB3F6}" type="slidenum">
              <a:rPr lang="sk-SK" smtClean="0"/>
              <a:t>21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7416097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A7E55D-723C-4690-BB0D-977BD8D8465D}" type="slidenum">
              <a:rPr lang="sk-SK" smtClean="0"/>
              <a:t>22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257352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A7E55D-723C-4690-BB0D-977BD8D8465D}" type="slidenum">
              <a:rPr lang="sk-SK" smtClean="0"/>
              <a:t>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221499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A7E55D-723C-4690-BB0D-977BD8D8465D}" type="slidenum">
              <a:rPr lang="sk-SK" smtClean="0"/>
              <a:t>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126252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A7E55D-723C-4690-BB0D-977BD8D8465D}" type="slidenum">
              <a:rPr lang="sk-SK" smtClean="0"/>
              <a:t>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546320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752">
              <a:defRPr/>
            </a:pPr>
            <a:endParaRPr lang="sk-SK" b="0" dirty="0" smtClean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A7E55D-723C-4690-BB0D-977BD8D8465D}" type="slidenum">
              <a:rPr lang="sk-SK" smtClean="0"/>
              <a:t>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046732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A7E55D-723C-4690-BB0D-977BD8D8465D}" type="slidenum">
              <a:rPr lang="sk-SK" smtClean="0"/>
              <a:t>8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921669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 smtClean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0925F-06E0-49D7-92DB-81EF816EB3F6}" type="slidenum">
              <a:rPr lang="sk-SK" smtClean="0"/>
              <a:t>9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609290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smtClean="0"/>
              <a:t>173 projektov</a:t>
            </a:r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A7E55D-723C-4690-BB0D-977BD8D8465D}" type="slidenum">
              <a:rPr lang="sk-SK" smtClean="0"/>
              <a:t>10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13269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Kliknutím upravte štýl predlohy podnadpisov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C368A-6D75-4F97-A9E3-67246471FB8B}" type="datetimeFigureOut">
              <a:rPr lang="sk-SK" smtClean="0"/>
              <a:t>2. 4. 2025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85F5-8D3B-419E-BA4B-4C3A28067DF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87695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C368A-6D75-4F97-A9E3-67246471FB8B}" type="datetimeFigureOut">
              <a:rPr lang="sk-SK" smtClean="0"/>
              <a:t>2. 4. 2025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85F5-8D3B-419E-BA4B-4C3A28067DF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66414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C368A-6D75-4F97-A9E3-67246471FB8B}" type="datetimeFigureOut">
              <a:rPr lang="sk-SK" smtClean="0"/>
              <a:t>2. 4. 2025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85F5-8D3B-419E-BA4B-4C3A28067DF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42402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C368A-6D75-4F97-A9E3-67246471FB8B}" type="datetimeFigureOut">
              <a:rPr lang="sk-SK" smtClean="0"/>
              <a:t>2. 4. 2025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85F5-8D3B-419E-BA4B-4C3A28067DF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56651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C368A-6D75-4F97-A9E3-67246471FB8B}" type="datetimeFigureOut">
              <a:rPr lang="sk-SK" smtClean="0"/>
              <a:t>2. 4. 2025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85F5-8D3B-419E-BA4B-4C3A28067DF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77394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C368A-6D75-4F97-A9E3-67246471FB8B}" type="datetimeFigureOut">
              <a:rPr lang="sk-SK" smtClean="0"/>
              <a:t>2. 4. 2025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85F5-8D3B-419E-BA4B-4C3A28067DF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95636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6" name="Zástupný objekt pre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objekt pre dá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C368A-6D75-4F97-A9E3-67246471FB8B}" type="datetimeFigureOut">
              <a:rPr lang="sk-SK" smtClean="0"/>
              <a:t>2. 4. 2025</a:t>
            </a:fld>
            <a:endParaRPr lang="sk-SK"/>
          </a:p>
        </p:txBody>
      </p:sp>
      <p:sp>
        <p:nvSpPr>
          <p:cNvPr id="8" name="Zástupný objekt pre pät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objekt pre číslo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85F5-8D3B-419E-BA4B-4C3A28067DF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11574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dá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C368A-6D75-4F97-A9E3-67246471FB8B}" type="datetimeFigureOut">
              <a:rPr lang="sk-SK" smtClean="0"/>
              <a:t>2. 4. 2025</a:t>
            </a:fld>
            <a:endParaRPr lang="sk-SK"/>
          </a:p>
        </p:txBody>
      </p:sp>
      <p:sp>
        <p:nvSpPr>
          <p:cNvPr id="4" name="Zástupný objekt pre pät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85F5-8D3B-419E-BA4B-4C3A28067DF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93519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C368A-6D75-4F97-A9E3-67246471FB8B}" type="datetimeFigureOut">
              <a:rPr lang="sk-SK" smtClean="0"/>
              <a:t>2. 4. 2025</a:t>
            </a:fld>
            <a:endParaRPr lang="sk-SK"/>
          </a:p>
        </p:txBody>
      </p:sp>
      <p:sp>
        <p:nvSpPr>
          <p:cNvPr id="3" name="Zástupný objekt pre pät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85F5-8D3B-419E-BA4B-4C3A28067DF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69377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C368A-6D75-4F97-A9E3-67246471FB8B}" type="datetimeFigureOut">
              <a:rPr lang="sk-SK" smtClean="0"/>
              <a:t>2. 4. 2025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85F5-8D3B-419E-BA4B-4C3A28067DF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65484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obrázo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C368A-6D75-4F97-A9E3-67246471FB8B}" type="datetimeFigureOut">
              <a:rPr lang="sk-SK" smtClean="0"/>
              <a:t>2. 4. 2025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85F5-8D3B-419E-BA4B-4C3A28067DF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81034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C368A-6D75-4F97-A9E3-67246471FB8B}" type="datetimeFigureOut">
              <a:rPr lang="sk-SK" smtClean="0"/>
              <a:t>2. 4. 2025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2885F5-8D3B-419E-BA4B-4C3A28067DF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59695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9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16.jpeg"/><Relationship Id="rId4" Type="http://schemas.openxmlformats.org/officeDocument/2006/relationships/image" Target="../media/image2.png"/><Relationship Id="rId9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hyperlink" Target="https://eraportal.sk/horizont-europa/" TargetMode="External"/><Relationship Id="rId7" Type="http://schemas.openxmlformats.org/officeDocument/2006/relationships/hyperlink" Target="mailto:miroslava.tuzinska@cvtisr.sk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g"/><Relationship Id="rId5" Type="http://schemas.openxmlformats.org/officeDocument/2006/relationships/image" Target="../media/image17.png"/><Relationship Id="rId4" Type="http://schemas.openxmlformats.org/officeDocument/2006/relationships/hyperlink" Target="mailto:horizont@cvtisr.sk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9.jp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9.jp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hyperlink" Target="https://register.event-works.europa.eu/dgscic/horizon_Europe_Cluster5_2025/e/lk/g/82535/k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069048" y="0"/>
            <a:ext cx="312295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"/>
          <p:cNvSpPr/>
          <p:nvPr/>
        </p:nvSpPr>
        <p:spPr>
          <a:xfrm>
            <a:off x="798261" y="2073171"/>
            <a:ext cx="9611831" cy="86108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sk-SK" sz="3600" b="1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PREDSTAVENIE </a:t>
            </a:r>
            <a:r>
              <a:rPr lang="sk-SK" sz="3600" b="1" i="0" u="none" strike="noStrike" cap="none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VÝZIEV NA ROK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sk-SK" sz="3600" b="1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KLASTER </a:t>
            </a:r>
            <a:r>
              <a:rPr lang="sk-SK" sz="3600" b="1" i="0" u="none" strike="noStrike" cap="none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5 – KLÍMA, ENERGETIKA A MOBILITA</a:t>
            </a:r>
            <a:endParaRPr sz="3600" b="0" i="0" u="none" strike="noStrike" cap="none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"/>
          <p:cNvSpPr txBox="1">
            <a:spLocks noGrp="1"/>
          </p:cNvSpPr>
          <p:nvPr>
            <p:ph type="ctrTitle"/>
          </p:nvPr>
        </p:nvSpPr>
        <p:spPr>
          <a:xfrm>
            <a:off x="798261" y="3670916"/>
            <a:ext cx="5952810" cy="612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800"/>
              <a:buFont typeface="Calibri"/>
              <a:buNone/>
            </a:pPr>
            <a:r>
              <a:rPr lang="sk-SK" sz="2800" b="1" dirty="0" smtClean="0">
                <a:solidFill>
                  <a:srgbClr val="0070C0"/>
                </a:solidFill>
              </a:rPr>
              <a:t>Miroslava </a:t>
            </a:r>
            <a:r>
              <a:rPr lang="sk-SK" sz="2800" b="1" dirty="0" err="1" smtClean="0">
                <a:solidFill>
                  <a:srgbClr val="0070C0"/>
                </a:solidFill>
              </a:rPr>
              <a:t>Tužinská</a:t>
            </a:r>
            <a:endParaRPr dirty="0"/>
          </a:p>
        </p:txBody>
      </p:sp>
      <p:sp>
        <p:nvSpPr>
          <p:cNvPr id="91" name="Google Shape;91;p1"/>
          <p:cNvSpPr txBox="1">
            <a:spLocks noGrp="1"/>
          </p:cNvSpPr>
          <p:nvPr>
            <p:ph type="subTitle" idx="1"/>
          </p:nvPr>
        </p:nvSpPr>
        <p:spPr>
          <a:xfrm>
            <a:off x="802585" y="4564355"/>
            <a:ext cx="7535763" cy="584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sk-SK" b="1" dirty="0" smtClean="0"/>
              <a:t>TUZVO</a:t>
            </a:r>
            <a:r>
              <a:rPr lang="sk-SK" dirty="0" smtClean="0"/>
              <a:t>| 3. apríl 2025</a:t>
            </a:r>
            <a:endParaRPr dirty="0"/>
          </a:p>
        </p:txBody>
      </p:sp>
      <p:pic>
        <p:nvPicPr>
          <p:cNvPr id="92" name="Google Shape;92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2510" y="304315"/>
            <a:ext cx="2090059" cy="74926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3" name="Google Shape;93;p1"/>
          <p:cNvCxnSpPr/>
          <p:nvPr/>
        </p:nvCxnSpPr>
        <p:spPr>
          <a:xfrm rot="10800000" flipH="1">
            <a:off x="0" y="1371600"/>
            <a:ext cx="10877550" cy="4082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94" name="Google Shape;94;p1"/>
          <p:cNvCxnSpPr/>
          <p:nvPr/>
        </p:nvCxnSpPr>
        <p:spPr>
          <a:xfrm>
            <a:off x="0" y="5330783"/>
            <a:ext cx="10628026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grpSp>
        <p:nvGrpSpPr>
          <p:cNvPr id="95" name="Google Shape;95;p1"/>
          <p:cNvGrpSpPr/>
          <p:nvPr/>
        </p:nvGrpSpPr>
        <p:grpSpPr>
          <a:xfrm>
            <a:off x="725886" y="5611224"/>
            <a:ext cx="9763960" cy="968858"/>
            <a:chOff x="725886" y="5611224"/>
            <a:chExt cx="9763960" cy="968858"/>
          </a:xfrm>
        </p:grpSpPr>
        <p:pic>
          <p:nvPicPr>
            <p:cNvPr id="96" name="Google Shape;96;p1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8338349" y="5691533"/>
              <a:ext cx="745978" cy="78026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7" name="Google Shape;97;p1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9329326" y="5611224"/>
              <a:ext cx="1160520" cy="9688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8" name="Google Shape;98;p1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3417664" y="5745336"/>
              <a:ext cx="2660326" cy="623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9" name="Google Shape;99;p1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725886" y="5804782"/>
              <a:ext cx="2316600" cy="5640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0" name="Google Shape;100;p1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6275465" y="5638971"/>
              <a:ext cx="1865409" cy="883702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428598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9947" y="0"/>
            <a:ext cx="10319795" cy="1325563"/>
          </a:xfrm>
        </p:spPr>
        <p:txBody>
          <a:bodyPr/>
          <a:lstStyle/>
          <a:p>
            <a:r>
              <a:rPr lang="sk-SK" dirty="0" smtClean="0">
                <a:solidFill>
                  <a:srgbClr val="0070C0"/>
                </a:solidFill>
                <a:latin typeface="+mn-lt"/>
              </a:rPr>
              <a:t>Harmonogram výziev Klastra 5 na rok 2025 </a:t>
            </a:r>
            <a:endParaRPr lang="sk-SK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742" y="0"/>
            <a:ext cx="1622258" cy="6858000"/>
          </a:xfrm>
          <a:prstGeom prst="rect">
            <a:avLst/>
          </a:prstGeom>
        </p:spPr>
      </p:pic>
      <p:graphicFrame>
        <p:nvGraphicFramePr>
          <p:cNvPr id="3" name="Tabuľ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5517580"/>
              </p:ext>
            </p:extLst>
          </p:nvPr>
        </p:nvGraphicFramePr>
        <p:xfrm>
          <a:off x="177801" y="1014886"/>
          <a:ext cx="10864154" cy="560614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413811">
                  <a:extLst>
                    <a:ext uri="{9D8B030D-6E8A-4147-A177-3AD203B41FA5}">
                      <a16:colId xmlns:a16="http://schemas.microsoft.com/office/drawing/2014/main" val="2419026864"/>
                    </a:ext>
                  </a:extLst>
                </a:gridCol>
                <a:gridCol w="3955764">
                  <a:extLst>
                    <a:ext uri="{9D8B030D-6E8A-4147-A177-3AD203B41FA5}">
                      <a16:colId xmlns:a16="http://schemas.microsoft.com/office/drawing/2014/main" val="3371758107"/>
                    </a:ext>
                  </a:extLst>
                </a:gridCol>
                <a:gridCol w="1781040">
                  <a:extLst>
                    <a:ext uri="{9D8B030D-6E8A-4147-A177-3AD203B41FA5}">
                      <a16:colId xmlns:a16="http://schemas.microsoft.com/office/drawing/2014/main" val="81901597"/>
                    </a:ext>
                  </a:extLst>
                </a:gridCol>
                <a:gridCol w="1713539">
                  <a:extLst>
                    <a:ext uri="{9D8B030D-6E8A-4147-A177-3AD203B41FA5}">
                      <a16:colId xmlns:a16="http://schemas.microsoft.com/office/drawing/2014/main" val="1279110248"/>
                    </a:ext>
                  </a:extLst>
                </a:gridCol>
              </a:tblGrid>
              <a:tr h="730795">
                <a:tc>
                  <a:txBody>
                    <a:bodyPr/>
                    <a:lstStyle/>
                    <a:p>
                      <a:pPr algn="ctr"/>
                      <a:r>
                        <a:rPr lang="sk-SK" sz="2400" cap="all" baseline="0" dirty="0" smtClean="0"/>
                        <a:t>Výzva</a:t>
                      </a:r>
                      <a:endParaRPr lang="sk-SK" sz="2400" cap="all" baseline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2400" cap="all" baseline="0" dirty="0" smtClean="0"/>
                        <a:t>témy</a:t>
                      </a:r>
                      <a:endParaRPr lang="sk-SK" sz="2400" cap="all" baseline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2400" cap="all" baseline="0" dirty="0" smtClean="0"/>
                        <a:t>Otvorenie </a:t>
                      </a:r>
                      <a:endParaRPr lang="sk-SK" sz="2400" cap="all" baseline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2400" cap="all" baseline="0" dirty="0" smtClean="0"/>
                        <a:t>uzávierka</a:t>
                      </a:r>
                      <a:endParaRPr lang="sk-SK" sz="2400" cap="all" baseline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19745502"/>
                  </a:ext>
                </a:extLst>
              </a:tr>
              <a:tr h="337643">
                <a:tc>
                  <a:txBody>
                    <a:bodyPr/>
                    <a:lstStyle/>
                    <a:p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HORIZON-CL5-2025-01-Two-Stage</a:t>
                      </a:r>
                      <a:endParaRPr lang="sk-SK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800" dirty="0" smtClean="0"/>
                        <a:t>D2 a D3 (2 témy, 24 mil. EUR)</a:t>
                      </a:r>
                      <a:endParaRPr lang="sk-SK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sk-SK" sz="1100" dirty="0" smtClean="0">
                          <a:solidFill>
                            <a:schemeClr val="tx1"/>
                          </a:solidFill>
                        </a:rPr>
                        <a:t>6 projektov</a:t>
                      </a:r>
                      <a:endParaRPr lang="sk-SK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800" dirty="0" smtClean="0"/>
                        <a:t>6.5.2025</a:t>
                      </a:r>
                      <a:endParaRPr lang="sk-SK" sz="1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2.9.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2025 31</a:t>
                      </a:r>
                      <a:r>
                        <a:rPr lang="sk-SK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.3.2026</a:t>
                      </a:r>
                      <a:endParaRPr lang="sk-SK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31079467"/>
                  </a:ext>
                </a:extLst>
              </a:tr>
              <a:tr h="37984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HORIZON-CL5-2025-0</a:t>
                      </a:r>
                      <a:r>
                        <a:rPr lang="sk-SK" sz="1800" dirty="0" smtClean="0"/>
                        <a:t>2</a:t>
                      </a:r>
                      <a:endParaRPr lang="sk-SK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k-SK" sz="1800" dirty="0" smtClean="0">
                          <a:solidFill>
                            <a:schemeClr val="tx1"/>
                          </a:solidFill>
                        </a:rPr>
                        <a:t>D2  a D3 (18 tém,</a:t>
                      </a:r>
                      <a:r>
                        <a:rPr lang="sk-SK" sz="1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sk-SK" sz="1800" dirty="0" smtClean="0">
                          <a:solidFill>
                            <a:schemeClr val="tx1"/>
                          </a:solidFill>
                        </a:rPr>
                        <a:t>274 </a:t>
                      </a:r>
                      <a:r>
                        <a:rPr lang="sk-SK" sz="1800" dirty="0" err="1" smtClean="0">
                          <a:solidFill>
                            <a:schemeClr val="tx1"/>
                          </a:solidFill>
                        </a:rPr>
                        <a:t>mil.EUR</a:t>
                      </a:r>
                      <a:r>
                        <a:rPr lang="sk-SK" sz="18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r>
                        <a:rPr lang="sk-SK" sz="1100" dirty="0" smtClean="0">
                          <a:solidFill>
                            <a:schemeClr val="tx1"/>
                          </a:solidFill>
                        </a:rPr>
                        <a:t>43 projektov</a:t>
                      </a:r>
                      <a:endParaRPr lang="sk-SK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800" dirty="0" smtClean="0"/>
                        <a:t>6.5.2025</a:t>
                      </a:r>
                      <a:endParaRPr lang="sk-SK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800" dirty="0" smtClean="0"/>
                        <a:t>2.9.2025</a:t>
                      </a:r>
                      <a:endParaRPr lang="sk-SK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2938059"/>
                  </a:ext>
                </a:extLst>
              </a:tr>
              <a:tr h="7307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 smtClean="0"/>
                        <a:t>HORIZON-CL5-2025-0</a:t>
                      </a:r>
                      <a:r>
                        <a:rPr lang="sk-SK" sz="1800" b="0" dirty="0" smtClean="0"/>
                        <a:t>3-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Two-Stage</a:t>
                      </a:r>
                      <a:endParaRPr lang="sk-SK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k-SK" sz="1800" dirty="0" smtClean="0">
                          <a:solidFill>
                            <a:schemeClr val="tx1"/>
                          </a:solidFill>
                        </a:rPr>
                        <a:t>D5 (1 téma, 7 mil. EUR)</a:t>
                      </a:r>
                    </a:p>
                    <a:p>
                      <a:r>
                        <a:rPr lang="sk-SK" sz="1100" dirty="0" smtClean="0">
                          <a:solidFill>
                            <a:schemeClr val="tx1"/>
                          </a:solidFill>
                        </a:rPr>
                        <a:t>2 projekty</a:t>
                      </a:r>
                      <a:endParaRPr lang="sk-SK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800" dirty="0" smtClean="0"/>
                        <a:t>6.5.2025</a:t>
                      </a:r>
                      <a:endParaRPr lang="sk-SK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sk-SK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.9.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2025 </a:t>
                      </a:r>
                      <a:endParaRPr lang="sk-SK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r>
                        <a:rPr lang="sk-SK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.4.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2026</a:t>
                      </a:r>
                      <a:endParaRPr lang="sk-SK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09939933"/>
                  </a:ext>
                </a:extLst>
              </a:tr>
              <a:tr h="2056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 smtClean="0"/>
                        <a:t>HORIZON-CL5-2025-0</a:t>
                      </a:r>
                      <a:r>
                        <a:rPr lang="sk-SK" sz="1800" b="0" dirty="0" smtClean="0"/>
                        <a:t>4</a:t>
                      </a:r>
                      <a:endParaRPr lang="sk-SK" sz="1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k-SK" sz="1800" dirty="0" smtClean="0"/>
                        <a:t>D5 </a:t>
                      </a:r>
                      <a:r>
                        <a:rPr lang="sk-SK" sz="1800" dirty="0" smtClean="0"/>
                        <a:t>a </a:t>
                      </a:r>
                      <a:r>
                        <a:rPr lang="sk-SK" sz="1800" dirty="0" smtClean="0"/>
                        <a:t>D6 </a:t>
                      </a:r>
                      <a:r>
                        <a:rPr lang="sk-SK" sz="1800" dirty="0" smtClean="0"/>
                        <a:t>(</a:t>
                      </a:r>
                      <a:r>
                        <a:rPr lang="sk-SK" sz="1800" dirty="0" smtClean="0"/>
                        <a:t>21 </a:t>
                      </a:r>
                      <a:r>
                        <a:rPr lang="sk-SK" sz="1800" dirty="0" smtClean="0"/>
                        <a:t>tém, </a:t>
                      </a:r>
                      <a:r>
                        <a:rPr lang="sk-SK" sz="1800" dirty="0" smtClean="0"/>
                        <a:t>174,1 </a:t>
                      </a:r>
                      <a:r>
                        <a:rPr lang="sk-SK" sz="1800" dirty="0" smtClean="0"/>
                        <a:t>mil. EUR</a:t>
                      </a:r>
                      <a:r>
                        <a:rPr lang="sk-SK" sz="1800" dirty="0" smtClean="0"/>
                        <a:t>)</a:t>
                      </a:r>
                    </a:p>
                    <a:p>
                      <a:r>
                        <a:rPr lang="sk-SK" sz="1100" dirty="0" smtClean="0">
                          <a:solidFill>
                            <a:schemeClr val="tx1"/>
                          </a:solidFill>
                        </a:rPr>
                        <a:t>28 projektov</a:t>
                      </a:r>
                      <a:endParaRPr lang="sk-SK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800" dirty="0" smtClean="0"/>
                        <a:t>6.5.2025</a:t>
                      </a:r>
                      <a:endParaRPr lang="sk-SK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sk-SK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.9.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2025 </a:t>
                      </a:r>
                      <a:endParaRPr lang="sk-SK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3119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/>
                        <a:t>HORIZON-CL5-2025-0</a:t>
                      </a:r>
                      <a:r>
                        <a:rPr lang="sk-SK" sz="1800" b="1" dirty="0" smtClean="0"/>
                        <a:t>5</a:t>
                      </a:r>
                      <a:r>
                        <a:rPr lang="sk-SK" sz="1800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sk-SK" sz="18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sk-SK" sz="1800" b="1" baseline="0" dirty="0" err="1" smtClean="0">
                          <a:solidFill>
                            <a:schemeClr val="tx1"/>
                          </a:solidFill>
                        </a:rPr>
                        <a:t>Two</a:t>
                      </a:r>
                      <a:r>
                        <a:rPr lang="sk-SK" sz="18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sk-SK" sz="1800" b="1" baseline="0" dirty="0" err="1" smtClean="0">
                          <a:solidFill>
                            <a:schemeClr val="tx1"/>
                          </a:solidFill>
                        </a:rPr>
                        <a:t>Stage</a:t>
                      </a:r>
                      <a:endParaRPr lang="sk-SK" sz="1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k-SK" sz="1800" b="1" dirty="0" smtClean="0">
                          <a:solidFill>
                            <a:schemeClr val="tx1"/>
                          </a:solidFill>
                        </a:rPr>
                        <a:t>D1 (1 téma, 18 mil. EUR)</a:t>
                      </a:r>
                    </a:p>
                    <a:p>
                      <a:r>
                        <a:rPr lang="sk-SK" sz="1100" dirty="0" smtClean="0">
                          <a:solidFill>
                            <a:schemeClr val="tx1"/>
                          </a:solidFill>
                        </a:rPr>
                        <a:t>3 projekty</a:t>
                      </a:r>
                      <a:endParaRPr lang="sk-SK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800" dirty="0" smtClean="0"/>
                        <a:t>6.5.2025</a:t>
                      </a:r>
                      <a:endParaRPr lang="sk-SK" sz="1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sk-SK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.9.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2025 </a:t>
                      </a:r>
                      <a:endParaRPr lang="sk-SK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</a:t>
                      </a:r>
                      <a:r>
                        <a:rPr lang="sk-SK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.3.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2026</a:t>
                      </a:r>
                      <a:endParaRPr lang="sk-SK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072739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/>
                        <a:t>HORIZON-CL5-2025-0</a:t>
                      </a:r>
                      <a:r>
                        <a:rPr lang="sk-SK" sz="1800" b="1" dirty="0" smtClean="0"/>
                        <a:t>6</a:t>
                      </a:r>
                      <a:endParaRPr lang="sk-SK" sz="1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800" b="1" dirty="0" smtClean="0"/>
                        <a:t>D1 a téma DUT (7 tém, </a:t>
                      </a:r>
                      <a:r>
                        <a:rPr lang="en-GB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139</a:t>
                      </a:r>
                      <a:r>
                        <a:rPr lang="sk-SK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en-GB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sk-SK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mil. EUR)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1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 projektov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800" dirty="0" smtClean="0"/>
                        <a:t>6.5.2025</a:t>
                      </a:r>
                      <a:endParaRPr lang="sk-SK" sz="1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800" dirty="0" smtClean="0"/>
                        <a:t>24.9.2025</a:t>
                      </a:r>
                      <a:endParaRPr lang="sk-SK" sz="1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0907586"/>
                  </a:ext>
                </a:extLst>
              </a:tr>
              <a:tr h="25211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HORIZON-CL5-202</a:t>
                      </a:r>
                      <a:r>
                        <a:rPr lang="sk-SK" sz="1800" dirty="0" smtClean="0"/>
                        <a:t>6</a:t>
                      </a:r>
                      <a:r>
                        <a:rPr lang="en-GB" sz="1800" dirty="0" smtClean="0"/>
                        <a:t>-01</a:t>
                      </a:r>
                      <a:r>
                        <a:rPr lang="sk-SK" sz="1800" dirty="0" smtClean="0"/>
                        <a:t> </a:t>
                      </a:r>
                      <a:endParaRPr lang="sk-SK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k-SK" sz="1800" dirty="0" smtClean="0"/>
                        <a:t>D2, D5 </a:t>
                      </a:r>
                      <a:r>
                        <a:rPr lang="sk-SK" sz="1800" dirty="0" smtClean="0"/>
                        <a:t>a </a:t>
                      </a:r>
                      <a:r>
                        <a:rPr lang="sk-SK" sz="1800" dirty="0" smtClean="0"/>
                        <a:t>D6 </a:t>
                      </a:r>
                      <a:r>
                        <a:rPr lang="sk-SK" sz="1800" dirty="0" smtClean="0"/>
                        <a:t>(</a:t>
                      </a:r>
                      <a:r>
                        <a:rPr lang="sk-SK" sz="1800" dirty="0" smtClean="0"/>
                        <a:t>16 </a:t>
                      </a:r>
                      <a:r>
                        <a:rPr lang="sk-SK" sz="1800" dirty="0" smtClean="0"/>
                        <a:t>tém, </a:t>
                      </a:r>
                      <a:r>
                        <a:rPr lang="sk-SK" sz="1800" dirty="0" smtClean="0"/>
                        <a:t>188 </a:t>
                      </a:r>
                      <a:r>
                        <a:rPr lang="sk-SK" sz="1800" dirty="0" smtClean="0"/>
                        <a:t>mil. EUR</a:t>
                      </a:r>
                      <a:r>
                        <a:rPr lang="sk-SK" sz="1800" dirty="0" smtClean="0"/>
                        <a:t>)</a:t>
                      </a:r>
                    </a:p>
                    <a:p>
                      <a:r>
                        <a:rPr lang="sk-SK" sz="1100" dirty="0" smtClean="0">
                          <a:solidFill>
                            <a:schemeClr val="tx1"/>
                          </a:solidFill>
                        </a:rPr>
                        <a:t>28 projektov</a:t>
                      </a:r>
                      <a:endParaRPr lang="sk-SK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800" dirty="0" smtClean="0"/>
                        <a:t>16.9.2025</a:t>
                      </a:r>
                      <a:endParaRPr lang="sk-SK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800" dirty="0" smtClean="0"/>
                        <a:t>20.1.2026</a:t>
                      </a:r>
                      <a:endParaRPr lang="sk-SK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0900786"/>
                  </a:ext>
                </a:extLst>
              </a:tr>
              <a:tr h="7307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HORIZON-CL5-202</a:t>
                      </a:r>
                      <a:r>
                        <a:rPr lang="sk-SK" sz="1800" dirty="0" smtClean="0"/>
                        <a:t>6</a:t>
                      </a:r>
                      <a:r>
                        <a:rPr lang="en-GB" sz="1800" dirty="0" smtClean="0"/>
                        <a:t>-0</a:t>
                      </a:r>
                      <a:r>
                        <a:rPr lang="sk-SK" sz="1800" dirty="0" smtClean="0"/>
                        <a:t>2</a:t>
                      </a:r>
                      <a:endParaRPr lang="sk-SK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k-SK" sz="1800" dirty="0" smtClean="0"/>
                        <a:t>D3 </a:t>
                      </a:r>
                      <a:r>
                        <a:rPr lang="sk-SK" sz="1800" dirty="0" smtClean="0"/>
                        <a:t>a </a:t>
                      </a:r>
                      <a:r>
                        <a:rPr lang="sk-SK" sz="1800" dirty="0" smtClean="0"/>
                        <a:t>D4 </a:t>
                      </a:r>
                      <a:r>
                        <a:rPr lang="sk-SK" sz="1800" dirty="0" smtClean="0"/>
                        <a:t>(20 tém, </a:t>
                      </a:r>
                      <a:r>
                        <a:rPr lang="sk-SK" sz="1800" dirty="0" smtClean="0"/>
                        <a:t>318 </a:t>
                      </a:r>
                      <a:r>
                        <a:rPr lang="sk-SK" sz="1800" dirty="0" smtClean="0"/>
                        <a:t>mil. EUR</a:t>
                      </a:r>
                      <a:r>
                        <a:rPr lang="sk-SK" sz="1800" dirty="0" smtClean="0"/>
                        <a:t>)</a:t>
                      </a:r>
                      <a:endParaRPr lang="sk-SK" sz="18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sk-SK" sz="11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r>
                        <a:rPr lang="sk-SK" sz="1100" baseline="0" dirty="0" smtClean="0">
                          <a:solidFill>
                            <a:schemeClr val="tx1"/>
                          </a:solidFill>
                        </a:rPr>
                        <a:t> projektov</a:t>
                      </a:r>
                      <a:endParaRPr lang="sk-SK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800" dirty="0" smtClean="0"/>
                        <a:t>16.9.2025</a:t>
                      </a:r>
                      <a:endParaRPr lang="sk-SK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800" dirty="0" smtClean="0"/>
                        <a:t>17.2.2026</a:t>
                      </a:r>
                      <a:endParaRPr lang="sk-SK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4360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357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7583" y="131021"/>
            <a:ext cx="11511474" cy="1325563"/>
          </a:xfrm>
        </p:spPr>
        <p:txBody>
          <a:bodyPr>
            <a:normAutofit/>
          </a:bodyPr>
          <a:lstStyle/>
          <a:p>
            <a:r>
              <a:rPr lang="sk-SK" sz="4000" b="1" dirty="0" smtClean="0">
                <a:latin typeface="+mn-lt"/>
              </a:rPr>
              <a:t>Výzva </a:t>
            </a:r>
            <a:r>
              <a:rPr lang="en-GB" sz="4000" b="1" dirty="0" smtClean="0">
                <a:latin typeface="+mn-lt"/>
              </a:rPr>
              <a:t>HORIZON-CL5-2025-0</a:t>
            </a:r>
            <a:r>
              <a:rPr lang="sk-SK" sz="4000" b="1" dirty="0" smtClean="0">
                <a:latin typeface="+mn-lt"/>
              </a:rPr>
              <a:t>3</a:t>
            </a:r>
            <a:br>
              <a:rPr lang="sk-SK" sz="4000" b="1" dirty="0" smtClean="0">
                <a:latin typeface="+mn-lt"/>
              </a:rPr>
            </a:br>
            <a:r>
              <a:rPr lang="en-AE" sz="2400" dirty="0" smtClean="0">
                <a:solidFill>
                  <a:srgbClr val="D37739"/>
                </a:solidFill>
                <a:latin typeface="+mn-lt"/>
              </a:rPr>
              <a:t>»</a:t>
            </a:r>
            <a:r>
              <a:rPr lang="sk-SK" sz="2400" dirty="0" smtClean="0">
                <a:solidFill>
                  <a:srgbClr val="D37739"/>
                </a:solidFill>
                <a:latin typeface="+mn-lt"/>
              </a:rPr>
              <a:t> D1 </a:t>
            </a:r>
            <a:r>
              <a:rPr lang="en-GB" sz="2400" dirty="0" smtClean="0">
                <a:solidFill>
                  <a:srgbClr val="D37739"/>
                </a:solidFill>
                <a:latin typeface="+mn-lt"/>
              </a:rPr>
              <a:t>Climate </a:t>
            </a:r>
            <a:r>
              <a:rPr lang="en-GB" sz="2400" dirty="0">
                <a:solidFill>
                  <a:srgbClr val="D37739"/>
                </a:solidFill>
                <a:latin typeface="+mn-lt"/>
              </a:rPr>
              <a:t>sciences and responses for the transformation towards climate </a:t>
            </a:r>
            <a:r>
              <a:rPr lang="en-GB" sz="2400" dirty="0" smtClean="0">
                <a:solidFill>
                  <a:srgbClr val="D37739"/>
                </a:solidFill>
                <a:latin typeface="+mn-lt"/>
              </a:rPr>
              <a:t>neutrality</a:t>
            </a:r>
            <a:endParaRPr lang="sk-SK" sz="2400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  <p:graphicFrame>
        <p:nvGraphicFramePr>
          <p:cNvPr id="8" name="Tabuľk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9135199"/>
              </p:ext>
            </p:extLst>
          </p:nvPr>
        </p:nvGraphicFramePr>
        <p:xfrm>
          <a:off x="164066" y="1322756"/>
          <a:ext cx="11919077" cy="54125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90820">
                  <a:extLst>
                    <a:ext uri="{9D8B030D-6E8A-4147-A177-3AD203B41FA5}">
                      <a16:colId xmlns:a16="http://schemas.microsoft.com/office/drawing/2014/main" val="4083357390"/>
                    </a:ext>
                  </a:extLst>
                </a:gridCol>
                <a:gridCol w="674914">
                  <a:extLst>
                    <a:ext uri="{9D8B030D-6E8A-4147-A177-3AD203B41FA5}">
                      <a16:colId xmlns:a16="http://schemas.microsoft.com/office/drawing/2014/main" val="1380048477"/>
                    </a:ext>
                  </a:extLst>
                </a:gridCol>
                <a:gridCol w="884591">
                  <a:extLst>
                    <a:ext uri="{9D8B030D-6E8A-4147-A177-3AD203B41FA5}">
                      <a16:colId xmlns:a16="http://schemas.microsoft.com/office/drawing/2014/main" val="1007029283"/>
                    </a:ext>
                  </a:extLst>
                </a:gridCol>
                <a:gridCol w="675603">
                  <a:extLst>
                    <a:ext uri="{9D8B030D-6E8A-4147-A177-3AD203B41FA5}">
                      <a16:colId xmlns:a16="http://schemas.microsoft.com/office/drawing/2014/main" val="2755493976"/>
                    </a:ext>
                  </a:extLst>
                </a:gridCol>
                <a:gridCol w="693149">
                  <a:extLst>
                    <a:ext uri="{9D8B030D-6E8A-4147-A177-3AD203B41FA5}">
                      <a16:colId xmlns:a16="http://schemas.microsoft.com/office/drawing/2014/main" val="922574853"/>
                    </a:ext>
                  </a:extLst>
                </a:gridCol>
              </a:tblGrid>
              <a:tr h="179473">
                <a:tc>
                  <a:txBody>
                    <a:bodyPr/>
                    <a:lstStyle/>
                    <a:p>
                      <a:r>
                        <a:rPr lang="sk-SK" sz="2400" dirty="0" smtClean="0"/>
                        <a:t>Témy Destinácie</a:t>
                      </a:r>
                      <a:r>
                        <a:rPr lang="sk-SK" sz="2400" baseline="0" dirty="0" smtClean="0"/>
                        <a:t> D1</a:t>
                      </a:r>
                      <a:endParaRPr lang="sk-SK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000" dirty="0" smtClean="0"/>
                        <a:t>typ</a:t>
                      </a:r>
                      <a:endParaRPr lang="sk-SK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000" dirty="0" smtClean="0"/>
                        <a:t>Rozpočet na té</a:t>
                      </a:r>
                      <a:r>
                        <a:rPr lang="sk-SK" sz="1000" kern="1200" dirty="0" smtClean="0"/>
                        <a:t>mu</a:t>
                      </a:r>
                      <a:endParaRPr lang="sk-SK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000" kern="1200" dirty="0" smtClean="0"/>
                        <a:t>Rozpočet na projekt</a:t>
                      </a:r>
                      <a:endParaRPr lang="sk-SK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000" dirty="0" smtClean="0"/>
                        <a:t>Počet projektov</a:t>
                      </a:r>
                      <a:endParaRPr lang="sk-SK" sz="10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3067769"/>
                  </a:ext>
                </a:extLst>
              </a:tr>
              <a:tr h="77959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HORIZON-CL5-2025-03-D1-01: </a:t>
                      </a:r>
                      <a:r>
                        <a:rPr lang="en-GB" sz="1800" b="1" kern="1200" dirty="0">
                          <a:effectLst/>
                        </a:rPr>
                        <a:t>Climate simulations data and knowledge for optimal support of IPCC Assessments and International Policy</a:t>
                      </a:r>
                      <a:endParaRPr lang="sk-SK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RIA</a:t>
                      </a:r>
                      <a:endParaRPr lang="sk-SK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kern="1200" dirty="0" smtClean="0">
                          <a:effectLst/>
                        </a:rPr>
                        <a:t>30</a:t>
                      </a:r>
                      <a:endParaRPr lang="sk-SK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kern="1200" dirty="0" smtClean="0">
                          <a:effectLst/>
                        </a:rPr>
                        <a:t>30</a:t>
                      </a:r>
                      <a:endParaRPr lang="sk-SK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1</a:t>
                      </a:r>
                      <a:endParaRPr lang="sk-SK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extLst>
                  <a:ext uri="{0D108BD9-81ED-4DB2-BD59-A6C34878D82A}">
                    <a16:rowId xmlns:a16="http://schemas.microsoft.com/office/drawing/2014/main" val="1690965994"/>
                  </a:ext>
                </a:extLst>
              </a:tr>
              <a:tr h="7415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HORIZON-CL5-2025-03-D1-02: </a:t>
                      </a:r>
                      <a:r>
                        <a:rPr lang="en-GB" sz="1800" b="1" kern="1200" dirty="0">
                          <a:effectLst/>
                        </a:rPr>
                        <a:t>Advancing Earth System Models to increase understanding of Earth system change</a:t>
                      </a:r>
                      <a:endParaRPr lang="sk-SK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RIA</a:t>
                      </a:r>
                      <a:endParaRPr lang="sk-SK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kern="1200" dirty="0" smtClean="0">
                          <a:effectLst/>
                        </a:rPr>
                        <a:t>15</a:t>
                      </a:r>
                      <a:endParaRPr lang="sk-SK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kern="1200" dirty="0" smtClean="0">
                          <a:effectLst/>
                        </a:rPr>
                        <a:t>7</a:t>
                      </a:r>
                      <a:r>
                        <a:rPr lang="sk-SK" sz="1800" kern="1200" dirty="0" smtClean="0">
                          <a:effectLst/>
                        </a:rPr>
                        <a:t>,</a:t>
                      </a:r>
                      <a:r>
                        <a:rPr lang="en-GB" sz="1800" kern="1200" dirty="0" smtClean="0">
                          <a:effectLst/>
                        </a:rPr>
                        <a:t>5</a:t>
                      </a:r>
                      <a:endParaRPr lang="sk-SK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kern="1200">
                          <a:effectLst/>
                        </a:rPr>
                        <a:t>2</a:t>
                      </a:r>
                      <a:endParaRPr lang="sk-SK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extLst>
                  <a:ext uri="{0D108BD9-81ED-4DB2-BD59-A6C34878D82A}">
                    <a16:rowId xmlns:a16="http://schemas.microsoft.com/office/drawing/2014/main" val="3718239804"/>
                  </a:ext>
                </a:extLst>
              </a:tr>
              <a:tr h="5219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HORIZON-CL5-2025-03-D1-03: </a:t>
                      </a:r>
                      <a:r>
                        <a:rPr lang="en-GB" sz="1800" b="1" kern="1200" dirty="0">
                          <a:effectLst/>
                        </a:rPr>
                        <a:t>Modelling of mitigation pathways for F-gases</a:t>
                      </a:r>
                      <a:endParaRPr lang="sk-SK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RIA</a:t>
                      </a:r>
                      <a:endParaRPr lang="sk-SK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kern="1200" dirty="0" smtClean="0">
                          <a:effectLst/>
                        </a:rPr>
                        <a:t>7</a:t>
                      </a:r>
                      <a:endParaRPr lang="sk-SK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kern="1200" dirty="0" smtClean="0">
                          <a:effectLst/>
                        </a:rPr>
                        <a:t>2</a:t>
                      </a:r>
                      <a:r>
                        <a:rPr lang="sk-SK" sz="1800" kern="1200" dirty="0" smtClean="0">
                          <a:effectLst/>
                        </a:rPr>
                        <a:t>,</a:t>
                      </a:r>
                      <a:r>
                        <a:rPr lang="en-GB" sz="1800" kern="1200" dirty="0" smtClean="0">
                          <a:effectLst/>
                        </a:rPr>
                        <a:t>5</a:t>
                      </a:r>
                      <a:endParaRPr lang="sk-SK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kern="1200">
                          <a:effectLst/>
                        </a:rPr>
                        <a:t>3</a:t>
                      </a:r>
                      <a:endParaRPr lang="sk-SK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extLst>
                  <a:ext uri="{0D108BD9-81ED-4DB2-BD59-A6C34878D82A}">
                    <a16:rowId xmlns:a16="http://schemas.microsoft.com/office/drawing/2014/main" val="245091282"/>
                  </a:ext>
                </a:extLst>
              </a:tr>
              <a:tr h="1565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HORIZON-CL5-2025-03-D1-04: </a:t>
                      </a:r>
                      <a:r>
                        <a:rPr lang="en-GB" sz="1800" b="1" kern="1200" dirty="0">
                          <a:effectLst/>
                        </a:rPr>
                        <a:t>The attribution to climate change, and improved forecasting of extreme and slow-onset climate- and weather-related events and their impacts</a:t>
                      </a:r>
                      <a:endParaRPr lang="sk-SK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RIA</a:t>
                      </a:r>
                      <a:endParaRPr lang="sk-SK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kern="1200" dirty="0" smtClean="0">
                          <a:effectLst/>
                        </a:rPr>
                        <a:t>12</a:t>
                      </a:r>
                      <a:endParaRPr lang="sk-SK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kern="1200" dirty="0" smtClean="0">
                          <a:effectLst/>
                        </a:rPr>
                        <a:t>6</a:t>
                      </a:r>
                      <a:endParaRPr lang="sk-SK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kern="1200">
                          <a:effectLst/>
                        </a:rPr>
                        <a:t>2</a:t>
                      </a:r>
                      <a:endParaRPr lang="sk-SK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extLst>
                  <a:ext uri="{0D108BD9-81ED-4DB2-BD59-A6C34878D82A}">
                    <a16:rowId xmlns:a16="http://schemas.microsoft.com/office/drawing/2014/main" val="1964890165"/>
                  </a:ext>
                </a:extLst>
              </a:tr>
              <a:tr h="448945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HORIZON-CL5-2025-05-Two-Stage-D1-05:</a:t>
                      </a:r>
                      <a:r>
                        <a:rPr lang="sk-SK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1" kern="1200" dirty="0" smtClean="0">
                          <a:effectLst/>
                        </a:rPr>
                        <a:t>Adaptation </a:t>
                      </a:r>
                      <a:r>
                        <a:rPr lang="en-GB" sz="1600" b="1" kern="1200" dirty="0">
                          <a:effectLst/>
                        </a:rPr>
                        <a:t>to Climate Change: Effectiveness and </a:t>
                      </a:r>
                      <a:r>
                        <a:rPr lang="en-GB" sz="1600" b="1" kern="1200" dirty="0" smtClean="0">
                          <a:effectLst/>
                        </a:rPr>
                        <a:t>Limits</a:t>
                      </a:r>
                      <a:endParaRPr lang="sk-SK" sz="1600" b="1" kern="1200" dirty="0" smtClean="0">
                        <a:effectLst/>
                      </a:endParaRPr>
                    </a:p>
                  </a:txBody>
                  <a:tcPr marL="73025" marR="73025" marT="730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RIA</a:t>
                      </a:r>
                      <a:endParaRPr lang="sk-SK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kern="1200" dirty="0" smtClean="0">
                          <a:effectLst/>
                        </a:rPr>
                        <a:t>18</a:t>
                      </a:r>
                      <a:endParaRPr lang="sk-SK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kern="1200" dirty="0" smtClean="0">
                          <a:effectLst/>
                        </a:rPr>
                        <a:t>6</a:t>
                      </a:r>
                      <a:endParaRPr lang="sk-SK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kern="1200">
                          <a:effectLst/>
                        </a:rPr>
                        <a:t>3</a:t>
                      </a:r>
                      <a:endParaRPr lang="sk-SK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extLst>
                  <a:ext uri="{0D108BD9-81ED-4DB2-BD59-A6C34878D82A}">
                    <a16:rowId xmlns:a16="http://schemas.microsoft.com/office/drawing/2014/main" val="369777173"/>
                  </a:ext>
                </a:extLst>
              </a:tr>
              <a:tr h="4463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HORIZON-CL5-2025-03-D1-06: </a:t>
                      </a:r>
                      <a:r>
                        <a:rPr lang="en-GB" sz="1800" b="1" kern="1200" dirty="0">
                          <a:effectLst/>
                        </a:rPr>
                        <a:t>Fostering equity and justice in climate policies </a:t>
                      </a:r>
                      <a:r>
                        <a:rPr lang="sk-SK" sz="1800" kern="1200" dirty="0" smtClean="0">
                          <a:effectLst/>
                        </a:rPr>
                        <a:t>(SRL)</a:t>
                      </a:r>
                      <a:endParaRPr lang="sk-SK" sz="18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RIA</a:t>
                      </a:r>
                      <a:endParaRPr lang="sk-SK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kern="1200" dirty="0" smtClean="0">
                          <a:effectLst/>
                        </a:rPr>
                        <a:t>15</a:t>
                      </a:r>
                      <a:endParaRPr lang="sk-SK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sk-SK" sz="1800" kern="1200" dirty="0" smtClean="0">
                          <a:effectLst/>
                        </a:rPr>
                        <a:t>5</a:t>
                      </a:r>
                      <a:endParaRPr lang="sk-SK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kern="1200">
                          <a:effectLst/>
                        </a:rPr>
                        <a:t>3</a:t>
                      </a:r>
                      <a:endParaRPr lang="sk-SK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extLst>
                  <a:ext uri="{0D108BD9-81ED-4DB2-BD59-A6C34878D82A}">
                    <a16:rowId xmlns:a16="http://schemas.microsoft.com/office/drawing/2014/main" val="487529875"/>
                  </a:ext>
                </a:extLst>
              </a:tr>
              <a:tr h="7278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HORIZON-CL5-2025-03-D1-07: </a:t>
                      </a:r>
                      <a:r>
                        <a:rPr lang="en-GB" sz="1800" b="1" kern="1200" dirty="0">
                          <a:effectLst/>
                        </a:rPr>
                        <a:t>Implementing the climate action pillar of the EU-African Union Partnership on Climate Change and Sustainable Energy</a:t>
                      </a:r>
                      <a:endParaRPr lang="sk-SK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CSA</a:t>
                      </a:r>
                      <a:endParaRPr lang="sk-SK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sk-SK" sz="1800" kern="1200" dirty="0" smtClean="0">
                          <a:effectLst/>
                        </a:rPr>
                        <a:t>4</a:t>
                      </a:r>
                      <a:endParaRPr lang="sk-SK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sk-SK" sz="1800" kern="1200" dirty="0" smtClean="0">
                          <a:effectLst/>
                        </a:rPr>
                        <a:t>4</a:t>
                      </a:r>
                      <a:endParaRPr lang="sk-SK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1</a:t>
                      </a:r>
                      <a:endParaRPr lang="sk-SK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extLst>
                  <a:ext uri="{0D108BD9-81ED-4DB2-BD59-A6C34878D82A}">
                    <a16:rowId xmlns:a16="http://schemas.microsoft.com/office/drawing/2014/main" val="5875564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sk-SK" sz="2400" b="1" kern="1200" dirty="0" smtClean="0">
                          <a:effectLst/>
                        </a:rPr>
                        <a:t>SPOLU</a:t>
                      </a:r>
                      <a:endParaRPr lang="sk-SK" sz="2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endParaRPr lang="sk-SK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sk-SK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101 mil. EUR</a:t>
                      </a:r>
                      <a:endParaRPr lang="sk-SK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endParaRPr lang="sk-SK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sk-SK" sz="1800" b="1" kern="1200" dirty="0" smtClean="0">
                          <a:effectLst/>
                        </a:rPr>
                        <a:t>15</a:t>
                      </a:r>
                      <a:endParaRPr lang="sk-SK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extLst>
                  <a:ext uri="{0D108BD9-81ED-4DB2-BD59-A6C34878D82A}">
                    <a16:rowId xmlns:a16="http://schemas.microsoft.com/office/drawing/2014/main" val="2491032002"/>
                  </a:ext>
                </a:extLst>
              </a:tr>
            </a:tbl>
          </a:graphicData>
        </a:graphic>
      </p:graphicFrame>
      <p:sp>
        <p:nvSpPr>
          <p:cNvPr id="7" name="Vlna 6"/>
          <p:cNvSpPr/>
          <p:nvPr/>
        </p:nvSpPr>
        <p:spPr>
          <a:xfrm>
            <a:off x="8351133" y="110896"/>
            <a:ext cx="3504837" cy="583585"/>
          </a:xfrm>
          <a:prstGeom prst="wave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BlokTextu 5"/>
          <p:cNvSpPr txBox="1"/>
          <p:nvPr/>
        </p:nvSpPr>
        <p:spPr>
          <a:xfrm>
            <a:off x="8351133" y="231719"/>
            <a:ext cx="3475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/>
              <a:t>6. máj 2025 </a:t>
            </a:r>
            <a:r>
              <a:rPr lang="en-AE" b="1" dirty="0" smtClean="0"/>
              <a:t>–</a:t>
            </a:r>
            <a:r>
              <a:rPr lang="sk-SK" b="1" dirty="0" smtClean="0"/>
              <a:t> 24. september 2025</a:t>
            </a:r>
            <a:endParaRPr lang="sk-SK" b="1" dirty="0"/>
          </a:p>
        </p:txBody>
      </p:sp>
    </p:spTree>
    <p:extLst>
      <p:ext uri="{BB962C8B-B14F-4D97-AF65-F5344CB8AC3E}">
        <p14:creationId xmlns:p14="http://schemas.microsoft.com/office/powerpoint/2010/main" val="142974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o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742" y="0"/>
            <a:ext cx="1622258" cy="685800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194" y="352062"/>
            <a:ext cx="11103429" cy="915035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GB" sz="2400" b="1" dirty="0">
                <a:solidFill>
                  <a:srgbClr val="0070C0"/>
                </a:solidFill>
                <a:ea typeface="+mj-ea"/>
                <a:cs typeface="+mj-cs"/>
              </a:rPr>
              <a:t>HORIZON-CL5-2025-03-D1-01: </a:t>
            </a:r>
            <a:r>
              <a:rPr lang="en-GB" sz="2400" dirty="0">
                <a:solidFill>
                  <a:srgbClr val="0070C0"/>
                </a:solidFill>
                <a:ea typeface="+mj-ea"/>
                <a:cs typeface="+mj-cs"/>
              </a:rPr>
              <a:t>Climate simulations data and knowledge for optimal support of IPCC Assessments and International </a:t>
            </a:r>
            <a:r>
              <a:rPr lang="en-GB" sz="2400" dirty="0" smtClean="0">
                <a:solidFill>
                  <a:srgbClr val="0070C0"/>
                </a:solidFill>
                <a:ea typeface="+mj-ea"/>
                <a:cs typeface="+mj-cs"/>
              </a:rPr>
              <a:t>Po</a:t>
            </a:r>
            <a:r>
              <a:rPr lang="sk-SK" sz="2400" dirty="0" smtClean="0">
                <a:solidFill>
                  <a:srgbClr val="0070C0"/>
                </a:solidFill>
                <a:ea typeface="+mj-ea"/>
                <a:cs typeface="+mj-cs"/>
              </a:rPr>
              <a:t>l</a:t>
            </a:r>
            <a:r>
              <a:rPr lang="en-GB" sz="2400" dirty="0" smtClean="0">
                <a:solidFill>
                  <a:srgbClr val="0070C0"/>
                </a:solidFill>
                <a:ea typeface="+mj-ea"/>
                <a:cs typeface="+mj-cs"/>
              </a:rPr>
              <a:t>icy</a:t>
            </a:r>
            <a:endParaRPr lang="sk-SK" sz="2400" dirty="0"/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AC7C0108-8E63-0E2A-2C95-92902B8BFB27}"/>
              </a:ext>
            </a:extLst>
          </p:cNvPr>
          <p:cNvSpPr txBox="1"/>
          <p:nvPr/>
        </p:nvSpPr>
        <p:spPr>
          <a:xfrm>
            <a:off x="123613" y="1417040"/>
            <a:ext cx="11030111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b="1" dirty="0" smtClean="0"/>
              <a:t>Rozpočet</a:t>
            </a:r>
            <a:r>
              <a:rPr lang="sk-SK" sz="2400" dirty="0" smtClean="0"/>
              <a:t>: 30 M€  (1 projekt po 30 M€)</a:t>
            </a:r>
          </a:p>
          <a:p>
            <a:r>
              <a:rPr lang="sk-SK" sz="2400" b="1" u="sng" dirty="0" smtClean="0"/>
              <a:t>Očakávané výstupy projektu: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 smtClean="0"/>
              <a:t>zlepšenie </a:t>
            </a:r>
            <a:r>
              <a:rPr lang="sk-SK" sz="2000" dirty="0"/>
              <a:t>prístupu k vedecky podloženým klimatickým </a:t>
            </a:r>
            <a:r>
              <a:rPr lang="sk-SK" sz="2000" dirty="0" smtClean="0"/>
              <a:t>projekciám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 smtClean="0"/>
              <a:t>lepšie </a:t>
            </a:r>
            <a:r>
              <a:rPr lang="sk-SK" sz="2000" dirty="0"/>
              <a:t>pochopenie vplyvov klimatických </a:t>
            </a:r>
            <a:r>
              <a:rPr lang="sk-SK" sz="2000" dirty="0" smtClean="0"/>
              <a:t>zmien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/>
              <a:t>k</a:t>
            </a:r>
            <a:r>
              <a:rPr lang="sk-SK" sz="2000" dirty="0" smtClean="0"/>
              <a:t>oordinovaná </a:t>
            </a:r>
            <a:r>
              <a:rPr lang="sk-SK" sz="2000" dirty="0"/>
              <a:t>účasť európskej výskumnej </a:t>
            </a:r>
            <a:r>
              <a:rPr lang="sk-SK" sz="2000" dirty="0" smtClean="0"/>
              <a:t>komunity na podporu klimatických politík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/>
              <a:t>l</a:t>
            </a:r>
            <a:r>
              <a:rPr lang="sk-SK" sz="2000" dirty="0" smtClean="0"/>
              <a:t>epšia </a:t>
            </a:r>
            <a:r>
              <a:rPr lang="sk-SK" sz="2000" dirty="0"/>
              <a:t>koordinácia medzinárodných výskumných </a:t>
            </a:r>
            <a:r>
              <a:rPr lang="sk-SK" sz="2000" dirty="0" smtClean="0"/>
              <a:t>programov (</a:t>
            </a:r>
            <a:r>
              <a:rPr lang="sk-SK" sz="2000" dirty="0"/>
              <a:t>IAMC, CMIP, CORDEX </a:t>
            </a:r>
            <a:r>
              <a:rPr lang="sk-SK" sz="2000" dirty="0" smtClean="0"/>
              <a:t>..)</a:t>
            </a:r>
          </a:p>
          <a:p>
            <a:r>
              <a:rPr lang="sk-SK" sz="2400" b="1" u="sng" dirty="0"/>
              <a:t>Aktivity</a:t>
            </a:r>
            <a:r>
              <a:rPr lang="sk-SK" sz="2400" b="1" u="sng" dirty="0" smtClean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b="1" dirty="0"/>
              <a:t>vytváranie globálnych klimatických projekcií </a:t>
            </a:r>
            <a:r>
              <a:rPr lang="sk-SK" sz="2000" dirty="0"/>
              <a:t>pomocou špičkových modelov </a:t>
            </a:r>
            <a:r>
              <a:rPr lang="sk-SK" sz="2000" dirty="0" smtClean="0"/>
              <a:t>Zeme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b="1" dirty="0" smtClean="0"/>
              <a:t>navrhovanie </a:t>
            </a:r>
            <a:r>
              <a:rPr lang="sk-SK" sz="2000" b="1" dirty="0"/>
              <a:t>simulácií</a:t>
            </a:r>
            <a:r>
              <a:rPr lang="sk-SK" sz="2000" dirty="0"/>
              <a:t> na základe najaktuálnejších </a:t>
            </a:r>
            <a:r>
              <a:rPr lang="sk-SK" sz="2000" dirty="0" err="1"/>
              <a:t>socio</a:t>
            </a:r>
            <a:r>
              <a:rPr lang="sk-SK" sz="2000" dirty="0"/>
              <a:t>-ekonomických scenárov z </a:t>
            </a:r>
            <a:r>
              <a:rPr lang="sk-SK" sz="2000" dirty="0" smtClean="0"/>
              <a:t>IAM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 smtClean="0"/>
              <a:t>vypracovanie</a:t>
            </a:r>
            <a:r>
              <a:rPr lang="sk-SK" sz="2000" b="1" dirty="0" smtClean="0"/>
              <a:t> </a:t>
            </a:r>
            <a:r>
              <a:rPr lang="sk-SK" sz="2000" b="1" dirty="0"/>
              <a:t>scenárov klimatického prekročenia cieľov </a:t>
            </a:r>
            <a:r>
              <a:rPr lang="sk-SK" sz="2000" b="1" dirty="0" smtClean="0"/>
              <a:t>oteplenia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b="1" dirty="0" smtClean="0"/>
              <a:t>koordinácia </a:t>
            </a:r>
            <a:r>
              <a:rPr lang="sk-SK" sz="2000" b="1" dirty="0"/>
              <a:t>a aktualizácia vstupných </a:t>
            </a:r>
            <a:r>
              <a:rPr lang="sk-SK" sz="2000" b="1" dirty="0" smtClean="0"/>
              <a:t>údajov </a:t>
            </a:r>
            <a:r>
              <a:rPr lang="sk-SK" sz="2000" dirty="0" smtClean="0"/>
              <a:t>s </a:t>
            </a:r>
            <a:r>
              <a:rPr lang="sk-SK" sz="2000" dirty="0"/>
              <a:t>cieľom harmonizovať modelovanie </a:t>
            </a:r>
            <a:endParaRPr lang="sk-SK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b="1" dirty="0" smtClean="0"/>
              <a:t>vytvorenie </a:t>
            </a:r>
            <a:r>
              <a:rPr lang="sk-SK" sz="2000" b="1" dirty="0"/>
              <a:t>koordinačného rámca</a:t>
            </a:r>
            <a:r>
              <a:rPr lang="sk-SK" sz="2000" dirty="0"/>
              <a:t> pre prepojenie globálnych a regionálnych </a:t>
            </a:r>
            <a:r>
              <a:rPr lang="sk-SK" sz="2000" dirty="0" smtClean="0"/>
              <a:t>modelov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b="1" dirty="0" smtClean="0"/>
              <a:t>zlepšenie </a:t>
            </a:r>
            <a:r>
              <a:rPr lang="sk-SK" sz="2000" b="1" dirty="0"/>
              <a:t>infraštruktúry</a:t>
            </a:r>
            <a:r>
              <a:rPr lang="sk-SK" sz="2000" dirty="0"/>
              <a:t> (softvér, nástroje, dáta, HPC adaptácia) </a:t>
            </a:r>
            <a:r>
              <a:rPr lang="sk-SK" sz="2000" dirty="0" smtClean="0"/>
              <a:t>max. 30 </a:t>
            </a:r>
            <a:r>
              <a:rPr lang="sk-SK" sz="2000" dirty="0"/>
              <a:t>% </a:t>
            </a:r>
            <a:r>
              <a:rPr lang="sk-SK" sz="2000" dirty="0" smtClean="0"/>
              <a:t>rozpočtu projektu </a:t>
            </a:r>
            <a:endParaRPr lang="sk-SK" sz="2000" dirty="0"/>
          </a:p>
          <a:p>
            <a:endParaRPr lang="sk-SK" sz="1400" b="1" u="sng" dirty="0" smtClean="0"/>
          </a:p>
          <a:p>
            <a:r>
              <a:rPr lang="sk-SK" sz="1400" b="1" u="sng" dirty="0" smtClean="0"/>
              <a:t>Financovanie tretích strán</a:t>
            </a:r>
            <a:r>
              <a:rPr lang="sk-SK" sz="1400" b="1" dirty="0"/>
              <a:t>: </a:t>
            </a:r>
            <a:endParaRPr lang="sk-SK" sz="1400" b="1" dirty="0" smtClean="0"/>
          </a:p>
          <a:p>
            <a:r>
              <a:rPr lang="sk-SK" sz="1400" dirty="0" smtClean="0"/>
              <a:t>Príjemcovia </a:t>
            </a:r>
            <a:r>
              <a:rPr lang="sk-SK" sz="1400" dirty="0"/>
              <a:t>môžu poskytovať finančnú podporu tretím stranám v rámci medzinárodnej spolupráce na účely budovania </a:t>
            </a:r>
            <a:r>
              <a:rPr lang="sk-SK" sz="1400" dirty="0" smtClean="0"/>
              <a:t>kapacít. Táto </a:t>
            </a:r>
            <a:r>
              <a:rPr lang="sk-SK" sz="1400" dirty="0"/>
              <a:t>podpora sa môže poskytovať len vo forme grantov pre výskumných pracovníkov </a:t>
            </a:r>
            <a:r>
              <a:rPr lang="sk-SK" sz="1400" dirty="0" smtClean="0"/>
              <a:t>so </a:t>
            </a:r>
            <a:r>
              <a:rPr lang="sk-SK" sz="1400" dirty="0"/>
              <a:t>sídlom v </a:t>
            </a:r>
            <a:r>
              <a:rPr lang="sk-SK" sz="1400" b="1" dirty="0" smtClean="0"/>
              <a:t>rozvojových krajinách </a:t>
            </a:r>
            <a:r>
              <a:rPr lang="sk-SK" sz="1400" b="1" dirty="0"/>
              <a:t>globálneho Juhu</a:t>
            </a:r>
            <a:r>
              <a:rPr lang="sk-SK" sz="1400" dirty="0"/>
              <a:t>. Maximálna výška grantu je 60 000 </a:t>
            </a:r>
            <a:r>
              <a:rPr lang="sk-SK" sz="1400" dirty="0" smtClean="0"/>
              <a:t>€ </a:t>
            </a:r>
            <a:r>
              <a:rPr lang="sk-SK" sz="1400" dirty="0"/>
              <a:t>a celková suma by nemala byť vyššia ako 1 000 000 </a:t>
            </a:r>
            <a:r>
              <a:rPr lang="sk-SK" sz="1400" dirty="0" smtClean="0"/>
              <a:t>€.</a:t>
            </a:r>
          </a:p>
          <a:p>
            <a:endParaRPr lang="sk-SK" sz="2000" u="sng" dirty="0" smtClean="0"/>
          </a:p>
        </p:txBody>
      </p:sp>
      <p:sp>
        <p:nvSpPr>
          <p:cNvPr id="5" name="Vlna 4"/>
          <p:cNvSpPr/>
          <p:nvPr/>
        </p:nvSpPr>
        <p:spPr>
          <a:xfrm rot="321064">
            <a:off x="9567042" y="1414368"/>
            <a:ext cx="1238390" cy="802181"/>
          </a:xfrm>
          <a:prstGeom prst="wav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BlokTextu 7"/>
          <p:cNvSpPr txBox="1"/>
          <p:nvPr/>
        </p:nvSpPr>
        <p:spPr>
          <a:xfrm rot="424971">
            <a:off x="9812510" y="1538480"/>
            <a:ext cx="13139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RIA</a:t>
            </a:r>
          </a:p>
        </p:txBody>
      </p:sp>
    </p:spTree>
    <p:extLst>
      <p:ext uri="{BB962C8B-B14F-4D97-AF65-F5344CB8AC3E}">
        <p14:creationId xmlns:p14="http://schemas.microsoft.com/office/powerpoint/2010/main" val="378839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o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742" y="0"/>
            <a:ext cx="1622258" cy="685800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195" y="352062"/>
            <a:ext cx="10626634" cy="915035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GB" sz="2400" b="1" dirty="0" smtClean="0">
                <a:solidFill>
                  <a:srgbClr val="0070C0"/>
                </a:solidFill>
                <a:ea typeface="+mj-ea"/>
                <a:cs typeface="+mj-cs"/>
              </a:rPr>
              <a:t>HORIZON-CL5-2025-03-D1-0</a:t>
            </a:r>
            <a:r>
              <a:rPr lang="sk-SK" sz="2400" b="1" dirty="0" smtClean="0">
                <a:solidFill>
                  <a:srgbClr val="0070C0"/>
                </a:solidFill>
                <a:ea typeface="+mj-ea"/>
                <a:cs typeface="+mj-cs"/>
              </a:rPr>
              <a:t>2: </a:t>
            </a:r>
            <a:r>
              <a:rPr lang="en-GB" sz="2400" dirty="0">
                <a:solidFill>
                  <a:srgbClr val="0070C0"/>
                </a:solidFill>
                <a:ea typeface="+mj-ea"/>
                <a:cs typeface="+mj-cs"/>
              </a:rPr>
              <a:t>Advancing Earth System Models to increase </a:t>
            </a:r>
            <a:r>
              <a:rPr lang="en-GB" sz="2400" dirty="0" smtClean="0">
                <a:solidFill>
                  <a:srgbClr val="0070C0"/>
                </a:solidFill>
                <a:ea typeface="+mj-ea"/>
                <a:cs typeface="+mj-cs"/>
              </a:rPr>
              <a:t>under</a:t>
            </a:r>
            <a:r>
              <a:rPr lang="sk-SK" sz="2400" dirty="0" smtClean="0">
                <a:solidFill>
                  <a:srgbClr val="0070C0"/>
                </a:solidFill>
                <a:ea typeface="+mj-ea"/>
                <a:cs typeface="+mj-cs"/>
              </a:rPr>
              <a:t>-</a:t>
            </a:r>
            <a:r>
              <a:rPr lang="en-GB" sz="2400" dirty="0" smtClean="0">
                <a:solidFill>
                  <a:srgbClr val="0070C0"/>
                </a:solidFill>
                <a:ea typeface="+mj-ea"/>
                <a:cs typeface="+mj-cs"/>
              </a:rPr>
              <a:t>standing </a:t>
            </a:r>
            <a:r>
              <a:rPr lang="en-GB" sz="2400" dirty="0">
                <a:solidFill>
                  <a:srgbClr val="0070C0"/>
                </a:solidFill>
                <a:ea typeface="+mj-ea"/>
                <a:cs typeface="+mj-cs"/>
              </a:rPr>
              <a:t>of Earth system change</a:t>
            </a:r>
            <a:endParaRPr lang="sk-SK" sz="2400" dirty="0">
              <a:solidFill>
                <a:srgbClr val="0070C0"/>
              </a:solidFill>
              <a:ea typeface="+mj-ea"/>
              <a:cs typeface="+mj-cs"/>
            </a:endParaRPr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AC7C0108-8E63-0E2A-2C95-92902B8BFB27}"/>
              </a:ext>
            </a:extLst>
          </p:cNvPr>
          <p:cNvSpPr txBox="1"/>
          <p:nvPr/>
        </p:nvSpPr>
        <p:spPr>
          <a:xfrm>
            <a:off x="123613" y="1417040"/>
            <a:ext cx="1168738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b="1" dirty="0" smtClean="0"/>
              <a:t>Rozpočet</a:t>
            </a:r>
            <a:r>
              <a:rPr lang="sk-SK" sz="2400" dirty="0" smtClean="0"/>
              <a:t>: 15 M€  (2 projekty po 7,5 M€)</a:t>
            </a:r>
          </a:p>
          <a:p>
            <a:endParaRPr lang="sk-SK" sz="2400" dirty="0" smtClean="0"/>
          </a:p>
          <a:p>
            <a:r>
              <a:rPr lang="sk-SK" sz="2400" b="1" u="sng" dirty="0" smtClean="0"/>
              <a:t>Očakávané výstupy projektov:</a:t>
            </a:r>
            <a:r>
              <a:rPr lang="sk-SK" sz="2400" u="sng" dirty="0" smtClean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/>
              <a:t>l</a:t>
            </a:r>
            <a:r>
              <a:rPr lang="sk-SK" sz="2000" dirty="0" smtClean="0"/>
              <a:t>epšia </a:t>
            </a:r>
            <a:r>
              <a:rPr lang="sk-SK" sz="2000" dirty="0"/>
              <a:t>predikcia </a:t>
            </a:r>
            <a:r>
              <a:rPr lang="sk-SK" sz="2000" dirty="0" smtClean="0"/>
              <a:t>scenárov vývoja Zeme a budúcej klímy</a:t>
            </a:r>
            <a:endParaRPr lang="sk-SK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 smtClean="0"/>
              <a:t>presnejšie regionálne klimatické predpovede (zlepšenie </a:t>
            </a:r>
            <a:r>
              <a:rPr lang="sk-SK" sz="2000" dirty="0"/>
              <a:t>pochopenia regionálnej klimatickej variability, extrémnych udalostí a hydrologických cyklov, najmä v súvislosti </a:t>
            </a:r>
            <a:r>
              <a:rPr lang="sk-SK" sz="2000" dirty="0" smtClean="0"/>
              <a:t>so zrážkami)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 smtClean="0"/>
              <a:t>lepšia </a:t>
            </a:r>
            <a:r>
              <a:rPr lang="sk-SK" sz="2000" dirty="0"/>
              <a:t>koordinácia klimatických </a:t>
            </a:r>
            <a:r>
              <a:rPr lang="sk-SK" sz="2000" dirty="0" smtClean="0"/>
              <a:t>modelov (s </a:t>
            </a:r>
            <a:r>
              <a:rPr lang="sk-SK" sz="2000" dirty="0"/>
              <a:t>cieľom vytvoriť novú generáciu </a:t>
            </a:r>
            <a:r>
              <a:rPr lang="sk-SK" sz="2000" dirty="0" smtClean="0"/>
              <a:t>ESM)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 smtClean="0"/>
              <a:t>podpora medzinárodných politík v oblasti klímy a ŽP</a:t>
            </a:r>
          </a:p>
          <a:p>
            <a:endParaRPr lang="sk-SK" sz="2400" b="1" u="sng" dirty="0" smtClean="0"/>
          </a:p>
          <a:p>
            <a:r>
              <a:rPr lang="sk-SK" sz="2400" b="1" u="sng" dirty="0" smtClean="0"/>
              <a:t>Aktivity</a:t>
            </a:r>
            <a:r>
              <a:rPr lang="sk-SK" sz="2400" b="1" u="sng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b="1" dirty="0"/>
              <a:t>v</a:t>
            </a:r>
            <a:r>
              <a:rPr lang="sk-SK" sz="2000" b="1" dirty="0" smtClean="0"/>
              <a:t>ývoj lepších </a:t>
            </a:r>
            <a:r>
              <a:rPr lang="sk-SK" sz="2000" b="1" dirty="0"/>
              <a:t>simulácií Zeme </a:t>
            </a:r>
            <a:r>
              <a:rPr lang="sk-SK" sz="2000" dirty="0"/>
              <a:t>a spätnej väzby klímy </a:t>
            </a:r>
            <a:r>
              <a:rPr lang="sk-SK" sz="2000" dirty="0" smtClean="0"/>
              <a:t>- tvorba </a:t>
            </a:r>
            <a:r>
              <a:rPr lang="sk-SK" sz="2000" dirty="0"/>
              <a:t>novej generácie ESM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b="1" dirty="0" smtClean="0"/>
              <a:t>koordinácia klimatických </a:t>
            </a:r>
            <a:r>
              <a:rPr lang="sk-SK" sz="2000" b="1" dirty="0"/>
              <a:t>m</a:t>
            </a:r>
            <a:r>
              <a:rPr lang="sk-SK" sz="2000" b="1" dirty="0" smtClean="0"/>
              <a:t>odelov </a:t>
            </a:r>
            <a:r>
              <a:rPr lang="sk-SK" sz="2000" dirty="0" smtClean="0"/>
              <a:t>- posilnenie </a:t>
            </a:r>
            <a:r>
              <a:rPr lang="sk-SK" sz="2000" dirty="0"/>
              <a:t>spolupráce medzi rôznymi modelovacími </a:t>
            </a:r>
            <a:r>
              <a:rPr lang="sk-SK" sz="2000" dirty="0" smtClean="0"/>
              <a:t>prístupmi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b="1" dirty="0"/>
              <a:t>v</a:t>
            </a:r>
            <a:r>
              <a:rPr lang="sk-SK" sz="2000" b="1" dirty="0" smtClean="0"/>
              <a:t>yužitie moderných digitálnych </a:t>
            </a:r>
            <a:r>
              <a:rPr lang="sk-SK" sz="2000" b="1" dirty="0"/>
              <a:t>technológií </a:t>
            </a:r>
            <a:r>
              <a:rPr lang="sk-SK" sz="2000" dirty="0"/>
              <a:t>- </a:t>
            </a:r>
            <a:r>
              <a:rPr lang="sk-SK" sz="2000" dirty="0" smtClean="0"/>
              <a:t>AI, </a:t>
            </a:r>
            <a:r>
              <a:rPr lang="sk-SK" sz="2000" dirty="0"/>
              <a:t>strojové učenie a analýza veľkých </a:t>
            </a:r>
            <a:r>
              <a:rPr lang="sk-SK" sz="2000" dirty="0" smtClean="0"/>
              <a:t>dát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/>
              <a:t>s</a:t>
            </a:r>
            <a:r>
              <a:rPr lang="sk-SK" sz="2000" dirty="0" smtClean="0"/>
              <a:t>polupráca s HE projektami a krajinami Globálneho juhu</a:t>
            </a:r>
          </a:p>
          <a:p>
            <a:endParaRPr lang="sk-SK" sz="2000" dirty="0"/>
          </a:p>
        </p:txBody>
      </p:sp>
      <p:sp>
        <p:nvSpPr>
          <p:cNvPr id="5" name="Vlna 4"/>
          <p:cNvSpPr/>
          <p:nvPr/>
        </p:nvSpPr>
        <p:spPr>
          <a:xfrm rot="321064">
            <a:off x="9567042" y="1414368"/>
            <a:ext cx="1238390" cy="802181"/>
          </a:xfrm>
          <a:prstGeom prst="wav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BlokTextu 7"/>
          <p:cNvSpPr txBox="1"/>
          <p:nvPr/>
        </p:nvSpPr>
        <p:spPr>
          <a:xfrm rot="424971">
            <a:off x="9812510" y="1538480"/>
            <a:ext cx="13139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RIA</a:t>
            </a:r>
          </a:p>
        </p:txBody>
      </p:sp>
    </p:spTree>
    <p:extLst>
      <p:ext uri="{BB962C8B-B14F-4D97-AF65-F5344CB8AC3E}">
        <p14:creationId xmlns:p14="http://schemas.microsoft.com/office/powerpoint/2010/main" val="207177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o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742" y="0"/>
            <a:ext cx="1622258" cy="685800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195" y="352062"/>
            <a:ext cx="9702630" cy="915035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GB" sz="2400" b="1" dirty="0">
                <a:solidFill>
                  <a:srgbClr val="0070C0"/>
                </a:solidFill>
                <a:ea typeface="+mj-ea"/>
                <a:cs typeface="+mj-cs"/>
              </a:rPr>
              <a:t>HORIZON-CL5-2025-03-D1-0</a:t>
            </a:r>
            <a:r>
              <a:rPr lang="sk-SK" sz="2400" b="1" dirty="0">
                <a:solidFill>
                  <a:srgbClr val="0070C0"/>
                </a:solidFill>
                <a:ea typeface="+mj-ea"/>
                <a:cs typeface="+mj-cs"/>
              </a:rPr>
              <a:t>3</a:t>
            </a:r>
            <a:r>
              <a:rPr lang="en-GB" sz="2400" b="1" dirty="0">
                <a:solidFill>
                  <a:srgbClr val="0070C0"/>
                </a:solidFill>
                <a:ea typeface="+mj-ea"/>
                <a:cs typeface="+mj-cs"/>
              </a:rPr>
              <a:t>:</a:t>
            </a:r>
            <a:r>
              <a:rPr lang="sk-SK" sz="2400" b="1" dirty="0">
                <a:solidFill>
                  <a:srgbClr val="0070C0"/>
                </a:solidFill>
                <a:ea typeface="+mj-ea"/>
                <a:cs typeface="+mj-cs"/>
              </a:rPr>
              <a:t> </a:t>
            </a:r>
            <a:r>
              <a:rPr lang="en-GB" sz="2400" dirty="0">
                <a:solidFill>
                  <a:srgbClr val="0070C0"/>
                </a:solidFill>
                <a:ea typeface="+mj-ea"/>
                <a:cs typeface="+mj-cs"/>
              </a:rPr>
              <a:t>Modelling of mitigation pathways for </a:t>
            </a:r>
            <a:r>
              <a:rPr lang="en-GB" sz="2400" dirty="0" smtClean="0">
                <a:solidFill>
                  <a:srgbClr val="0070C0"/>
                </a:solidFill>
                <a:ea typeface="+mj-ea"/>
                <a:cs typeface="+mj-cs"/>
              </a:rPr>
              <a:t>F-gases</a:t>
            </a:r>
            <a:endParaRPr lang="sk-SK" sz="2400" dirty="0"/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AC7C0108-8E63-0E2A-2C95-92902B8BFB27}"/>
              </a:ext>
            </a:extLst>
          </p:cNvPr>
          <p:cNvSpPr txBox="1"/>
          <p:nvPr/>
        </p:nvSpPr>
        <p:spPr>
          <a:xfrm>
            <a:off x="123613" y="1417040"/>
            <a:ext cx="11339525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b="1" dirty="0" smtClean="0"/>
              <a:t>Rozpočet</a:t>
            </a:r>
            <a:r>
              <a:rPr lang="sk-SK" sz="2400" dirty="0" smtClean="0"/>
              <a:t>: 7,5 M€  (2 projekty po 2,5 - 3 M€)</a:t>
            </a:r>
          </a:p>
          <a:p>
            <a:endParaRPr lang="sk-SK" sz="2400" dirty="0" smtClean="0"/>
          </a:p>
          <a:p>
            <a:r>
              <a:rPr lang="sk-SK" sz="2400" b="1" u="sng" dirty="0" smtClean="0"/>
              <a:t>Očakávané výstupy projektov:</a:t>
            </a:r>
            <a:r>
              <a:rPr lang="sk-SK" sz="2400" u="sng" dirty="0" smtClean="0"/>
              <a:t> </a:t>
            </a:r>
          </a:p>
          <a:p>
            <a:pPr marL="171450" lvl="0" indent="-171450">
              <a:buFont typeface="Arial" panose="020B0604020202020204" pitchFamily="34" charset="0"/>
              <a:buChar char="•"/>
              <a:defRPr/>
            </a:pPr>
            <a:r>
              <a:rPr lang="sk-SK" sz="2000" b="1" dirty="0"/>
              <a:t>z</a:t>
            </a:r>
            <a:r>
              <a:rPr lang="sk-SK" sz="2000" b="1" dirty="0" smtClean="0"/>
              <a:t>lepšenie </a:t>
            </a:r>
            <a:r>
              <a:rPr lang="sk-SK" sz="2000" b="1" dirty="0"/>
              <a:t>poznatkov o regionálnych cestách týkajúcich </a:t>
            </a:r>
            <a:r>
              <a:rPr lang="sk-SK" sz="2000" dirty="0"/>
              <a:t>sa používania látok poškodzujúcich ozónovú vrstvu a </a:t>
            </a:r>
            <a:r>
              <a:rPr lang="sk-SK" sz="2000" dirty="0" err="1"/>
              <a:t>fluórovaných</a:t>
            </a:r>
            <a:r>
              <a:rPr lang="sk-SK" sz="2000" dirty="0"/>
              <a:t> skleníkových plynov, + hľadanie možností zmiernenia ich používania, tvorby </a:t>
            </a:r>
            <a:r>
              <a:rPr lang="sk-SK" sz="2000" dirty="0" smtClean="0"/>
              <a:t>emisií</a:t>
            </a:r>
          </a:p>
          <a:p>
            <a:pPr marL="171450" lvl="0" indent="-171450">
              <a:buFont typeface="Arial" panose="020B0604020202020204" pitchFamily="34" charset="0"/>
              <a:buChar char="•"/>
              <a:defRPr/>
            </a:pPr>
            <a:r>
              <a:rPr lang="sk-SK" sz="2000" b="1" dirty="0"/>
              <a:t>z</a:t>
            </a:r>
            <a:r>
              <a:rPr lang="sk-SK" sz="2000" b="1" dirty="0" smtClean="0"/>
              <a:t>lepšenie </a:t>
            </a:r>
            <a:r>
              <a:rPr lang="sk-SK" sz="2000" b="1" dirty="0"/>
              <a:t>modelovacích kapacít v oblasti </a:t>
            </a:r>
            <a:r>
              <a:rPr lang="sk-SK" sz="2000" b="1" dirty="0" smtClean="0"/>
              <a:t>používania </a:t>
            </a:r>
            <a:r>
              <a:rPr lang="sk-SK" sz="2000" dirty="0" smtClean="0"/>
              <a:t>ODS + F </a:t>
            </a:r>
            <a:r>
              <a:rPr lang="sk-SK" sz="2000" dirty="0" err="1" smtClean="0"/>
              <a:t>gases</a:t>
            </a:r>
            <a:r>
              <a:rPr lang="sk-SK" sz="2000" dirty="0" smtClean="0"/>
              <a:t> v </a:t>
            </a:r>
            <a:r>
              <a:rPr lang="sk-SK" sz="2000" dirty="0"/>
              <a:t>sektoroch chladenia, klimatizácie a tepelných </a:t>
            </a:r>
            <a:r>
              <a:rPr lang="sk-SK" sz="2000" dirty="0" smtClean="0"/>
              <a:t>čerpadiel</a:t>
            </a:r>
          </a:p>
          <a:p>
            <a:pPr marL="171450" lvl="0" indent="-171450">
              <a:buFont typeface="Arial" panose="020B0604020202020204" pitchFamily="34" charset="0"/>
              <a:buChar char="•"/>
              <a:defRPr/>
            </a:pPr>
            <a:endParaRPr lang="sk-SK" sz="2000" dirty="0" smtClean="0"/>
          </a:p>
          <a:p>
            <a:r>
              <a:rPr lang="sk-SK" sz="2400" b="1" u="sng" dirty="0" smtClean="0"/>
              <a:t>Aktivity: </a:t>
            </a:r>
            <a:endParaRPr lang="sk-SK" sz="2400" b="1" u="sng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b="1" dirty="0" smtClean="0"/>
              <a:t>výskum a rozvoj poznatkov o využívaní F-plynov</a:t>
            </a:r>
            <a:r>
              <a:rPr lang="sk-SK" dirty="0" smtClean="0"/>
              <a:t> + emisných trajektóriách F-plynov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b="1" dirty="0"/>
              <a:t>p</a:t>
            </a:r>
            <a:r>
              <a:rPr lang="sk-SK" b="1" dirty="0" smtClean="0"/>
              <a:t>osúdenie interakcií </a:t>
            </a:r>
            <a:r>
              <a:rPr lang="sk-SK" dirty="0" smtClean="0"/>
              <a:t>s energetickým systémom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b="1" dirty="0"/>
              <a:t>d</a:t>
            </a:r>
            <a:r>
              <a:rPr lang="sk-SK" b="1" dirty="0" smtClean="0"/>
              <a:t>etailne </a:t>
            </a:r>
            <a:r>
              <a:rPr lang="sk-SK" b="1" dirty="0"/>
              <a:t>popísať dostupné technológie</a:t>
            </a:r>
            <a:r>
              <a:rPr lang="sk-SK" dirty="0"/>
              <a:t>, vrátane tých bez </a:t>
            </a:r>
            <a:r>
              <a:rPr lang="sk-SK" dirty="0" smtClean="0"/>
              <a:t>F-plynov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b="1" dirty="0"/>
              <a:t>v</a:t>
            </a:r>
            <a:r>
              <a:rPr lang="sk-SK" b="1" dirty="0" smtClean="0"/>
              <a:t>ývoj modelovacích </a:t>
            </a:r>
            <a:r>
              <a:rPr lang="sk-SK" b="1" dirty="0"/>
              <a:t>nástroje na národnej </a:t>
            </a:r>
            <a:r>
              <a:rPr lang="sk-SK" b="1" dirty="0" smtClean="0"/>
              <a:t>úrovni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b="1" dirty="0" smtClean="0"/>
              <a:t>dodržiavať </a:t>
            </a:r>
            <a:r>
              <a:rPr lang="sk-SK" b="1" dirty="0"/>
              <a:t>FAIR princípy</a:t>
            </a:r>
            <a:r>
              <a:rPr lang="sk-SK" dirty="0"/>
              <a:t> – otvorený prístup k publikáciám, dátam, softvéru, algoritmom, protokolom </a:t>
            </a:r>
            <a:r>
              <a:rPr lang="sk-SK" dirty="0" smtClean="0"/>
              <a:t>atď.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b="1" dirty="0"/>
              <a:t>m</a:t>
            </a:r>
            <a:r>
              <a:rPr lang="sk-SK" b="1" dirty="0" smtClean="0"/>
              <a:t>edzinárodná spolupráca, </a:t>
            </a:r>
            <a:r>
              <a:rPr lang="sk-SK" b="1" dirty="0"/>
              <a:t>prepojenie projektov a </a:t>
            </a:r>
            <a:r>
              <a:rPr lang="sk-SK" b="1" dirty="0" smtClean="0"/>
              <a:t>výmena </a:t>
            </a:r>
            <a:r>
              <a:rPr lang="sk-SK" b="1" dirty="0"/>
              <a:t>výsledkov</a:t>
            </a:r>
            <a:r>
              <a:rPr lang="sk-SK" dirty="0"/>
              <a:t>, najmä s projektmi v oblasti energetickej efektívnosti, elektrických sietí a bezpečného používania chemikálií</a:t>
            </a:r>
            <a:r>
              <a:rPr lang="sk-SK" dirty="0" smtClean="0"/>
              <a:t>.</a:t>
            </a:r>
          </a:p>
        </p:txBody>
      </p:sp>
      <p:sp>
        <p:nvSpPr>
          <p:cNvPr id="5" name="Vlna 4"/>
          <p:cNvSpPr/>
          <p:nvPr/>
        </p:nvSpPr>
        <p:spPr>
          <a:xfrm rot="321064">
            <a:off x="9567042" y="1414368"/>
            <a:ext cx="1238390" cy="802181"/>
          </a:xfrm>
          <a:prstGeom prst="wav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BlokTextu 7"/>
          <p:cNvSpPr txBox="1"/>
          <p:nvPr/>
        </p:nvSpPr>
        <p:spPr>
          <a:xfrm rot="424971">
            <a:off x="9812510" y="1538480"/>
            <a:ext cx="13139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RIA</a:t>
            </a:r>
          </a:p>
        </p:txBody>
      </p:sp>
    </p:spTree>
    <p:extLst>
      <p:ext uri="{BB962C8B-B14F-4D97-AF65-F5344CB8AC3E}">
        <p14:creationId xmlns:p14="http://schemas.microsoft.com/office/powerpoint/2010/main" val="976746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o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742" y="0"/>
            <a:ext cx="1622258" cy="685800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194" y="352062"/>
            <a:ext cx="11745686" cy="915035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GB" sz="2400" b="1" dirty="0" smtClean="0">
                <a:solidFill>
                  <a:srgbClr val="0070C0"/>
                </a:solidFill>
                <a:ea typeface="+mj-ea"/>
                <a:cs typeface="+mj-cs"/>
              </a:rPr>
              <a:t>HORIZON-CL5-2025-03-D1-0</a:t>
            </a:r>
            <a:r>
              <a:rPr lang="sk-SK" sz="2400" b="1" dirty="0" smtClean="0">
                <a:solidFill>
                  <a:srgbClr val="0070C0"/>
                </a:solidFill>
                <a:ea typeface="+mj-ea"/>
                <a:cs typeface="+mj-cs"/>
              </a:rPr>
              <a:t>4</a:t>
            </a:r>
            <a:r>
              <a:rPr lang="en-GB" sz="2400" b="1" dirty="0" smtClean="0">
                <a:solidFill>
                  <a:srgbClr val="0070C0"/>
                </a:solidFill>
                <a:ea typeface="+mj-ea"/>
                <a:cs typeface="+mj-cs"/>
              </a:rPr>
              <a:t>:</a:t>
            </a:r>
            <a:r>
              <a:rPr lang="sk-SK" sz="2400" b="1" dirty="0" smtClean="0">
                <a:solidFill>
                  <a:srgbClr val="0070C0"/>
                </a:solidFill>
                <a:ea typeface="+mj-ea"/>
                <a:cs typeface="+mj-cs"/>
              </a:rPr>
              <a:t> </a:t>
            </a:r>
            <a:r>
              <a:rPr lang="en-GB" sz="2400" dirty="0">
                <a:solidFill>
                  <a:srgbClr val="0070C0"/>
                </a:solidFill>
                <a:ea typeface="+mj-ea"/>
                <a:cs typeface="+mj-cs"/>
              </a:rPr>
              <a:t>The attribution to climate change, and improved forecasting of extreme and slow-onset climate- and weather-related events and their impacts</a:t>
            </a:r>
            <a:endParaRPr lang="sk-SK" sz="2400" dirty="0">
              <a:solidFill>
                <a:srgbClr val="0070C0"/>
              </a:solidFill>
              <a:ea typeface="+mj-ea"/>
              <a:cs typeface="+mj-cs"/>
            </a:endParaRPr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AC7C0108-8E63-0E2A-2C95-92902B8BFB27}"/>
              </a:ext>
            </a:extLst>
          </p:cNvPr>
          <p:cNvSpPr txBox="1"/>
          <p:nvPr/>
        </p:nvSpPr>
        <p:spPr>
          <a:xfrm>
            <a:off x="123613" y="1417040"/>
            <a:ext cx="11339525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b="1" dirty="0" smtClean="0"/>
              <a:t>Rozpočet</a:t>
            </a:r>
            <a:r>
              <a:rPr lang="sk-SK" sz="2400" dirty="0" smtClean="0"/>
              <a:t>: 12 M€  (2 projekty po 6 M€)</a:t>
            </a:r>
          </a:p>
          <a:p>
            <a:endParaRPr lang="sk-SK" b="1" u="sng" dirty="0" smtClean="0"/>
          </a:p>
          <a:p>
            <a:r>
              <a:rPr lang="sk-SK" sz="2400" b="1" u="sng" dirty="0" smtClean="0"/>
              <a:t>Očakávané </a:t>
            </a:r>
            <a:r>
              <a:rPr lang="sk-SK" sz="2400" b="1" u="sng" dirty="0"/>
              <a:t>výstupy </a:t>
            </a:r>
            <a:r>
              <a:rPr lang="sk-SK" sz="2400" b="1" u="sng" dirty="0" smtClean="0"/>
              <a:t>projektov: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 smtClean="0"/>
              <a:t>lepšie </a:t>
            </a:r>
            <a:r>
              <a:rPr lang="sk-SK" sz="2000" dirty="0"/>
              <a:t>pochopenie vplyvu </a:t>
            </a:r>
            <a:r>
              <a:rPr lang="sk-SK" sz="2000" dirty="0" err="1"/>
              <a:t>antropogénnych</a:t>
            </a:r>
            <a:r>
              <a:rPr lang="sk-SK" sz="2000" dirty="0"/>
              <a:t> klimatických zmien na frekvenciu a intenzitu extrémnych a pomalých klimatických </a:t>
            </a:r>
            <a:r>
              <a:rPr lang="sk-SK" sz="2000" dirty="0" smtClean="0"/>
              <a:t>udalostí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 smtClean="0"/>
              <a:t>zlepšenie </a:t>
            </a:r>
            <a:r>
              <a:rPr lang="sk-SK" sz="2000" dirty="0"/>
              <a:t>metodológií a nástrojov na pripisovanie extrémnych klimatických a meteorologických udalostí </a:t>
            </a:r>
            <a:r>
              <a:rPr lang="sk-SK" sz="2000" dirty="0" err="1"/>
              <a:t>antropogénnym</a:t>
            </a:r>
            <a:r>
              <a:rPr lang="sk-SK" sz="2000" dirty="0"/>
              <a:t> zmenám </a:t>
            </a:r>
            <a:r>
              <a:rPr lang="sk-SK" sz="2000" dirty="0" smtClean="0"/>
              <a:t>klímy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 smtClean="0"/>
              <a:t>vytvorenie </a:t>
            </a:r>
            <a:r>
              <a:rPr lang="sk-SK" sz="2000" dirty="0"/>
              <a:t>alebo rozšírenie globálnych databáz extrémnych </a:t>
            </a:r>
            <a:r>
              <a:rPr lang="sk-SK" sz="2000" dirty="0" smtClean="0"/>
              <a:t>udalostí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 smtClean="0"/>
              <a:t>transformácia </a:t>
            </a:r>
            <a:r>
              <a:rPr lang="sk-SK" sz="2000" dirty="0"/>
              <a:t>vedeckých poznatkov na praktické </a:t>
            </a:r>
            <a:r>
              <a:rPr lang="sk-SK" sz="2000" dirty="0" smtClean="0"/>
              <a:t>využitie (na civilnú ochranu, obnovu po katastrofách..)</a:t>
            </a:r>
          </a:p>
          <a:p>
            <a:pPr>
              <a:spcBef>
                <a:spcPts val="600"/>
              </a:spcBef>
            </a:pPr>
            <a:r>
              <a:rPr lang="sk-SK" sz="2400" b="1" u="sng" dirty="0" smtClean="0"/>
              <a:t>Rozsah témy:</a:t>
            </a:r>
            <a:r>
              <a:rPr lang="sk-SK" sz="2400" u="sng" dirty="0" smtClean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 smtClean="0"/>
              <a:t>podpora </a:t>
            </a:r>
            <a:r>
              <a:rPr lang="sk-SK" sz="2000" dirty="0" err="1"/>
              <a:t>atribučnej</a:t>
            </a:r>
            <a:r>
              <a:rPr lang="sk-SK" sz="2000" dirty="0"/>
              <a:t> vedy </a:t>
            </a:r>
            <a:r>
              <a:rPr lang="sk-SK" sz="1400" dirty="0" smtClean="0"/>
              <a:t>(vedný </a:t>
            </a:r>
            <a:r>
              <a:rPr lang="sk-SK" sz="1400" dirty="0"/>
              <a:t>odbor pripisovania </a:t>
            </a:r>
            <a:r>
              <a:rPr lang="sk-SK" sz="1400" dirty="0" smtClean="0"/>
              <a:t>príčin </a:t>
            </a:r>
            <a:r>
              <a:rPr lang="sk-SK" sz="1400" dirty="0"/>
              <a:t>sa snaží určiť, akú úlohu hrá </a:t>
            </a:r>
            <a:r>
              <a:rPr lang="sk-SK" sz="1400" dirty="0" err="1"/>
              <a:t>antropogénna</a:t>
            </a:r>
            <a:r>
              <a:rPr lang="sk-SK" sz="1400" dirty="0"/>
              <a:t> zmena klímy v porovnaní s inými faktormi (prírodnými alebo inými ľudskými) pri konkrétnych extrémnych udalostiach. Tento odbor je ešte v ranom štádiu vývoja a má množstvo výziev </a:t>
            </a:r>
            <a:endParaRPr lang="sk-SK" sz="1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b="1" dirty="0" smtClean="0"/>
              <a:t>rozvoj </a:t>
            </a:r>
            <a:r>
              <a:rPr lang="sk-SK" sz="2000" b="1" dirty="0"/>
              <a:t>metodík</a:t>
            </a:r>
            <a:r>
              <a:rPr lang="sk-SK" sz="2000" dirty="0"/>
              <a:t> na zhromažďovanie rôznych dátových zdrojov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b="1" dirty="0"/>
              <a:t>výskum vplyvu rôznych modelových </a:t>
            </a:r>
            <a:r>
              <a:rPr lang="sk-SK" sz="2000" dirty="0"/>
              <a:t>vylepšení na presnosť simulácií extrémnych javov a ich </a:t>
            </a:r>
            <a:r>
              <a:rPr lang="sk-SK" sz="2000" dirty="0" err="1"/>
              <a:t>atribúciu</a:t>
            </a:r>
            <a:r>
              <a:rPr lang="sk-SK" sz="2000" dirty="0"/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b="1" dirty="0"/>
              <a:t>zlepšenie predikcie extrémnych udalostí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/>
              <a:t>m</a:t>
            </a:r>
            <a:r>
              <a:rPr lang="sk-SK" sz="2000" dirty="0" smtClean="0"/>
              <a:t>edzinárodná </a:t>
            </a:r>
            <a:r>
              <a:rPr lang="sk-SK" sz="2000" dirty="0"/>
              <a:t>spolupráca a sieťovanie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sk-SK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sk-SK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sk-SK" sz="2000" dirty="0" smtClean="0"/>
          </a:p>
          <a:p>
            <a:endParaRPr lang="sk-SK" sz="2000" u="sng" dirty="0" smtClean="0"/>
          </a:p>
        </p:txBody>
      </p:sp>
      <p:sp>
        <p:nvSpPr>
          <p:cNvPr id="5" name="Vlna 4"/>
          <p:cNvSpPr/>
          <p:nvPr/>
        </p:nvSpPr>
        <p:spPr>
          <a:xfrm rot="321064">
            <a:off x="9567042" y="1414368"/>
            <a:ext cx="1238390" cy="802181"/>
          </a:xfrm>
          <a:prstGeom prst="wav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BlokTextu 7"/>
          <p:cNvSpPr txBox="1"/>
          <p:nvPr/>
        </p:nvSpPr>
        <p:spPr>
          <a:xfrm rot="424971">
            <a:off x="9812510" y="1538480"/>
            <a:ext cx="13139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RIA</a:t>
            </a:r>
          </a:p>
        </p:txBody>
      </p:sp>
    </p:spTree>
    <p:extLst>
      <p:ext uri="{BB962C8B-B14F-4D97-AF65-F5344CB8AC3E}">
        <p14:creationId xmlns:p14="http://schemas.microsoft.com/office/powerpoint/2010/main" val="272605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o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742" y="0"/>
            <a:ext cx="1622258" cy="685800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194" y="352062"/>
            <a:ext cx="11103429" cy="915035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GB" sz="2400" b="1" dirty="0" smtClean="0">
                <a:solidFill>
                  <a:srgbClr val="0070C0"/>
                </a:solidFill>
                <a:ea typeface="+mj-ea"/>
                <a:cs typeface="+mj-cs"/>
              </a:rPr>
              <a:t>HORIZON-CL5-2025-03-D1-0</a:t>
            </a:r>
            <a:r>
              <a:rPr lang="sk-SK" sz="2400" b="1" dirty="0" smtClean="0">
                <a:solidFill>
                  <a:srgbClr val="0070C0"/>
                </a:solidFill>
                <a:ea typeface="+mj-ea"/>
                <a:cs typeface="+mj-cs"/>
              </a:rPr>
              <a:t>5-Two </a:t>
            </a:r>
            <a:r>
              <a:rPr lang="sk-SK" sz="2400" b="1" dirty="0" err="1" smtClean="0">
                <a:solidFill>
                  <a:srgbClr val="0070C0"/>
                </a:solidFill>
                <a:ea typeface="+mj-ea"/>
                <a:cs typeface="+mj-cs"/>
              </a:rPr>
              <a:t>Stage</a:t>
            </a:r>
            <a:r>
              <a:rPr lang="en-GB" sz="2400" b="1" dirty="0" smtClean="0">
                <a:solidFill>
                  <a:srgbClr val="0070C0"/>
                </a:solidFill>
                <a:ea typeface="+mj-ea"/>
                <a:cs typeface="+mj-cs"/>
              </a:rPr>
              <a:t>:</a:t>
            </a:r>
            <a:r>
              <a:rPr lang="sk-SK" sz="2400" b="1" dirty="0" smtClean="0">
                <a:solidFill>
                  <a:srgbClr val="0070C0"/>
                </a:solidFill>
                <a:ea typeface="+mj-ea"/>
                <a:cs typeface="+mj-cs"/>
              </a:rPr>
              <a:t> </a:t>
            </a:r>
            <a:r>
              <a:rPr lang="en-GB" sz="2400" dirty="0">
                <a:solidFill>
                  <a:srgbClr val="0070C0"/>
                </a:solidFill>
                <a:ea typeface="+mj-ea"/>
                <a:cs typeface="+mj-cs"/>
              </a:rPr>
              <a:t>Adaptation to Climate Change: Effectiveness and </a:t>
            </a:r>
            <a:r>
              <a:rPr lang="en-GB" sz="2400" dirty="0" smtClean="0">
                <a:solidFill>
                  <a:srgbClr val="0070C0"/>
                </a:solidFill>
                <a:ea typeface="+mj-ea"/>
                <a:cs typeface="+mj-cs"/>
              </a:rPr>
              <a:t>Limits</a:t>
            </a:r>
            <a:endParaRPr lang="sk-SK" sz="2400" dirty="0">
              <a:solidFill>
                <a:srgbClr val="0070C0"/>
              </a:solidFill>
              <a:ea typeface="+mj-ea"/>
              <a:cs typeface="+mj-cs"/>
            </a:endParaRPr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AC7C0108-8E63-0E2A-2C95-92902B8BFB27}"/>
              </a:ext>
            </a:extLst>
          </p:cNvPr>
          <p:cNvSpPr txBox="1"/>
          <p:nvPr/>
        </p:nvSpPr>
        <p:spPr>
          <a:xfrm>
            <a:off x="123613" y="1417040"/>
            <a:ext cx="11525382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b="1" dirty="0" smtClean="0"/>
              <a:t>Rozpočet</a:t>
            </a:r>
            <a:r>
              <a:rPr lang="sk-SK" sz="2400" dirty="0" smtClean="0"/>
              <a:t>: 18 M€  (3 projekty po 6 M€</a:t>
            </a:r>
            <a:r>
              <a:rPr lang="sk-SK" sz="2400" dirty="0" smtClean="0"/>
              <a:t>)</a:t>
            </a:r>
          </a:p>
          <a:p>
            <a:pPr fontAlgn="ctr"/>
            <a:r>
              <a:rPr lang="sk-SK" sz="2400" b="1" dirty="0" smtClean="0"/>
              <a:t>Dvojkolová výzva: </a:t>
            </a:r>
            <a:r>
              <a:rPr lang="sk-SK" sz="2400" dirty="0"/>
              <a:t>prvá uzávierka = </a:t>
            </a:r>
            <a:r>
              <a:rPr lang="en-GB" sz="2400" b="1" dirty="0"/>
              <a:t>31</a:t>
            </a:r>
            <a:r>
              <a:rPr lang="sk-SK" sz="2400" b="1" dirty="0"/>
              <a:t>.3.</a:t>
            </a:r>
            <a:r>
              <a:rPr lang="en-GB" sz="2400" b="1" dirty="0"/>
              <a:t>2026</a:t>
            </a:r>
            <a:r>
              <a:rPr lang="sk-SK" sz="2400" dirty="0"/>
              <a:t>/druhá = </a:t>
            </a:r>
            <a:r>
              <a:rPr lang="sk-SK" sz="2400" b="1" dirty="0" smtClean="0"/>
              <a:t>24.9.2025</a:t>
            </a:r>
            <a:endParaRPr lang="sk-SK" sz="2400" b="1" dirty="0"/>
          </a:p>
          <a:p>
            <a:endParaRPr lang="sk-SK" sz="2400" dirty="0" smtClean="0"/>
          </a:p>
          <a:p>
            <a:r>
              <a:rPr lang="sk-SK" sz="2400" b="1" u="sng" dirty="0" smtClean="0"/>
              <a:t>Očakávané </a:t>
            </a:r>
            <a:r>
              <a:rPr lang="sk-SK" sz="2400" b="1" u="sng" dirty="0"/>
              <a:t>výstupy </a:t>
            </a:r>
            <a:r>
              <a:rPr lang="sk-SK" sz="2400" b="1" u="sng" dirty="0" smtClean="0"/>
              <a:t>projektov: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 smtClean="0"/>
              <a:t>lepšie </a:t>
            </a:r>
            <a:r>
              <a:rPr lang="sk-SK" sz="2000" dirty="0"/>
              <a:t>pochopenie faktorov ovplyvňujúcich limity a efektívnosť adaptačných opatrení </a:t>
            </a:r>
            <a:endParaRPr lang="sk-SK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 smtClean="0"/>
              <a:t>zlepšená </a:t>
            </a:r>
            <a:r>
              <a:rPr lang="sk-SK" sz="2000" dirty="0"/>
              <a:t>porovnateľnosť adaptačných možností a ich </a:t>
            </a:r>
            <a:r>
              <a:rPr lang="sk-SK" sz="2000" dirty="0" smtClean="0"/>
              <a:t>výsledkov</a:t>
            </a:r>
            <a:endParaRPr lang="sk-SK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 smtClean="0"/>
              <a:t>štandardizované </a:t>
            </a:r>
            <a:r>
              <a:rPr lang="sk-SK" sz="2000" dirty="0"/>
              <a:t>hodnotenie adaptačných stratégií </a:t>
            </a:r>
            <a:endParaRPr lang="sk-SK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 smtClean="0"/>
              <a:t>vytvorenie </a:t>
            </a:r>
            <a:r>
              <a:rPr lang="sk-SK" sz="2000" dirty="0"/>
              <a:t>rámca a nástrojov pre monitorovanie, hodnotenie a úpravu adaptačných stratégií </a:t>
            </a:r>
            <a:endParaRPr lang="sk-SK" sz="2000" dirty="0" smtClean="0"/>
          </a:p>
          <a:p>
            <a:endParaRPr lang="sk-SK" sz="1000" dirty="0"/>
          </a:p>
          <a:p>
            <a:r>
              <a:rPr lang="sk-SK" sz="2400" b="1" u="sng" dirty="0" smtClean="0"/>
              <a:t>Rozsah témy:</a:t>
            </a:r>
            <a:r>
              <a:rPr lang="sk-SK" sz="2400" u="sng" dirty="0" smtClean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b="1" dirty="0"/>
              <a:t>s</a:t>
            </a:r>
            <a:r>
              <a:rPr lang="sk-SK" sz="2000" b="1" dirty="0" smtClean="0"/>
              <a:t>kúmanie faktorov </a:t>
            </a:r>
            <a:r>
              <a:rPr lang="sk-SK" sz="2000" dirty="0"/>
              <a:t>ovplyvňujúcich efektívnosť adaptácie a jej limity (napr. </a:t>
            </a:r>
            <a:r>
              <a:rPr lang="sk-SK" sz="2000" dirty="0" smtClean="0"/>
              <a:t>reg., sekt. </a:t>
            </a:r>
            <a:r>
              <a:rPr lang="sk-SK" sz="2000" dirty="0"/>
              <a:t>rozdiely, zraniteľnosť).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b="1" dirty="0"/>
              <a:t>v</a:t>
            </a:r>
            <a:r>
              <a:rPr lang="sk-SK" sz="2000" b="1" dirty="0" smtClean="0"/>
              <a:t>ývoj </a:t>
            </a:r>
            <a:r>
              <a:rPr lang="sk-SK" sz="2000" b="1" dirty="0"/>
              <a:t>metodológie </a:t>
            </a:r>
            <a:r>
              <a:rPr lang="sk-SK" sz="2000" dirty="0"/>
              <a:t>na hodnotenie </a:t>
            </a:r>
            <a:r>
              <a:rPr lang="sk-SK" sz="2000" dirty="0" smtClean="0"/>
              <a:t>adaptácie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b="1" dirty="0"/>
              <a:t>t</a:t>
            </a:r>
            <a:r>
              <a:rPr lang="sk-SK" sz="2000" b="1" dirty="0" smtClean="0"/>
              <a:t>estovanie </a:t>
            </a:r>
            <a:r>
              <a:rPr lang="sk-SK" sz="2000" b="1" dirty="0"/>
              <a:t>metodológie </a:t>
            </a:r>
            <a:r>
              <a:rPr lang="sk-SK" sz="2000" dirty="0"/>
              <a:t>na minimálne šiestich prípadových štúdiách v </a:t>
            </a:r>
            <a:r>
              <a:rPr lang="sk-SK" sz="2000" dirty="0" smtClean="0"/>
              <a:t>Európe!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/>
              <a:t>p</a:t>
            </a:r>
            <a:r>
              <a:rPr lang="sk-SK" sz="2000" dirty="0" smtClean="0"/>
              <a:t>rezentácia </a:t>
            </a:r>
            <a:r>
              <a:rPr lang="sk-SK" sz="2000" dirty="0"/>
              <a:t>výsledkov v podobe použiteľných nástrojov a znalostí pre odborníkov a rozhodovaciu </a:t>
            </a:r>
            <a:r>
              <a:rPr lang="sk-SK" sz="2000" dirty="0" smtClean="0"/>
              <a:t>sféru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b="1" dirty="0"/>
              <a:t>s</a:t>
            </a:r>
            <a:r>
              <a:rPr lang="sk-SK" sz="2000" b="1" dirty="0" smtClean="0"/>
              <a:t>poločný </a:t>
            </a:r>
            <a:r>
              <a:rPr lang="sk-SK" sz="2000" b="1" dirty="0"/>
              <a:t>vývoj metodológie všetkými projektmi financovanými v rámci tejto výzvy </a:t>
            </a:r>
            <a:r>
              <a:rPr lang="sk-SK" sz="2000" dirty="0" smtClean="0"/>
              <a:t>(do </a:t>
            </a:r>
            <a:r>
              <a:rPr lang="sk-SK" sz="2000" dirty="0"/>
              <a:t>24 mesiacov</a:t>
            </a:r>
            <a:r>
              <a:rPr lang="sk-SK" sz="2000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 smtClean="0"/>
              <a:t>zapojenie </a:t>
            </a:r>
            <a:r>
              <a:rPr lang="sk-SK" sz="2000" dirty="0"/>
              <a:t>spoločenských a humanitných vied (SSH)</a:t>
            </a:r>
            <a:endParaRPr lang="sk-SK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sk-SK" sz="2000" u="sng" dirty="0" smtClean="0"/>
          </a:p>
        </p:txBody>
      </p:sp>
      <p:sp>
        <p:nvSpPr>
          <p:cNvPr id="5" name="Vlna 4"/>
          <p:cNvSpPr/>
          <p:nvPr/>
        </p:nvSpPr>
        <p:spPr>
          <a:xfrm rot="321064">
            <a:off x="9567042" y="1414368"/>
            <a:ext cx="1238390" cy="802181"/>
          </a:xfrm>
          <a:prstGeom prst="wav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BlokTextu 7"/>
          <p:cNvSpPr txBox="1"/>
          <p:nvPr/>
        </p:nvSpPr>
        <p:spPr>
          <a:xfrm rot="424971">
            <a:off x="9812510" y="1538480"/>
            <a:ext cx="13139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RIA</a:t>
            </a:r>
          </a:p>
        </p:txBody>
      </p:sp>
    </p:spTree>
    <p:extLst>
      <p:ext uri="{BB962C8B-B14F-4D97-AF65-F5344CB8AC3E}">
        <p14:creationId xmlns:p14="http://schemas.microsoft.com/office/powerpoint/2010/main" val="296339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o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742" y="0"/>
            <a:ext cx="1622258" cy="685800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7442" y="403701"/>
            <a:ext cx="11103429" cy="915035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>
              <a:lnSpc>
                <a:spcPct val="115000"/>
              </a:lnSpc>
              <a:spcAft>
                <a:spcPts val="400"/>
              </a:spcAft>
            </a:pPr>
            <a:r>
              <a:rPr lang="en-GB" sz="2400" b="1" dirty="0">
                <a:solidFill>
                  <a:srgbClr val="0070C0"/>
                </a:solidFill>
                <a:ea typeface="+mj-ea"/>
                <a:cs typeface="+mj-cs"/>
              </a:rPr>
              <a:t>HORIZON-CL5-2025-03-D1-0</a:t>
            </a:r>
            <a:r>
              <a:rPr lang="sk-SK" sz="2400" b="1" dirty="0">
                <a:solidFill>
                  <a:srgbClr val="0070C0"/>
                </a:solidFill>
                <a:ea typeface="+mj-ea"/>
                <a:cs typeface="+mj-cs"/>
              </a:rPr>
              <a:t>6</a:t>
            </a:r>
            <a:r>
              <a:rPr lang="en-GB" sz="2400" b="1" dirty="0">
                <a:solidFill>
                  <a:srgbClr val="0070C0"/>
                </a:solidFill>
                <a:ea typeface="+mj-ea"/>
                <a:cs typeface="+mj-cs"/>
              </a:rPr>
              <a:t>:</a:t>
            </a:r>
            <a:r>
              <a:rPr lang="sk-SK" sz="2400" b="1" dirty="0">
                <a:solidFill>
                  <a:srgbClr val="0070C0"/>
                </a:solidFill>
                <a:ea typeface="+mj-ea"/>
                <a:cs typeface="+mj-cs"/>
              </a:rPr>
              <a:t> </a:t>
            </a:r>
            <a:r>
              <a:rPr lang="en-GB" sz="2400" dirty="0">
                <a:solidFill>
                  <a:srgbClr val="0070C0"/>
                </a:solidFill>
                <a:ea typeface="+mj-ea"/>
                <a:cs typeface="+mj-cs"/>
              </a:rPr>
              <a:t>Fostering equity and justice in climate policies – Societal Readiness Pilot</a:t>
            </a:r>
            <a:endParaRPr lang="sk-SK" sz="2400" dirty="0">
              <a:solidFill>
                <a:srgbClr val="0070C0"/>
              </a:solidFill>
              <a:ea typeface="+mj-ea"/>
              <a:cs typeface="+mj-cs"/>
            </a:endParaRPr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AC7C0108-8E63-0E2A-2C95-92902B8BFB27}"/>
              </a:ext>
            </a:extLst>
          </p:cNvPr>
          <p:cNvSpPr txBox="1"/>
          <p:nvPr/>
        </p:nvSpPr>
        <p:spPr>
          <a:xfrm>
            <a:off x="123613" y="1417040"/>
            <a:ext cx="11905101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b="1" dirty="0" smtClean="0"/>
              <a:t>Rozpočet</a:t>
            </a:r>
            <a:r>
              <a:rPr lang="sk-SK" sz="2400" dirty="0" smtClean="0"/>
              <a:t>: 15 M€  (3 projekty po 5 M€)</a:t>
            </a:r>
          </a:p>
          <a:p>
            <a:r>
              <a:rPr lang="sk-SK" sz="2000" b="1" dirty="0" smtClean="0">
                <a:solidFill>
                  <a:schemeClr val="accent4">
                    <a:lumMod val="50000"/>
                  </a:schemeClr>
                </a:solidFill>
              </a:rPr>
              <a:t>Zapojenie </a:t>
            </a:r>
            <a:r>
              <a:rPr lang="sk-SK" sz="2000" b="1" dirty="0">
                <a:solidFill>
                  <a:schemeClr val="accent4">
                    <a:lumMod val="50000"/>
                  </a:schemeClr>
                </a:solidFill>
              </a:rPr>
              <a:t>odborníkov z oblasti spoločenských a humanitných vied (SSH) je povinné</a:t>
            </a:r>
            <a:endParaRPr lang="sk-SK" sz="20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sk-SK" sz="1000" b="1" u="sng" dirty="0" smtClean="0"/>
          </a:p>
          <a:p>
            <a:r>
              <a:rPr lang="sk-SK" sz="2400" b="1" u="sng" dirty="0" smtClean="0"/>
              <a:t>Očakávané </a:t>
            </a:r>
            <a:r>
              <a:rPr lang="sk-SK" sz="2400" b="1" u="sng" dirty="0"/>
              <a:t>výstupy </a:t>
            </a:r>
            <a:r>
              <a:rPr lang="sk-SK" sz="2400" b="1" u="sng" dirty="0" smtClean="0"/>
              <a:t>projektov: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 err="1" smtClean="0"/>
              <a:t>inkluzívnejšie</a:t>
            </a:r>
            <a:r>
              <a:rPr lang="sk-SK" sz="2000" dirty="0" smtClean="0"/>
              <a:t> </a:t>
            </a:r>
            <a:r>
              <a:rPr lang="sk-SK" sz="2000" dirty="0"/>
              <a:t>a spravodlivejšie klimatické </a:t>
            </a:r>
            <a:r>
              <a:rPr lang="sk-SK" sz="2000" dirty="0" smtClean="0"/>
              <a:t>politiky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 smtClean="0"/>
              <a:t>zlepšenie </a:t>
            </a:r>
            <a:r>
              <a:rPr lang="sk-SK" sz="2000" dirty="0"/>
              <a:t>konsenzu medzi krajinami Globálneho Severu a Juhu v rámci procesu </a:t>
            </a:r>
            <a:r>
              <a:rPr lang="sk-SK" sz="2000" dirty="0" smtClean="0"/>
              <a:t>UNFCCC</a:t>
            </a:r>
            <a:endParaRPr lang="sk-SK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 smtClean="0"/>
              <a:t>posilnenie </a:t>
            </a:r>
            <a:r>
              <a:rPr lang="sk-SK" sz="2000" dirty="0"/>
              <a:t>a diverzifikácia vedeckých dôkazov pre hodnotenia </a:t>
            </a:r>
            <a:r>
              <a:rPr lang="sk-SK" sz="2000" dirty="0" smtClean="0"/>
              <a:t>IPCC</a:t>
            </a:r>
            <a:endParaRPr lang="sk-SK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 smtClean="0"/>
              <a:t>lepšia </a:t>
            </a:r>
            <a:r>
              <a:rPr lang="sk-SK" sz="2000" dirty="0"/>
              <a:t>integrácia perspektív sociálnych vied do politických stratégií</a:t>
            </a:r>
            <a:endParaRPr lang="sk-SK" sz="2000" u="sng" dirty="0" smtClean="0"/>
          </a:p>
          <a:p>
            <a:r>
              <a:rPr lang="sk-SK" sz="2400" b="1" u="sng" dirty="0" smtClean="0"/>
              <a:t>Rozsah témy:</a:t>
            </a:r>
            <a:r>
              <a:rPr lang="sk-SK" sz="2400" u="sng" dirty="0" smtClean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 smtClean="0"/>
              <a:t>zlepšenie </a:t>
            </a:r>
            <a:r>
              <a:rPr lang="sk-SK" sz="2000" dirty="0"/>
              <a:t>integrovaných hodnotiacich </a:t>
            </a:r>
            <a:r>
              <a:rPr lang="sk-SK" sz="2000" dirty="0" smtClean="0"/>
              <a:t>modelov</a:t>
            </a:r>
            <a:endParaRPr lang="sk-SK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 smtClean="0"/>
              <a:t>zvýšenie </a:t>
            </a:r>
            <a:r>
              <a:rPr lang="sk-SK" sz="2000" dirty="0"/>
              <a:t>transparentnosti a porovnateľnosti globálnych mitigačných </a:t>
            </a:r>
            <a:r>
              <a:rPr lang="sk-SK" sz="2000" dirty="0" smtClean="0"/>
              <a:t>scenárov</a:t>
            </a:r>
            <a:endParaRPr lang="sk-SK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 smtClean="0"/>
              <a:t>analýza </a:t>
            </a:r>
            <a:r>
              <a:rPr lang="sk-SK" sz="2000" dirty="0"/>
              <a:t>distribučných dopadov klimatických </a:t>
            </a:r>
            <a:r>
              <a:rPr lang="sk-SK" sz="2000" dirty="0" smtClean="0"/>
              <a:t>politík</a:t>
            </a:r>
            <a:endParaRPr lang="sk-SK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 smtClean="0"/>
              <a:t>posúdenie </a:t>
            </a:r>
            <a:r>
              <a:rPr lang="sk-SK" sz="2000" dirty="0"/>
              <a:t>kompromisov medzi klimatickou akciou a znižovaním </a:t>
            </a:r>
            <a:r>
              <a:rPr lang="sk-SK" sz="2000" dirty="0" smtClean="0"/>
              <a:t>nerovností</a:t>
            </a:r>
            <a:endParaRPr lang="sk-SK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 smtClean="0"/>
              <a:t>preskúmanie </a:t>
            </a:r>
            <a:r>
              <a:rPr lang="sk-SK" sz="2000" dirty="0"/>
              <a:t>inovatívnych politických </a:t>
            </a:r>
            <a:r>
              <a:rPr lang="sk-SK" sz="2000" dirty="0" smtClean="0"/>
              <a:t>nástrojov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 smtClean="0"/>
              <a:t>hodnotenie </a:t>
            </a:r>
            <a:r>
              <a:rPr lang="sk-SK" sz="2000" dirty="0"/>
              <a:t>spravodlivosti v sektorových premenách, najmä v poľnohospodárstve, lesníctve a využívaní </a:t>
            </a:r>
            <a:r>
              <a:rPr lang="sk-SK" sz="2000" dirty="0" smtClean="0"/>
              <a:t>pôdy</a:t>
            </a:r>
            <a:endParaRPr lang="sk-SK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 smtClean="0"/>
              <a:t>zlepšenie </a:t>
            </a:r>
            <a:r>
              <a:rPr lang="sk-SK" sz="2000" dirty="0" err="1"/>
              <a:t>inkluzívnosti</a:t>
            </a:r>
            <a:r>
              <a:rPr lang="sk-SK" sz="2000" dirty="0"/>
              <a:t> v stratégiách znižovania rizík katastrof a adaptačných </a:t>
            </a:r>
            <a:r>
              <a:rPr lang="sk-SK" sz="2000" dirty="0" smtClean="0"/>
              <a:t>politikách</a:t>
            </a:r>
            <a:endParaRPr lang="sk-SK" sz="2000" u="sng" dirty="0" smtClean="0"/>
          </a:p>
        </p:txBody>
      </p:sp>
      <p:sp>
        <p:nvSpPr>
          <p:cNvPr id="3" name="Vlna 2"/>
          <p:cNvSpPr/>
          <p:nvPr/>
        </p:nvSpPr>
        <p:spPr>
          <a:xfrm rot="321064">
            <a:off x="9567042" y="1414368"/>
            <a:ext cx="1238390" cy="802181"/>
          </a:xfrm>
          <a:prstGeom prst="wav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4" name="BlokTextu 3"/>
          <p:cNvSpPr txBox="1"/>
          <p:nvPr/>
        </p:nvSpPr>
        <p:spPr>
          <a:xfrm rot="424971">
            <a:off x="9812510" y="1538480"/>
            <a:ext cx="13139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RIA</a:t>
            </a:r>
          </a:p>
        </p:txBody>
      </p:sp>
    </p:spTree>
    <p:extLst>
      <p:ext uri="{BB962C8B-B14F-4D97-AF65-F5344CB8AC3E}">
        <p14:creationId xmlns:p14="http://schemas.microsoft.com/office/powerpoint/2010/main" val="216825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o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742" y="0"/>
            <a:ext cx="1622258" cy="685800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194" y="352062"/>
            <a:ext cx="11103429" cy="915035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GB" sz="2400" b="1" dirty="0" smtClean="0">
                <a:solidFill>
                  <a:srgbClr val="0070C0"/>
                </a:solidFill>
                <a:ea typeface="+mj-ea"/>
                <a:cs typeface="+mj-cs"/>
              </a:rPr>
              <a:t>HORIZON-CL5-2025-03-D1-0</a:t>
            </a:r>
            <a:r>
              <a:rPr lang="sk-SK" sz="2400" b="1" dirty="0">
                <a:solidFill>
                  <a:srgbClr val="0070C0"/>
                </a:solidFill>
                <a:ea typeface="+mj-ea"/>
                <a:cs typeface="+mj-cs"/>
              </a:rPr>
              <a:t>7</a:t>
            </a:r>
            <a:r>
              <a:rPr lang="en-GB" sz="2400" b="1" dirty="0" smtClean="0">
                <a:solidFill>
                  <a:srgbClr val="0070C0"/>
                </a:solidFill>
                <a:ea typeface="+mj-ea"/>
                <a:cs typeface="+mj-cs"/>
              </a:rPr>
              <a:t>:</a:t>
            </a:r>
            <a:r>
              <a:rPr lang="sk-SK" sz="2400" b="1" dirty="0" smtClean="0">
                <a:solidFill>
                  <a:srgbClr val="0070C0"/>
                </a:solidFill>
                <a:ea typeface="+mj-ea"/>
                <a:cs typeface="+mj-cs"/>
              </a:rPr>
              <a:t> </a:t>
            </a:r>
            <a:r>
              <a:rPr lang="en-GB" sz="2400" dirty="0">
                <a:solidFill>
                  <a:srgbClr val="0070C0"/>
                </a:solidFill>
                <a:ea typeface="+mj-ea"/>
                <a:cs typeface="+mj-cs"/>
              </a:rPr>
              <a:t>Implementing the climate action pillar of the EU-African Union Partnership on Climate Change and Sustainable Energy</a:t>
            </a:r>
            <a:endParaRPr lang="sk-SK" sz="2400" dirty="0">
              <a:solidFill>
                <a:srgbClr val="0070C0"/>
              </a:solidFill>
              <a:ea typeface="+mj-ea"/>
              <a:cs typeface="+mj-cs"/>
            </a:endParaRPr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AC7C0108-8E63-0E2A-2C95-92902B8BFB27}"/>
              </a:ext>
            </a:extLst>
          </p:cNvPr>
          <p:cNvSpPr txBox="1"/>
          <p:nvPr/>
        </p:nvSpPr>
        <p:spPr>
          <a:xfrm>
            <a:off x="123612" y="1417040"/>
            <a:ext cx="12068387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b="1" dirty="0" smtClean="0"/>
              <a:t>Rozpočet</a:t>
            </a:r>
            <a:r>
              <a:rPr lang="sk-SK" sz="2400" dirty="0" smtClean="0"/>
              <a:t>: 4 M€  (1 projekt po 3-4 M€)</a:t>
            </a:r>
          </a:p>
          <a:p>
            <a:r>
              <a:rPr lang="sk-SK" sz="2400" b="1" dirty="0" smtClean="0"/>
              <a:t>Typ projektu: </a:t>
            </a:r>
            <a:r>
              <a:rPr lang="sk-SK" sz="2400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Coordination</a:t>
            </a:r>
            <a:r>
              <a:rPr lang="sk-SK" sz="2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sk-SK" sz="2400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Support</a:t>
            </a:r>
            <a:r>
              <a:rPr lang="sk-SK" sz="2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k-SK" sz="2400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Action</a:t>
            </a:r>
            <a:r>
              <a:rPr lang="sk-SK" sz="2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k-SK" sz="2400" dirty="0" smtClean="0"/>
              <a:t>(40% partnerov z Afriky)</a:t>
            </a:r>
            <a:endParaRPr lang="sk-SK" sz="2400" dirty="0"/>
          </a:p>
          <a:p>
            <a:endParaRPr lang="sk-SK" sz="1600" b="1" u="sng" dirty="0"/>
          </a:p>
          <a:p>
            <a:r>
              <a:rPr lang="sk-SK" sz="2400" b="1" u="sng" dirty="0" smtClean="0"/>
              <a:t>Očakávané </a:t>
            </a:r>
            <a:r>
              <a:rPr lang="sk-SK" sz="2400" b="1" u="sng" dirty="0"/>
              <a:t>výstupy </a:t>
            </a:r>
            <a:r>
              <a:rPr lang="sk-SK" sz="2400" b="1" u="sng" dirty="0" smtClean="0"/>
              <a:t>projektu: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 smtClean="0"/>
              <a:t>efektívnejšia </a:t>
            </a:r>
            <a:r>
              <a:rPr lang="sk-SK" sz="2000" dirty="0"/>
              <a:t>implementácia klimatických opatrení </a:t>
            </a:r>
            <a:r>
              <a:rPr lang="sk-SK" sz="2000" dirty="0" smtClean="0"/>
              <a:t>AU-EU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/>
              <a:t>l</a:t>
            </a:r>
            <a:r>
              <a:rPr lang="sk-SK" sz="2000" dirty="0" smtClean="0"/>
              <a:t>epšie </a:t>
            </a:r>
            <a:r>
              <a:rPr lang="sk-SK" sz="2000" dirty="0"/>
              <a:t>zosúladenie výskumných a inovačných iniciatív o klimatických otázkach v Afrike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/>
              <a:t>z</a:t>
            </a:r>
            <a:r>
              <a:rPr lang="sk-SK" sz="2000" dirty="0" smtClean="0"/>
              <a:t>menšenie </a:t>
            </a:r>
            <a:r>
              <a:rPr lang="sk-SK" sz="2000" dirty="0"/>
              <a:t>klimatických dátových medzier v </a:t>
            </a:r>
            <a:r>
              <a:rPr lang="sk-SK" sz="2000" dirty="0" smtClean="0"/>
              <a:t>Afrike -- </a:t>
            </a:r>
            <a:r>
              <a:rPr lang="en-AE" sz="2000" dirty="0" smtClean="0"/>
              <a:t>&gt;</a:t>
            </a:r>
            <a:r>
              <a:rPr lang="sk-SK" sz="2000" dirty="0" smtClean="0"/>
              <a:t> lepší </a:t>
            </a:r>
            <a:r>
              <a:rPr lang="sk-SK" sz="2000" dirty="0"/>
              <a:t>prístup k vedeckým poznatkom a </a:t>
            </a:r>
            <a:r>
              <a:rPr lang="sk-SK" sz="2000" dirty="0" smtClean="0"/>
              <a:t>službám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/>
              <a:t>p</a:t>
            </a:r>
            <a:r>
              <a:rPr lang="sk-SK" sz="2000" dirty="0" smtClean="0"/>
              <a:t>resnejšie </a:t>
            </a:r>
            <a:r>
              <a:rPr lang="sk-SK" sz="2000" dirty="0"/>
              <a:t>hodnotenie rizík a dopadov klimatických </a:t>
            </a:r>
            <a:r>
              <a:rPr lang="sk-SK" sz="2000" dirty="0" smtClean="0"/>
              <a:t>zmien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dirty="0" smtClean="0"/>
              <a:t>posilnenie </a:t>
            </a:r>
            <a:r>
              <a:rPr lang="sk-SK" sz="2000" dirty="0"/>
              <a:t>africkej klimatickej výskumnej komunity</a:t>
            </a:r>
          </a:p>
          <a:p>
            <a:r>
              <a:rPr lang="sk-SK" sz="2400" b="1" u="sng" dirty="0" smtClean="0"/>
              <a:t>Rozsah témy:</a:t>
            </a:r>
            <a:r>
              <a:rPr lang="sk-SK" sz="2400" u="sng" dirty="0" smtClean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b="1" dirty="0"/>
              <a:t>v</a:t>
            </a:r>
            <a:r>
              <a:rPr lang="sk-SK" sz="2000" b="1" dirty="0" smtClean="0"/>
              <a:t>ypracovanie </a:t>
            </a:r>
            <a:r>
              <a:rPr lang="sk-SK" sz="2000" b="1" dirty="0"/>
              <a:t>spoločnej stratégie </a:t>
            </a:r>
            <a:r>
              <a:rPr lang="sk-SK" sz="2000" dirty="0"/>
              <a:t>pre zlepšenie dostupnosti a využívania klimatických poznatkov v Afrike. </a:t>
            </a:r>
            <a:r>
              <a:rPr lang="sk-SK" sz="2000" dirty="0" smtClean="0"/>
              <a:t>(klimatickej </a:t>
            </a:r>
            <a:r>
              <a:rPr lang="sk-SK" sz="2000" dirty="0"/>
              <a:t>gramotnosti, rozvoj klimatických služieb a včasných varovných </a:t>
            </a:r>
            <a:r>
              <a:rPr lang="sk-SK" sz="2000" dirty="0" smtClean="0"/>
              <a:t>systémov)</a:t>
            </a:r>
            <a:endParaRPr lang="sk-SK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b="1" dirty="0"/>
              <a:t>v</a:t>
            </a:r>
            <a:r>
              <a:rPr lang="sk-SK" sz="2000" b="1" dirty="0" smtClean="0"/>
              <a:t>ytvorenie </a:t>
            </a:r>
            <a:r>
              <a:rPr lang="sk-SK" sz="2000" b="1" dirty="0"/>
              <a:t>spoločnej cestovnej mapy </a:t>
            </a:r>
            <a:r>
              <a:rPr lang="sk-SK" sz="2000" b="1" dirty="0" smtClean="0"/>
              <a:t>spolupráce </a:t>
            </a:r>
            <a:r>
              <a:rPr lang="sk-SK" sz="2000" b="1" dirty="0"/>
              <a:t>medzi EÚ a AU </a:t>
            </a:r>
            <a:r>
              <a:rPr lang="sk-SK" sz="2000" dirty="0"/>
              <a:t>v oblasti </a:t>
            </a:r>
            <a:r>
              <a:rPr lang="sk-SK" sz="2000" dirty="0" smtClean="0"/>
              <a:t>znižovania rizík </a:t>
            </a:r>
            <a:r>
              <a:rPr lang="sk-SK" sz="2000" dirty="0"/>
              <a:t>a </a:t>
            </a:r>
            <a:r>
              <a:rPr lang="sk-SK" sz="2000" dirty="0" err="1" smtClean="0"/>
              <a:t>bud</a:t>
            </a:r>
            <a:r>
              <a:rPr lang="sk-SK" sz="2000" dirty="0" smtClean="0"/>
              <a:t>. odolnosti</a:t>
            </a:r>
            <a:endParaRPr lang="sk-SK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b="1" dirty="0"/>
              <a:t>m</a:t>
            </a:r>
            <a:r>
              <a:rPr lang="sk-SK" sz="2000" b="1" dirty="0" smtClean="0"/>
              <a:t>obilizácia </a:t>
            </a:r>
            <a:r>
              <a:rPr lang="sk-SK" sz="2000" b="1" dirty="0"/>
              <a:t>financovania </a:t>
            </a:r>
            <a:r>
              <a:rPr lang="sk-SK" sz="2000" dirty="0"/>
              <a:t>z európskych a afrických národných </a:t>
            </a:r>
            <a:r>
              <a:rPr lang="sk-SK" sz="2000" dirty="0" smtClean="0"/>
              <a:t>inštitúcií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b="1" dirty="0"/>
              <a:t>m</a:t>
            </a:r>
            <a:r>
              <a:rPr lang="sk-SK" sz="2000" b="1" dirty="0" smtClean="0"/>
              <a:t>apovanie existujúcich projektov</a:t>
            </a:r>
            <a:r>
              <a:rPr lang="sk-SK" sz="2000" dirty="0" smtClean="0"/>
              <a:t>, vytvorenie platformy výstupov, </a:t>
            </a:r>
            <a:r>
              <a:rPr lang="sk-SK" sz="2000" dirty="0" err="1" smtClean="0"/>
              <a:t>best</a:t>
            </a:r>
            <a:r>
              <a:rPr lang="sk-SK" sz="2000" dirty="0" smtClean="0"/>
              <a:t> </a:t>
            </a:r>
            <a:r>
              <a:rPr lang="sk-SK" sz="2000" dirty="0" err="1" smtClean="0"/>
              <a:t>practices</a:t>
            </a:r>
            <a:r>
              <a:rPr lang="sk-SK" sz="2000" dirty="0" smtClean="0"/>
              <a:t>...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b="1" dirty="0"/>
              <a:t>p</a:t>
            </a:r>
            <a:r>
              <a:rPr lang="sk-SK" sz="2000" b="1" dirty="0" smtClean="0"/>
              <a:t>osilnenie </a:t>
            </a:r>
            <a:r>
              <a:rPr lang="sk-SK" sz="2000" b="1" dirty="0"/>
              <a:t>klimatického výskumu v Afrike</a:t>
            </a:r>
            <a:r>
              <a:rPr lang="sk-SK" sz="2000" dirty="0"/>
              <a:t> prostredníctvom </a:t>
            </a:r>
            <a:r>
              <a:rPr lang="sk-SK" sz="2000" b="1" dirty="0"/>
              <a:t>tréningov a budovania kapacít</a:t>
            </a:r>
            <a:r>
              <a:rPr lang="sk-SK" sz="2000" dirty="0"/>
              <a:t> </a:t>
            </a:r>
            <a:endParaRPr lang="sk-SK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sk-SK" sz="2000" dirty="0"/>
          </a:p>
          <a:p>
            <a:endParaRPr lang="sk-SK" sz="2400" u="sng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sk-SK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sk-SK" sz="2000" dirty="0" smtClean="0"/>
          </a:p>
          <a:p>
            <a:endParaRPr lang="sk-SK" sz="2000" u="sng" dirty="0" smtClean="0"/>
          </a:p>
        </p:txBody>
      </p:sp>
      <p:sp>
        <p:nvSpPr>
          <p:cNvPr id="3" name="BlokTextu 2"/>
          <p:cNvSpPr txBox="1"/>
          <p:nvPr/>
        </p:nvSpPr>
        <p:spPr>
          <a:xfrm>
            <a:off x="-3396343" y="117565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sk-SK" dirty="0"/>
          </a:p>
        </p:txBody>
      </p:sp>
      <p:sp>
        <p:nvSpPr>
          <p:cNvPr id="5" name="Vlna 4"/>
          <p:cNvSpPr/>
          <p:nvPr/>
        </p:nvSpPr>
        <p:spPr>
          <a:xfrm rot="321064">
            <a:off x="9567042" y="1414368"/>
            <a:ext cx="1238390" cy="802181"/>
          </a:xfrm>
          <a:prstGeom prst="wav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BlokTextu 6"/>
          <p:cNvSpPr txBox="1"/>
          <p:nvPr/>
        </p:nvSpPr>
        <p:spPr>
          <a:xfrm rot="424971">
            <a:off x="9812510" y="1538480"/>
            <a:ext cx="13139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8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CSA</a:t>
            </a:r>
            <a:endParaRPr lang="sk-SK" sz="28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34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dĺžnik 11"/>
          <p:cNvSpPr/>
          <p:nvPr/>
        </p:nvSpPr>
        <p:spPr>
          <a:xfrm>
            <a:off x="522510" y="2425182"/>
            <a:ext cx="10355693" cy="861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3600" dirty="0">
                <a:solidFill>
                  <a:srgbClr val="0070C0"/>
                </a:solidFill>
                <a:ea typeface="Calibri"/>
                <a:cs typeface="Calibri"/>
                <a:sym typeface="Calibri"/>
              </a:rPr>
              <a:t>PREDSTAVENIE VÝZIEV NA ROK 2025</a:t>
            </a:r>
            <a:endParaRPr lang="pl-PL" sz="14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r>
              <a:rPr lang="sk-SK" sz="3600" b="1" cap="all" dirty="0" smtClean="0">
                <a:solidFill>
                  <a:srgbClr val="0070C0"/>
                </a:solidFill>
              </a:rPr>
              <a:t>Misia </a:t>
            </a:r>
          </a:p>
          <a:p>
            <a:r>
              <a:rPr lang="sk-SK" sz="3600" b="1" cap="all" dirty="0" smtClean="0">
                <a:solidFill>
                  <a:srgbClr val="0070C0"/>
                </a:solidFill>
              </a:rPr>
              <a:t>Adaptácia na zmenu klímy</a:t>
            </a:r>
            <a:endParaRPr lang="sk-SK" sz="3600" b="1" cap="all" dirty="0">
              <a:solidFill>
                <a:srgbClr val="0070C0"/>
              </a:solidFill>
            </a:endParaRPr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1802" y="0"/>
            <a:ext cx="2910197" cy="6858000"/>
          </a:xfrm>
          <a:prstGeom prst="rect">
            <a:avLst/>
          </a:prstGeom>
        </p:spPr>
      </p:pic>
      <p:pic>
        <p:nvPicPr>
          <p:cNvPr id="6" name="Obrázo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0" y="304315"/>
            <a:ext cx="2090059" cy="749267"/>
          </a:xfrm>
          <a:prstGeom prst="rect">
            <a:avLst/>
          </a:prstGeom>
        </p:spPr>
      </p:pic>
      <p:cxnSp>
        <p:nvCxnSpPr>
          <p:cNvPr id="8" name="Rovná spojnica 7"/>
          <p:cNvCxnSpPr/>
          <p:nvPr/>
        </p:nvCxnSpPr>
        <p:spPr>
          <a:xfrm flipV="1">
            <a:off x="0" y="1371600"/>
            <a:ext cx="10877550" cy="40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ovná spojnica 15"/>
          <p:cNvCxnSpPr/>
          <p:nvPr/>
        </p:nvCxnSpPr>
        <p:spPr>
          <a:xfrm>
            <a:off x="0" y="5330783"/>
            <a:ext cx="106280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Skupina 17">
            <a:extLst>
              <a:ext uri="{FF2B5EF4-FFF2-40B4-BE49-F238E27FC236}">
                <a16:creationId xmlns:a16="http://schemas.microsoft.com/office/drawing/2014/main" id="{6198B49D-73D5-4FE1-8EBC-6AF67AB147D8}"/>
              </a:ext>
            </a:extLst>
          </p:cNvPr>
          <p:cNvGrpSpPr/>
          <p:nvPr/>
        </p:nvGrpSpPr>
        <p:grpSpPr>
          <a:xfrm>
            <a:off x="3417664" y="5611224"/>
            <a:ext cx="7072182" cy="968858"/>
            <a:chOff x="3417664" y="5611224"/>
            <a:chExt cx="7072182" cy="968858"/>
          </a:xfrm>
        </p:grpSpPr>
        <p:pic>
          <p:nvPicPr>
            <p:cNvPr id="7" name="Obrázok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38349" y="5691533"/>
              <a:ext cx="745978" cy="780269"/>
            </a:xfrm>
            <a:prstGeom prst="rect">
              <a:avLst/>
            </a:prstGeom>
          </p:spPr>
        </p:pic>
        <p:pic>
          <p:nvPicPr>
            <p:cNvPr id="3" name="Obrázok 2">
              <a:extLst>
                <a:ext uri="{FF2B5EF4-FFF2-40B4-BE49-F238E27FC236}">
                  <a16:creationId xmlns:a16="http://schemas.microsoft.com/office/drawing/2014/main" id="{C7AC4D89-432D-484F-8357-F454A0651C4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29326" y="5611224"/>
              <a:ext cx="1160520" cy="968858"/>
            </a:xfrm>
            <a:prstGeom prst="rect">
              <a:avLst/>
            </a:prstGeom>
          </p:spPr>
        </p:pic>
        <p:pic>
          <p:nvPicPr>
            <p:cNvPr id="9" name="Obrázok 8">
              <a:extLst>
                <a:ext uri="{FF2B5EF4-FFF2-40B4-BE49-F238E27FC236}">
                  <a16:creationId xmlns:a16="http://schemas.microsoft.com/office/drawing/2014/main" id="{F7AF8FEA-4EC0-4DE8-AC57-E0952B35F2C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7664" y="5745336"/>
              <a:ext cx="2660326" cy="623514"/>
            </a:xfrm>
            <a:prstGeom prst="rect">
              <a:avLst/>
            </a:prstGeom>
          </p:spPr>
        </p:pic>
        <p:pic>
          <p:nvPicPr>
            <p:cNvPr id="17" name="Obrázok 16">
              <a:extLst>
                <a:ext uri="{FF2B5EF4-FFF2-40B4-BE49-F238E27FC236}">
                  <a16:creationId xmlns:a16="http://schemas.microsoft.com/office/drawing/2014/main" id="{0F21D965-31D6-46D7-9414-68FEAEEDF74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5465" y="5638971"/>
              <a:ext cx="1865409" cy="883702"/>
            </a:xfrm>
            <a:prstGeom prst="rect">
              <a:avLst/>
            </a:prstGeom>
          </p:spPr>
        </p:pic>
      </p:grpSp>
      <p:pic>
        <p:nvPicPr>
          <p:cNvPr id="19" name="Obrázok 18">
            <a:extLst>
              <a:ext uri="{FF2B5EF4-FFF2-40B4-BE49-F238E27FC236}">
                <a16:creationId xmlns:a16="http://schemas.microsoft.com/office/drawing/2014/main" id="{6C1E8CB5-46D9-48D8-8532-46A8F8AF1B5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262" y="5756826"/>
            <a:ext cx="2549165" cy="600534"/>
          </a:xfrm>
          <a:prstGeom prst="rect">
            <a:avLst/>
          </a:prstGeom>
        </p:spPr>
      </p:pic>
      <p:pic>
        <p:nvPicPr>
          <p:cNvPr id="4" name="Obrázok 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4327" y="237147"/>
            <a:ext cx="3810000" cy="87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32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75146" y="115743"/>
            <a:ext cx="10515600" cy="1325563"/>
          </a:xfrm>
        </p:spPr>
        <p:txBody>
          <a:bodyPr/>
          <a:lstStyle/>
          <a:p>
            <a:r>
              <a:rPr lang="sk-SK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Klaster </a:t>
            </a:r>
            <a:r>
              <a:rPr lang="sk-SK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5 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v programe Horizont Európa</a:t>
            </a: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4"/>
          <a:stretch/>
        </p:blipFill>
        <p:spPr>
          <a:xfrm>
            <a:off x="0" y="1172919"/>
            <a:ext cx="11958275" cy="5685081"/>
          </a:xfrm>
          <a:prstGeom prst="rect">
            <a:avLst/>
          </a:prstGeom>
        </p:spPr>
      </p:pic>
      <p:sp>
        <p:nvSpPr>
          <p:cNvPr id="5" name="Zaoblený obdĺžnik 4"/>
          <p:cNvSpPr/>
          <p:nvPr/>
        </p:nvSpPr>
        <p:spPr>
          <a:xfrm>
            <a:off x="4382277" y="3215320"/>
            <a:ext cx="3427445" cy="21137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Zaoblený obdĺžnik 6"/>
          <p:cNvSpPr/>
          <p:nvPr/>
        </p:nvSpPr>
        <p:spPr>
          <a:xfrm>
            <a:off x="6739529" y="5324669"/>
            <a:ext cx="1275184" cy="41054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" name="Zaoblený obdĺžnik 8"/>
          <p:cNvSpPr/>
          <p:nvPr/>
        </p:nvSpPr>
        <p:spPr>
          <a:xfrm>
            <a:off x="3463637" y="5324668"/>
            <a:ext cx="2469650" cy="41054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2652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o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0"/>
            <a:ext cx="3810000" cy="87630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7128" y="297247"/>
            <a:ext cx="12044218" cy="1158105"/>
          </a:xfrm>
        </p:spPr>
        <p:txBody>
          <a:bodyPr>
            <a:noAutofit/>
          </a:bodyPr>
          <a:lstStyle/>
          <a:p>
            <a:r>
              <a:rPr lang="sk-SK" b="1" dirty="0">
                <a:solidFill>
                  <a:srgbClr val="0070C0"/>
                </a:solidFill>
                <a:latin typeface="+mn-lt"/>
              </a:rPr>
              <a:t>Misia </a:t>
            </a:r>
            <a:r>
              <a:rPr lang="en-GB" b="1" dirty="0" smtClean="0">
                <a:solidFill>
                  <a:srgbClr val="0070C0"/>
                </a:solidFill>
                <a:latin typeface="+mn-lt"/>
              </a:rPr>
              <a:t>Adap</a:t>
            </a:r>
            <a:r>
              <a:rPr lang="sk-SK" b="1" dirty="0" smtClean="0">
                <a:solidFill>
                  <a:srgbClr val="0070C0"/>
                </a:solidFill>
                <a:latin typeface="+mn-lt"/>
              </a:rPr>
              <a:t>tácia na zmenu klímy </a:t>
            </a:r>
            <a:br>
              <a:rPr lang="sk-SK" b="1" dirty="0" smtClean="0">
                <a:solidFill>
                  <a:srgbClr val="0070C0"/>
                </a:solidFill>
                <a:latin typeface="+mn-lt"/>
              </a:rPr>
            </a:br>
            <a:r>
              <a:rPr lang="sk-SK" sz="3200" dirty="0">
                <a:solidFill>
                  <a:srgbClr val="0070C0"/>
                </a:solidFill>
                <a:latin typeface="+mn-lt"/>
              </a:rPr>
              <a:t>výzva na rok 2025</a:t>
            </a:r>
            <a:br>
              <a:rPr lang="sk-SK" sz="3200" dirty="0">
                <a:solidFill>
                  <a:srgbClr val="0070C0"/>
                </a:solidFill>
                <a:latin typeface="+mn-lt"/>
              </a:rPr>
            </a:br>
            <a:r>
              <a:rPr lang="en-GB" sz="2400" dirty="0" smtClean="0">
                <a:ln w="0"/>
                <a:solidFill>
                  <a:schemeClr val="dk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HORIZON-MISS-2025-0</a:t>
            </a:r>
            <a:r>
              <a:rPr lang="sk-SK" sz="2400" dirty="0" smtClean="0">
                <a:ln w="0"/>
                <a:solidFill>
                  <a:schemeClr val="dk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1: </a:t>
            </a:r>
            <a:r>
              <a:rPr lang="en-GB" sz="2400" dirty="0" smtClean="0">
                <a:ln w="0"/>
                <a:solidFill>
                  <a:schemeClr val="dk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Supporting </a:t>
            </a:r>
            <a:r>
              <a:rPr lang="en-GB" sz="2400" dirty="0">
                <a:ln w="0"/>
                <a:solidFill>
                  <a:schemeClr val="dk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 implementation of the </a:t>
            </a:r>
            <a:r>
              <a:rPr lang="en-GB" sz="2400" dirty="0" smtClean="0">
                <a:ln w="0"/>
                <a:solidFill>
                  <a:schemeClr val="dk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Ad</a:t>
            </a:r>
            <a:r>
              <a:rPr lang="sk-SK" sz="2400" dirty="0" smtClean="0">
                <a:ln w="0"/>
                <a:solidFill>
                  <a:schemeClr val="dk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  <a:r>
              <a:rPr lang="en-GB" sz="2400" dirty="0" smtClean="0">
                <a:ln w="0"/>
                <a:solidFill>
                  <a:schemeClr val="dk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GB" sz="2400" dirty="0">
                <a:ln w="0"/>
                <a:solidFill>
                  <a:schemeClr val="dk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to Climate Change </a:t>
            </a:r>
            <a:r>
              <a:rPr lang="en-GB" sz="2400" dirty="0" smtClean="0">
                <a:ln w="0"/>
                <a:solidFill>
                  <a:schemeClr val="dk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Mission</a:t>
            </a:r>
            <a:endParaRPr lang="sk-SK" sz="2400" b="1" dirty="0">
              <a:solidFill>
                <a:srgbClr val="0070C0"/>
              </a:solidFill>
              <a:latin typeface="+mn-lt"/>
            </a:endParaRPr>
          </a:p>
        </p:txBody>
      </p:sp>
      <p:graphicFrame>
        <p:nvGraphicFramePr>
          <p:cNvPr id="17" name="Tabuľk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4831755"/>
              </p:ext>
            </p:extLst>
          </p:nvPr>
        </p:nvGraphicFramePr>
        <p:xfrm>
          <a:off x="267128" y="1690580"/>
          <a:ext cx="11688311" cy="5076603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9297977">
                  <a:extLst>
                    <a:ext uri="{9D8B030D-6E8A-4147-A177-3AD203B41FA5}">
                      <a16:colId xmlns:a16="http://schemas.microsoft.com/office/drawing/2014/main" val="53052014"/>
                    </a:ext>
                  </a:extLst>
                </a:gridCol>
                <a:gridCol w="2390334">
                  <a:extLst>
                    <a:ext uri="{9D8B030D-6E8A-4147-A177-3AD203B41FA5}">
                      <a16:colId xmlns:a16="http://schemas.microsoft.com/office/drawing/2014/main" val="3301332192"/>
                    </a:ext>
                  </a:extLst>
                </a:gridCol>
              </a:tblGrid>
              <a:tr h="5010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sk-SK" sz="2400" kern="1200" dirty="0" smtClean="0">
                          <a:ln w="0"/>
                          <a:solidFill>
                            <a:srgbClr val="C00000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1 výzva </a:t>
                      </a:r>
                      <a:r>
                        <a:rPr lang="sk-SK" sz="2400" kern="1200" dirty="0" smtClean="0">
                          <a:ln w="0"/>
                          <a:solidFill>
                            <a:srgbClr val="C00000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→ </a:t>
                      </a:r>
                      <a:r>
                        <a:rPr lang="sk-SK" sz="2400" kern="1200" dirty="0" smtClean="0">
                          <a:ln w="0"/>
                          <a:solidFill>
                            <a:srgbClr val="C00000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+mn-lt"/>
                          <a:cs typeface="+mn-cs"/>
                        </a:rPr>
                        <a:t>6</a:t>
                      </a:r>
                      <a:r>
                        <a:rPr lang="sk-SK" sz="2400" kern="1200" dirty="0" smtClean="0">
                          <a:ln w="0"/>
                          <a:solidFill>
                            <a:srgbClr val="C00000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 tém</a:t>
                      </a:r>
                      <a:endParaRPr lang="sk-SK" sz="2400" kern="1200" dirty="0">
                        <a:ln w="0"/>
                        <a:solidFill>
                          <a:srgbClr val="C0000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394" marR="57394" marT="57394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2000" kern="1200" dirty="0" smtClean="0">
                          <a:ln w="0"/>
                          <a:solidFill>
                            <a:srgbClr val="C00000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111 mil. EUR</a:t>
                      </a:r>
                      <a:endParaRPr lang="en-US" sz="2000" kern="1200" dirty="0" smtClean="0">
                        <a:ln w="0"/>
                        <a:solidFill>
                          <a:srgbClr val="C0000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394" marR="57394" marT="57394" marB="0" anchor="ctr"/>
                </a:tc>
                <a:extLst>
                  <a:ext uri="{0D108BD9-81ED-4DB2-BD59-A6C34878D82A}">
                    <a16:rowId xmlns:a16="http://schemas.microsoft.com/office/drawing/2014/main" val="3032898287"/>
                  </a:ext>
                </a:extLst>
              </a:tr>
              <a:tr h="50535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2000" b="1" kern="1200" cap="all" dirty="0" smtClean="0">
                          <a:ln w="0"/>
                          <a:solidFill>
                            <a:schemeClr val="dk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RIA – výskumné projekty</a:t>
                      </a:r>
                    </a:p>
                  </a:txBody>
                  <a:tcPr marL="57394" marR="57394" marT="5739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sk-SK" sz="2000" b="1" kern="1200" dirty="0" smtClean="0">
                          <a:ln w="0"/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46 mil. EUR</a:t>
                      </a:r>
                      <a:endParaRPr lang="sk-SK" sz="2000" b="1" kern="1200" dirty="0">
                        <a:ln w="0"/>
                        <a:solidFill>
                          <a:schemeClr val="tx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extLst>
                  <a:ext uri="{0D108BD9-81ED-4DB2-BD59-A6C34878D82A}">
                    <a16:rowId xmlns:a16="http://schemas.microsoft.com/office/drawing/2014/main" val="1895353856"/>
                  </a:ext>
                </a:extLst>
              </a:tr>
              <a:tr h="111670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b="0" i="0" u="none" strike="noStrike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Supporting regions and local authorities in </a:t>
                      </a:r>
                      <a:r>
                        <a:rPr lang="en-GB" sz="1600" b="1" i="0" u="none" strike="noStrike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assessing climate risks </a:t>
                      </a:r>
                      <a:r>
                        <a:rPr lang="en-GB" sz="1600" b="0" i="0" u="none" strike="noStrike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and developing local </a:t>
                      </a:r>
                      <a:r>
                        <a:rPr lang="en-GB" sz="1600" b="1" i="0" u="none" strike="noStrike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Action Plans toward climate resilience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b="0" i="0" u="none" strike="noStrike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Development and financing of the development of </a:t>
                      </a:r>
                      <a:r>
                        <a:rPr lang="en-GB" sz="1600" b="1" i="0" u="none" strike="noStrike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innovative adaptation solution by the private sector</a:t>
                      </a:r>
                    </a:p>
                  </a:txBody>
                  <a:tcPr marL="57394" marR="57394" marT="5739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sk-SK" sz="2000" kern="1200" dirty="0" smtClean="0">
                          <a:ln w="0"/>
                          <a:solidFill>
                            <a:schemeClr val="dk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2000" kern="1200" dirty="0" smtClean="0">
                          <a:ln w="0"/>
                          <a:solidFill>
                            <a:schemeClr val="dk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t</a:t>
                      </a:r>
                      <a:r>
                        <a:rPr lang="sk-SK" sz="2000" kern="1200" dirty="0" err="1" smtClean="0">
                          <a:ln w="0"/>
                          <a:solidFill>
                            <a:schemeClr val="dk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émy</a:t>
                      </a:r>
                      <a:r>
                        <a:rPr lang="sk-SK" sz="2000" kern="1200" dirty="0" smtClean="0">
                          <a:ln w="0"/>
                          <a:solidFill>
                            <a:schemeClr val="dk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→ 4</a:t>
                      </a:r>
                      <a:r>
                        <a:rPr lang="en-US" sz="2000" kern="1200" dirty="0" smtClean="0">
                          <a:ln w="0"/>
                          <a:solidFill>
                            <a:schemeClr val="dk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kern="1200" dirty="0" err="1" smtClean="0">
                          <a:ln w="0"/>
                          <a:solidFill>
                            <a:schemeClr val="dk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proje</a:t>
                      </a:r>
                      <a:r>
                        <a:rPr lang="sk-SK" sz="2000" kern="1200" dirty="0" err="1" smtClean="0">
                          <a:ln w="0"/>
                          <a:solidFill>
                            <a:schemeClr val="dk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kty</a:t>
                      </a:r>
                      <a:endParaRPr lang="en-US" sz="2000" kern="1200" dirty="0" smtClean="0">
                        <a:ln w="0"/>
                        <a:solidFill>
                          <a:schemeClr val="dk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extLst>
                  <a:ext uri="{0D108BD9-81ED-4DB2-BD59-A6C34878D82A}">
                    <a16:rowId xmlns:a16="http://schemas.microsoft.com/office/drawing/2014/main" val="1987869561"/>
                  </a:ext>
                </a:extLst>
              </a:tr>
              <a:tr h="49639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2000" b="1" kern="1200" cap="all" dirty="0" smtClean="0">
                          <a:ln w="0"/>
                          <a:solidFill>
                            <a:schemeClr val="dk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IA – demonštračné </a:t>
                      </a:r>
                      <a:r>
                        <a:rPr lang="sk-SK" sz="2000" b="1" kern="1200" cap="all" dirty="0" err="1" smtClean="0">
                          <a:ln w="0"/>
                          <a:solidFill>
                            <a:schemeClr val="dk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projekTY</a:t>
                      </a:r>
                      <a:endParaRPr lang="sk-SK" sz="2000" b="1" kern="1200" cap="all" dirty="0" smtClean="0">
                        <a:ln w="0"/>
                        <a:solidFill>
                          <a:schemeClr val="dk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394" marR="57394" marT="5739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sk-SK" sz="2000" b="1" kern="1200" dirty="0" smtClean="0">
                          <a:ln w="0"/>
                          <a:solidFill>
                            <a:schemeClr val="dk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60 mil. EUR</a:t>
                      </a:r>
                      <a:endParaRPr lang="sk-SK" sz="2000" b="1" kern="1200" dirty="0">
                        <a:ln w="0"/>
                        <a:solidFill>
                          <a:schemeClr val="dk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extLst>
                  <a:ext uri="{0D108BD9-81ED-4DB2-BD59-A6C34878D82A}">
                    <a16:rowId xmlns:a16="http://schemas.microsoft.com/office/drawing/2014/main" val="1272702363"/>
                  </a:ext>
                </a:extLst>
              </a:tr>
              <a:tr h="1058154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b="0" noProof="0" dirty="0" smtClean="0">
                          <a:effectLst/>
                        </a:rPr>
                        <a:t>Demonstrating solutions to help </a:t>
                      </a:r>
                      <a:r>
                        <a:rPr lang="en-GB" sz="1600" b="1" noProof="0" dirty="0" smtClean="0">
                          <a:effectLst/>
                        </a:rPr>
                        <a:t>hotspots in coastal regions </a:t>
                      </a:r>
                      <a:r>
                        <a:rPr lang="en-GB" sz="1600" b="0" noProof="0" dirty="0" smtClean="0">
                          <a:effectLst/>
                        </a:rPr>
                        <a:t>to adapt to climate change</a:t>
                      </a:r>
                      <a:endParaRPr lang="sk-SK" sz="1600" b="0" noProof="0" dirty="0" smtClean="0">
                        <a:effectLst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b="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Testing and demonstration </a:t>
                      </a:r>
                      <a:r>
                        <a:rPr lang="en-GB" sz="1600" b="1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innovative solutions to improve resilience to extreme heat</a:t>
                      </a:r>
                      <a:r>
                        <a:rPr lang="en-GB" sz="1600" b="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including </a:t>
                      </a:r>
                      <a:r>
                        <a:rPr lang="en-GB" sz="1600" b="0" kern="1200" noProof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addre</a:t>
                      </a:r>
                      <a:r>
                        <a:rPr lang="sk-SK" sz="1600" b="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lang="en-GB" sz="1600" b="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sing health impacts</a:t>
                      </a:r>
                      <a:endParaRPr lang="en-US" sz="16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394" marR="57394" marT="57394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2000" kern="1200" dirty="0" smtClean="0">
                          <a:ln w="0"/>
                          <a:solidFill>
                            <a:schemeClr val="dk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2000" kern="1200" dirty="0" smtClean="0">
                          <a:ln w="0"/>
                          <a:solidFill>
                            <a:schemeClr val="dk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t</a:t>
                      </a:r>
                      <a:r>
                        <a:rPr lang="sk-SK" sz="2000" kern="1200" dirty="0" err="1" smtClean="0">
                          <a:ln w="0"/>
                          <a:solidFill>
                            <a:schemeClr val="dk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émy</a:t>
                      </a:r>
                      <a:r>
                        <a:rPr lang="sk-SK" sz="2000" kern="1200" dirty="0" smtClean="0">
                          <a:ln w="0"/>
                          <a:solidFill>
                            <a:schemeClr val="dk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→ 6</a:t>
                      </a:r>
                      <a:r>
                        <a:rPr lang="en-US" sz="2000" kern="1200" dirty="0" smtClean="0">
                          <a:ln w="0"/>
                          <a:solidFill>
                            <a:schemeClr val="dk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kern="1200" dirty="0" err="1" smtClean="0">
                          <a:ln w="0"/>
                          <a:solidFill>
                            <a:schemeClr val="dk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proje</a:t>
                      </a:r>
                      <a:r>
                        <a:rPr lang="sk-SK" sz="2000" kern="1200" dirty="0" err="1" smtClean="0">
                          <a:ln w="0"/>
                          <a:solidFill>
                            <a:schemeClr val="dk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ktov</a:t>
                      </a:r>
                      <a:endParaRPr lang="en-US" sz="2000" kern="1200" dirty="0" smtClean="0">
                        <a:ln w="0"/>
                        <a:solidFill>
                          <a:schemeClr val="dk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extLst>
                  <a:ext uri="{0D108BD9-81ED-4DB2-BD59-A6C34878D82A}">
                    <a16:rowId xmlns:a16="http://schemas.microsoft.com/office/drawing/2014/main" val="3637481687"/>
                  </a:ext>
                </a:extLst>
              </a:tr>
              <a:tr h="55182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sk-SK" sz="2000" b="1" kern="1200" cap="all" dirty="0" smtClean="0">
                          <a:ln w="0"/>
                          <a:solidFill>
                            <a:schemeClr val="dk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PCP projekty</a:t>
                      </a:r>
                      <a:endParaRPr lang="sk-SK" sz="2000" b="1" kern="1200" cap="all" dirty="0">
                        <a:ln w="0"/>
                        <a:solidFill>
                          <a:schemeClr val="dk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394" marR="57394" marT="5739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sk-SK" sz="2000" b="1" kern="1200" dirty="0" smtClean="0">
                          <a:ln w="0"/>
                          <a:solidFill>
                            <a:schemeClr val="dk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5 mil. EUR</a:t>
                      </a:r>
                      <a:endParaRPr lang="sk-SK" sz="2000" b="1" kern="1200" dirty="0">
                        <a:ln w="0"/>
                        <a:solidFill>
                          <a:schemeClr val="dk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extLst>
                  <a:ext uri="{0D108BD9-81ED-4DB2-BD59-A6C34878D82A}">
                    <a16:rowId xmlns:a16="http://schemas.microsoft.com/office/drawing/2014/main" val="3606321696"/>
                  </a:ext>
                </a:extLst>
              </a:tr>
              <a:tr h="324718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b="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Pre-commercial procurement of </a:t>
                      </a:r>
                      <a:r>
                        <a:rPr lang="en-GB" sz="1600" b="1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breakthrough solutions for climate proofing of public buildings</a:t>
                      </a:r>
                    </a:p>
                  </a:txBody>
                  <a:tcPr marL="57394" marR="57394" marT="5739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sk-SK" sz="2000" kern="1200" dirty="0" smtClean="0">
                          <a:ln w="0"/>
                          <a:solidFill>
                            <a:schemeClr val="dk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 téma → 1 projekt </a:t>
                      </a:r>
                      <a:endParaRPr lang="en-US" sz="2000" kern="1200" dirty="0" smtClean="0">
                        <a:ln w="0"/>
                        <a:solidFill>
                          <a:schemeClr val="dk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extLst>
                  <a:ext uri="{0D108BD9-81ED-4DB2-BD59-A6C34878D82A}">
                    <a16:rowId xmlns:a16="http://schemas.microsoft.com/office/drawing/2014/main" val="600926115"/>
                  </a:ext>
                </a:extLst>
              </a:tr>
              <a:tr h="26517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endParaRPr lang="sk-SK" sz="2000" b="0" kern="1200" dirty="0">
                        <a:ln w="0"/>
                        <a:solidFill>
                          <a:schemeClr val="tx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394" marR="57394" marT="5739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sk-SK" sz="2000" b="1" kern="1200" dirty="0" smtClean="0">
                          <a:ln w="0"/>
                          <a:solidFill>
                            <a:srgbClr val="C00000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11 projektov</a:t>
                      </a:r>
                      <a:endParaRPr lang="sk-SK" sz="2000" b="1" kern="1200" dirty="0">
                        <a:ln w="0"/>
                        <a:solidFill>
                          <a:srgbClr val="C0000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8974367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749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uľk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3428533"/>
              </p:ext>
            </p:extLst>
          </p:nvPr>
        </p:nvGraphicFramePr>
        <p:xfrm>
          <a:off x="226597" y="1342837"/>
          <a:ext cx="11868072" cy="4758254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8725302">
                  <a:extLst>
                    <a:ext uri="{9D8B030D-6E8A-4147-A177-3AD203B41FA5}">
                      <a16:colId xmlns:a16="http://schemas.microsoft.com/office/drawing/2014/main" val="53052014"/>
                    </a:ext>
                  </a:extLst>
                </a:gridCol>
                <a:gridCol w="706931">
                  <a:extLst>
                    <a:ext uri="{9D8B030D-6E8A-4147-A177-3AD203B41FA5}">
                      <a16:colId xmlns:a16="http://schemas.microsoft.com/office/drawing/2014/main" val="3301332192"/>
                    </a:ext>
                  </a:extLst>
                </a:gridCol>
                <a:gridCol w="860612">
                  <a:extLst>
                    <a:ext uri="{9D8B030D-6E8A-4147-A177-3AD203B41FA5}">
                      <a16:colId xmlns:a16="http://schemas.microsoft.com/office/drawing/2014/main" val="3272596612"/>
                    </a:ext>
                  </a:extLst>
                </a:gridCol>
                <a:gridCol w="791455">
                  <a:extLst>
                    <a:ext uri="{9D8B030D-6E8A-4147-A177-3AD203B41FA5}">
                      <a16:colId xmlns:a16="http://schemas.microsoft.com/office/drawing/2014/main" val="545117134"/>
                    </a:ext>
                  </a:extLst>
                </a:gridCol>
                <a:gridCol w="783772">
                  <a:extLst>
                    <a:ext uri="{9D8B030D-6E8A-4147-A177-3AD203B41FA5}">
                      <a16:colId xmlns:a16="http://schemas.microsoft.com/office/drawing/2014/main" val="2983147790"/>
                    </a:ext>
                  </a:extLst>
                </a:gridCol>
              </a:tblGrid>
              <a:tr h="2600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T</a:t>
                      </a:r>
                      <a:r>
                        <a:rPr lang="sk-SK" sz="2400" dirty="0" err="1" smtClean="0">
                          <a:effectLst/>
                        </a:rPr>
                        <a:t>émy</a:t>
                      </a:r>
                      <a:r>
                        <a:rPr lang="sk-SK" sz="2400" baseline="0" dirty="0" smtClean="0">
                          <a:effectLst/>
                        </a:rPr>
                        <a:t> (6)</a:t>
                      </a:r>
                      <a:endParaRPr lang="sk-SK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394" marR="57394" marT="57394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sk-SK" sz="1200" b="0" dirty="0" smtClean="0">
                          <a:effectLst/>
                        </a:rPr>
                        <a:t>Typ projektu</a:t>
                      </a:r>
                      <a:endParaRPr lang="sk-SK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394" marR="57394" marT="57394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sk-SK" sz="1200" b="0" dirty="0" smtClean="0">
                          <a:effectLst/>
                        </a:rPr>
                        <a:t>Rozpočet</a:t>
                      </a:r>
                      <a:r>
                        <a:rPr lang="sk-SK" sz="1200" b="0" baseline="0" dirty="0" smtClean="0">
                          <a:effectLst/>
                        </a:rPr>
                        <a:t> na tému</a:t>
                      </a:r>
                      <a:endParaRPr lang="sk-SK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394" marR="57394" marT="57394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sk-SK" sz="1200" b="0" baseline="0" dirty="0" smtClean="0">
                          <a:effectLst/>
                        </a:rPr>
                        <a:t>Rozpočet na projekt</a:t>
                      </a:r>
                    </a:p>
                  </a:txBody>
                  <a:tcPr marL="57394" marR="57394" marT="57394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sk-SK" sz="1200" b="0" dirty="0" smtClean="0">
                          <a:effectLst/>
                        </a:rPr>
                        <a:t>Počet projektov</a:t>
                      </a:r>
                      <a:endParaRPr lang="sk-SK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394" marR="57394" marT="57394" marB="0"/>
                </a:tc>
                <a:extLst>
                  <a:ext uri="{0D108BD9-81ED-4DB2-BD59-A6C34878D82A}">
                    <a16:rowId xmlns:a16="http://schemas.microsoft.com/office/drawing/2014/main" val="3032898287"/>
                  </a:ext>
                </a:extLst>
              </a:tr>
              <a:tr h="2190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600" noProof="0" dirty="0" smtClean="0">
                          <a:effectLst/>
                        </a:rPr>
                        <a:t>HORIZON-MISS-2025-CLIMA-01-01: </a:t>
                      </a:r>
                      <a:r>
                        <a:rPr lang="en-GB" sz="1600" b="1" noProof="0" dirty="0" smtClean="0">
                          <a:effectLst/>
                        </a:rPr>
                        <a:t>Supporting regions and local authorities in assessing</a:t>
                      </a:r>
                      <a:r>
                        <a:rPr lang="en-GB" sz="1600" b="1" baseline="0" noProof="0" dirty="0" smtClean="0">
                          <a:effectLst/>
                        </a:rPr>
                        <a:t> climate risk</a:t>
                      </a:r>
                      <a:r>
                        <a:rPr lang="sk-SK" sz="1600" b="0" baseline="0" noProof="0" dirty="0" smtClean="0">
                          <a:effectLst/>
                        </a:rPr>
                        <a:t> </a:t>
                      </a:r>
                      <a:r>
                        <a:rPr lang="sk-SK" sz="1400" b="0" baseline="0" noProof="0" dirty="0" smtClean="0">
                          <a:effectLst/>
                        </a:rPr>
                        <a:t>(</a:t>
                      </a:r>
                      <a:r>
                        <a:rPr lang="sk-SK" sz="1400" b="0" dirty="0" smtClean="0"/>
                        <a:t>hodnotenie klimatických rizík)</a:t>
                      </a:r>
                      <a:endParaRPr lang="en-GB" sz="1400" b="0" noProof="0" dirty="0" smtClean="0">
                        <a:effectLst/>
                        <a:latin typeface="+mn-lt"/>
                      </a:endParaRPr>
                    </a:p>
                  </a:txBody>
                  <a:tcPr marL="57394" marR="57394" marT="57394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RIA</a:t>
                      </a:r>
                      <a:endParaRPr lang="sk-SK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  <a:r>
                        <a:rPr lang="sk-SK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sk-SK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sk-SK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17,4</a:t>
                      </a:r>
                      <a:endParaRPr lang="sk-SK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sk-SK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53538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 smtClean="0">
                          <a:effectLst/>
                        </a:rPr>
                        <a:t>HORIZON-MISS-2025-CLIMA-01-02: </a:t>
                      </a:r>
                      <a:r>
                        <a:rPr lang="en-GB" sz="1600" b="1" noProof="0" dirty="0" smtClean="0">
                          <a:effectLst/>
                        </a:rPr>
                        <a:t>Supporting regions and local authorities in developing</a:t>
                      </a:r>
                      <a:r>
                        <a:rPr lang="sk-SK" sz="1600" b="1" noProof="0" dirty="0" smtClean="0">
                          <a:effectLst/>
                        </a:rPr>
                        <a:t> </a:t>
                      </a:r>
                      <a:r>
                        <a:rPr lang="sk-SK" sz="1600" b="1" noProof="0" dirty="0" err="1" smtClean="0">
                          <a:effectLst/>
                        </a:rPr>
                        <a:t>their</a:t>
                      </a:r>
                      <a:r>
                        <a:rPr lang="sk-SK" sz="1600" b="1" baseline="0" noProof="0" dirty="0" smtClean="0">
                          <a:effectLst/>
                        </a:rPr>
                        <a:t> </a:t>
                      </a:r>
                      <a:r>
                        <a:rPr lang="en-GB" sz="1600" b="1" noProof="0" dirty="0" smtClean="0">
                          <a:effectLst/>
                        </a:rPr>
                        <a:t>local Action Plans towards climate resilience</a:t>
                      </a:r>
                      <a:r>
                        <a:rPr lang="sk-SK" sz="1600" b="1" noProof="0" dirty="0" smtClean="0">
                          <a:effectLst/>
                        </a:rPr>
                        <a:t> </a:t>
                      </a:r>
                      <a:r>
                        <a:rPr lang="sk-SK" sz="1400" b="0" noProof="0" dirty="0" smtClean="0">
                          <a:effectLst/>
                        </a:rPr>
                        <a:t>(</a:t>
                      </a:r>
                      <a:r>
                        <a:rPr lang="sk-SK" sz="1400" b="0" baseline="0" dirty="0" smtClean="0"/>
                        <a:t>Akčné plány na prispôsobenie sa zmene klímy) </a:t>
                      </a:r>
                      <a:endParaRPr lang="en-GB" sz="1400" b="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394" marR="57394" marT="57394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RIA</a:t>
                      </a:r>
                      <a:endParaRPr lang="sk-SK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  <a:endParaRPr lang="sk-SK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  <a:endParaRPr lang="sk-SK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sk-SK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78695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600" noProof="0" dirty="0" smtClean="0">
                          <a:effectLst/>
                        </a:rPr>
                        <a:t>HORIZON-MISS-2025-CLIMA-01-03: </a:t>
                      </a:r>
                      <a:r>
                        <a:rPr lang="en-GB" sz="1600" b="1" noProof="0" dirty="0" smtClean="0">
                          <a:effectLst/>
                        </a:rPr>
                        <a:t>Demonstrating solutions to help hotspots in coastal regions to adapt to climate change</a:t>
                      </a:r>
                      <a:r>
                        <a:rPr lang="sk-SK" sz="1600" b="1" noProof="0" dirty="0" smtClean="0">
                          <a:effectLst/>
                        </a:rPr>
                        <a:t> </a:t>
                      </a:r>
                      <a:r>
                        <a:rPr lang="sk-SK" sz="1400" b="0" u="none" noProof="0" dirty="0" smtClean="0">
                          <a:effectLst/>
                        </a:rPr>
                        <a:t>(</a:t>
                      </a:r>
                      <a:r>
                        <a:rPr lang="sk-SK" sz="1400" b="0" u="non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adaptačné opatrenia a riešenia na zvýšenie odolnosti pobrežných oblastí)</a:t>
                      </a:r>
                      <a:endParaRPr lang="en-GB" sz="1400" b="0" u="none" noProof="0" dirty="0" smtClean="0">
                        <a:effectLst/>
                        <a:latin typeface="+mn-lt"/>
                      </a:endParaRPr>
                    </a:p>
                  </a:txBody>
                  <a:tcPr marL="57394" marR="57394" marT="57394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IA</a:t>
                      </a:r>
                      <a:endParaRPr lang="sk-SK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  <a:endParaRPr lang="sk-SK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sk-SK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sk-SK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sk-SK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2702363"/>
                  </a:ext>
                </a:extLst>
              </a:tr>
              <a:tr h="284045">
                <a:tc>
                  <a:txBody>
                    <a:bodyPr/>
                    <a:lstStyle/>
                    <a:p>
                      <a:r>
                        <a:rPr lang="en-GB" sz="1600" noProof="0" dirty="0" smtClean="0">
                          <a:effectLst/>
                        </a:rPr>
                        <a:t>HORIZON-MISS-2025-CLIMA-01-04: </a:t>
                      </a:r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Testing and demonstrating innovative solutions to improve resilience to extreme heat, including addressing health impacts</a:t>
                      </a:r>
                      <a:r>
                        <a:rPr lang="sk-SK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sk-SK" sz="1400" b="0" dirty="0" smtClean="0"/>
                        <a:t>riešenia proti účinkom extrémnych horúčav) </a:t>
                      </a:r>
                      <a:endParaRPr lang="sk-SK" sz="14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394" marR="57394" marT="57394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IA</a:t>
                      </a:r>
                      <a:endParaRPr lang="sk-SK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  <a:endParaRPr lang="sk-SK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sk-SK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sk-SK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sk-SK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7481687"/>
                  </a:ext>
                </a:extLst>
              </a:tr>
              <a:tr h="1209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 smtClean="0">
                          <a:effectLst/>
                        </a:rPr>
                        <a:t>HORIZON-MISS-2025-CLIMA-01-05: </a:t>
                      </a:r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Better understanding incentives for private sector financing of adaptation solutions </a:t>
                      </a:r>
                      <a:r>
                        <a:rPr lang="sk-SK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(podpora súkromného sektora pri financovaní</a:t>
                      </a:r>
                      <a:r>
                        <a:rPr lang="sk-SK" sz="14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adaptačných opatrení)</a:t>
                      </a:r>
                      <a:endParaRPr lang="en-GB" sz="1400" b="0" kern="1200" noProof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394" marR="57394" marT="57394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RIA</a:t>
                      </a:r>
                      <a:endParaRPr lang="en-GB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6</a:t>
                      </a:r>
                      <a:endParaRPr lang="en-US" dirty="0"/>
                    </a:p>
                  </a:txBody>
                  <a:tcPr marL="73025" marR="73025" marT="730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3</a:t>
                      </a:r>
                      <a:endParaRPr lang="en-US" dirty="0"/>
                    </a:p>
                  </a:txBody>
                  <a:tcPr marL="73025" marR="73025" marT="730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2</a:t>
                      </a:r>
                      <a:endParaRPr lang="en-US" dirty="0"/>
                    </a:p>
                  </a:txBody>
                  <a:tcPr marL="73025" marR="73025" marT="730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6321696"/>
                  </a:ext>
                </a:extLst>
              </a:tr>
              <a:tr h="6486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 smtClean="0">
                          <a:effectLst/>
                        </a:rPr>
                        <a:t>HORIZON-MISS-2025-CLIMA-01-06: </a:t>
                      </a:r>
                      <a:r>
                        <a:rPr lang="en-GB" sz="1600" b="1" noProof="0" dirty="0" smtClean="0">
                          <a:effectLst/>
                        </a:rPr>
                        <a:t>Pre-commercial procurement of breakthrough</a:t>
                      </a:r>
                      <a:r>
                        <a:rPr lang="en-GB" sz="1600" b="1" baseline="0" noProof="0" dirty="0" smtClean="0">
                          <a:effectLst/>
                        </a:rPr>
                        <a:t> solutions for climate proofing of public buildings</a:t>
                      </a:r>
                      <a:r>
                        <a:rPr lang="sk-SK" sz="1600" b="1" baseline="0" noProof="0" dirty="0" smtClean="0">
                          <a:effectLst/>
                        </a:rPr>
                        <a:t> </a:t>
                      </a:r>
                      <a:r>
                        <a:rPr lang="sk-SK" sz="1400" b="0" baseline="0" noProof="0" dirty="0" smtClean="0">
                          <a:effectLst/>
                        </a:rPr>
                        <a:t>(riešenia na </a:t>
                      </a:r>
                      <a:r>
                        <a:rPr lang="sk-SK" sz="1400" b="0" baseline="0" dirty="0" smtClean="0"/>
                        <a:t>ochranu verejných budov pred klimatickými vplyvmi)</a:t>
                      </a:r>
                    </a:p>
                  </a:txBody>
                  <a:tcPr marL="57394" marR="57394" marT="5739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en-GB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PCP</a:t>
                      </a:r>
                      <a:endParaRPr lang="en-GB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025" marR="73025" marT="730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5</a:t>
                      </a:r>
                      <a:endParaRPr lang="en-US" dirty="0"/>
                    </a:p>
                  </a:txBody>
                  <a:tcPr marL="73025" marR="73025" marT="730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5</a:t>
                      </a:r>
                      <a:endParaRPr lang="en-US" dirty="0"/>
                    </a:p>
                  </a:txBody>
                  <a:tcPr marL="73025" marR="73025" marT="730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dirty="0" smtClean="0"/>
                        <a:t>1</a:t>
                      </a:r>
                      <a:endParaRPr lang="en-US" dirty="0"/>
                    </a:p>
                  </a:txBody>
                  <a:tcPr marL="73025" marR="73025" marT="73025" marB="0" anchor="ctr"/>
                </a:tc>
                <a:extLst>
                  <a:ext uri="{0D108BD9-81ED-4DB2-BD59-A6C34878D82A}">
                    <a16:rowId xmlns:a16="http://schemas.microsoft.com/office/drawing/2014/main" val="600926115"/>
                  </a:ext>
                </a:extLst>
              </a:tr>
              <a:tr h="6486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400"/>
                        </a:spcAft>
                      </a:pPr>
                      <a:r>
                        <a:rPr lang="sk-SK" sz="2000" b="1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SPOLU</a:t>
                      </a:r>
                      <a:endParaRPr lang="en-GB" sz="2000" b="1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394" marR="57394" marT="57394" marB="0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sk-SK" sz="2000" b="1" dirty="0" smtClean="0"/>
                        <a:t>113,4 mil. EUR</a:t>
                      </a:r>
                      <a:endParaRPr lang="en-US" sz="2000" b="1" dirty="0"/>
                    </a:p>
                  </a:txBody>
                  <a:tcPr marL="73025" marR="73025" marT="73025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b="1" dirty="0"/>
                    </a:p>
                  </a:txBody>
                  <a:tcPr marL="73025" marR="73025" marT="73025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marL="73025" marR="73025" marT="730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2000" b="1" dirty="0" smtClean="0"/>
                        <a:t>11</a:t>
                      </a:r>
                      <a:endParaRPr lang="en-US" sz="2000" b="1" dirty="0"/>
                    </a:p>
                  </a:txBody>
                  <a:tcPr marL="73025" marR="73025" marT="73025" marB="0" anchor="ctr"/>
                </a:tc>
                <a:extLst>
                  <a:ext uri="{0D108BD9-81ED-4DB2-BD59-A6C34878D82A}">
                    <a16:rowId xmlns:a16="http://schemas.microsoft.com/office/drawing/2014/main" val="2655073795"/>
                  </a:ext>
                </a:extLst>
              </a:tr>
            </a:tbl>
          </a:graphicData>
        </a:graphic>
      </p:graphicFrame>
      <p:sp>
        <p:nvSpPr>
          <p:cNvPr id="5" name="Nadpis 1"/>
          <p:cNvSpPr txBox="1">
            <a:spLocks/>
          </p:cNvSpPr>
          <p:nvPr/>
        </p:nvSpPr>
        <p:spPr>
          <a:xfrm>
            <a:off x="308459" y="124477"/>
            <a:ext cx="11325726" cy="11581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sk-SK" sz="32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4" name="Vlna 3"/>
          <p:cNvSpPr/>
          <p:nvPr/>
        </p:nvSpPr>
        <p:spPr>
          <a:xfrm>
            <a:off x="3065295" y="6092544"/>
            <a:ext cx="3538706" cy="682906"/>
          </a:xfrm>
          <a:prstGeom prst="wav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BlokTextu 5"/>
          <p:cNvSpPr txBox="1"/>
          <p:nvPr/>
        </p:nvSpPr>
        <p:spPr>
          <a:xfrm>
            <a:off x="3157242" y="6249331"/>
            <a:ext cx="3446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/>
              <a:t>6. </a:t>
            </a:r>
            <a:r>
              <a:rPr lang="sk-SK" b="1" dirty="0"/>
              <a:t>m</a:t>
            </a:r>
            <a:r>
              <a:rPr lang="sk-SK" b="1" dirty="0" smtClean="0"/>
              <a:t>áj 2025 </a:t>
            </a:r>
            <a:r>
              <a:rPr lang="en-AE" b="1" dirty="0" smtClean="0"/>
              <a:t>–</a:t>
            </a:r>
            <a:r>
              <a:rPr lang="sk-SK" b="1" dirty="0" smtClean="0"/>
              <a:t> 24. september 2025</a:t>
            </a:r>
            <a:endParaRPr lang="sk-SK" b="1" dirty="0"/>
          </a:p>
        </p:txBody>
      </p:sp>
      <p:sp>
        <p:nvSpPr>
          <p:cNvPr id="2" name="Obdĺžnik 1"/>
          <p:cNvSpPr/>
          <p:nvPr/>
        </p:nvSpPr>
        <p:spPr>
          <a:xfrm>
            <a:off x="-1672399" y="72587"/>
            <a:ext cx="11407526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4400" b="1" dirty="0">
                <a:solidFill>
                  <a:srgbClr val="0070C0"/>
                </a:solidFill>
                <a:ea typeface="+mj-ea"/>
                <a:cs typeface="+mj-cs"/>
              </a:rPr>
              <a:t>Misia </a:t>
            </a:r>
            <a:r>
              <a:rPr lang="sk-SK" sz="4400" b="1" dirty="0" smtClean="0">
                <a:solidFill>
                  <a:srgbClr val="0070C0"/>
                </a:solidFill>
                <a:ea typeface="+mj-ea"/>
                <a:cs typeface="+mj-cs"/>
              </a:rPr>
              <a:t>Adaptácia na zmenu klímy</a:t>
            </a:r>
            <a:endParaRPr lang="sk-SK" sz="4400" b="1" dirty="0">
              <a:solidFill>
                <a:srgbClr val="0070C0"/>
              </a:solidFill>
              <a:ea typeface="+mj-ea"/>
              <a:cs typeface="+mj-cs"/>
            </a:endParaRPr>
          </a:p>
          <a:p>
            <a:pPr algn="ctr"/>
            <a:r>
              <a:rPr lang="sk-SK" sz="3200" dirty="0">
                <a:solidFill>
                  <a:srgbClr val="0070C0"/>
                </a:solidFill>
                <a:ea typeface="+mj-ea"/>
                <a:cs typeface="+mj-cs"/>
              </a:rPr>
              <a:t>témy výzvy </a:t>
            </a:r>
            <a:r>
              <a:rPr lang="sk-SK" sz="3200" dirty="0" smtClean="0">
                <a:solidFill>
                  <a:srgbClr val="0070C0"/>
                </a:solidFill>
                <a:ea typeface="+mj-ea"/>
                <a:cs typeface="+mj-cs"/>
              </a:rPr>
              <a:t>na rok 2025</a:t>
            </a:r>
            <a:endParaRPr lang="sk-SK" sz="3200" dirty="0">
              <a:solidFill>
                <a:srgbClr val="0070C0"/>
              </a:solidFill>
              <a:ea typeface="+mj-ea"/>
              <a:cs typeface="+mj-cs"/>
            </a:endParaRPr>
          </a:p>
        </p:txBody>
      </p:sp>
      <p:pic>
        <p:nvPicPr>
          <p:cNvPr id="3" name="Obrázo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073" y="265379"/>
            <a:ext cx="3810000" cy="87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8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lokTextu 10"/>
          <p:cNvSpPr txBox="1"/>
          <p:nvPr/>
        </p:nvSpPr>
        <p:spPr>
          <a:xfrm>
            <a:off x="4866250" y="4632325"/>
            <a:ext cx="44355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 sz="2400" dirty="0"/>
          </a:p>
        </p:txBody>
      </p:sp>
      <p:sp>
        <p:nvSpPr>
          <p:cNvPr id="13" name="BlokTextu 12"/>
          <p:cNvSpPr txBox="1"/>
          <p:nvPr/>
        </p:nvSpPr>
        <p:spPr>
          <a:xfrm>
            <a:off x="1130172" y="5385565"/>
            <a:ext cx="44355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Web: </a:t>
            </a:r>
            <a:r>
              <a:rPr lang="sk-SK" dirty="0">
                <a:hlinkClick r:id="rId3"/>
              </a:rPr>
              <a:t>www.horizont-europa.sk</a:t>
            </a:r>
            <a:endParaRPr lang="sk-SK" dirty="0"/>
          </a:p>
          <a:p>
            <a:r>
              <a:rPr lang="sk-SK" dirty="0"/>
              <a:t>Mail: </a:t>
            </a:r>
            <a:r>
              <a:rPr lang="en-GB" dirty="0">
                <a:hlinkClick r:id="rId4"/>
              </a:rPr>
              <a:t>h</a:t>
            </a:r>
            <a:r>
              <a:rPr lang="sk-SK" dirty="0" err="1">
                <a:hlinkClick r:id="rId4"/>
              </a:rPr>
              <a:t>orizont</a:t>
            </a:r>
            <a:r>
              <a:rPr lang="en-GB" dirty="0">
                <a:hlinkClick r:id="rId4"/>
              </a:rPr>
              <a:t>@cvtisr.sk</a:t>
            </a:r>
            <a:endParaRPr lang="sk-SK" dirty="0"/>
          </a:p>
        </p:txBody>
      </p:sp>
      <p:pic>
        <p:nvPicPr>
          <p:cNvPr id="14" name="Obrázok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172" y="4295918"/>
            <a:ext cx="2887192" cy="94385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9048" y="0"/>
            <a:ext cx="3122951" cy="6858000"/>
          </a:xfrm>
          <a:prstGeom prst="rect">
            <a:avLst/>
          </a:prstGeom>
        </p:spPr>
      </p:pic>
      <p:sp>
        <p:nvSpPr>
          <p:cNvPr id="6" name="BlokTextu 5"/>
          <p:cNvSpPr txBox="1"/>
          <p:nvPr/>
        </p:nvSpPr>
        <p:spPr>
          <a:xfrm>
            <a:off x="4368863" y="623392"/>
            <a:ext cx="5897017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4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Ďakujem za pozornosť</a:t>
            </a:r>
          </a:p>
          <a:p>
            <a:endParaRPr lang="sk-SK" i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sk-SK" sz="2400" b="1" dirty="0" smtClean="0">
                <a:solidFill>
                  <a:srgbClr val="0033CC"/>
                </a:solidFill>
              </a:rPr>
              <a:t>Miroslava Tužinská</a:t>
            </a:r>
            <a:r>
              <a:rPr lang="sk-SK" b="1" dirty="0"/>
              <a:t> </a:t>
            </a:r>
            <a:endParaRPr lang="sk-SK" dirty="0"/>
          </a:p>
          <a:p>
            <a:r>
              <a:rPr lang="sk-SK" dirty="0"/>
              <a:t>Národný kontaktný bod Horizont Európa</a:t>
            </a:r>
          </a:p>
          <a:p>
            <a:r>
              <a:rPr lang="sk-SK" dirty="0"/>
              <a:t>Klaster 5 - Klíma, energetika a mobilita</a:t>
            </a:r>
          </a:p>
          <a:p>
            <a:r>
              <a:rPr lang="sk-SK" dirty="0"/>
              <a:t>Misia Adaptácia na zmenu </a:t>
            </a:r>
            <a:r>
              <a:rPr lang="sk-SK" dirty="0" smtClean="0"/>
              <a:t>klímy</a:t>
            </a:r>
          </a:p>
          <a:p>
            <a:r>
              <a:rPr lang="sk-SK" dirty="0" smtClean="0"/>
              <a:t>Misia Klimaticky neutrálne a inteligentné mestá</a:t>
            </a:r>
            <a:endParaRPr lang="sk-SK" dirty="0"/>
          </a:p>
          <a:p>
            <a:endParaRPr lang="sk-SK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sk-SK" dirty="0" smtClean="0"/>
              <a:t>E-mail: </a:t>
            </a:r>
            <a:r>
              <a:rPr lang="sk-SK" dirty="0" smtClean="0">
                <a:hlinkClick r:id="rId7"/>
              </a:rPr>
              <a:t>miroslava.tuzinska@cvtisr.sk</a:t>
            </a:r>
            <a:endParaRPr lang="sk-SK" dirty="0" smtClean="0"/>
          </a:p>
          <a:p>
            <a:r>
              <a:rPr lang="sk-SK" dirty="0" smtClean="0"/>
              <a:t>Tel: +421 917 733 474</a:t>
            </a:r>
            <a:endParaRPr lang="sk-SK" dirty="0"/>
          </a:p>
        </p:txBody>
      </p:sp>
      <p:pic>
        <p:nvPicPr>
          <p:cNvPr id="8" name="Obrázok 7">
            <a:extLst>
              <a:ext uri="{FF2B5EF4-FFF2-40B4-BE49-F238E27FC236}">
                <a16:creationId xmlns:a16="http://schemas.microsoft.com/office/drawing/2014/main" id="{9BEA00AF-5D00-4DBD-9842-C574EF0BDF4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6182" y="4677425"/>
            <a:ext cx="1800663" cy="1800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18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731542" cy="1325563"/>
          </a:xfrm>
        </p:spPr>
        <p:txBody>
          <a:bodyPr>
            <a:normAutofit fontScale="90000"/>
          </a:bodyPr>
          <a:lstStyle/>
          <a:p>
            <a:r>
              <a:rPr lang="sk-SK" dirty="0" smtClean="0">
                <a:solidFill>
                  <a:srgbClr val="0070C0"/>
                </a:solidFill>
                <a:latin typeface="+mn-lt"/>
              </a:rPr>
              <a:t>Klaster 5: KLÍMA, ENERGETIKA A MOBILITA</a:t>
            </a:r>
            <a:br>
              <a:rPr lang="sk-SK" dirty="0" smtClean="0">
                <a:solidFill>
                  <a:srgbClr val="0070C0"/>
                </a:solidFill>
                <a:latin typeface="+mn-lt"/>
              </a:rPr>
            </a:br>
            <a:endParaRPr lang="sk-SK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742" y="0"/>
            <a:ext cx="1622258" cy="6858000"/>
          </a:xfrm>
          <a:prstGeom prst="rect">
            <a:avLst/>
          </a:prstGeom>
        </p:spPr>
      </p:pic>
      <p:pic>
        <p:nvPicPr>
          <p:cNvPr id="5" name="Obrázo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592" y="1069226"/>
            <a:ext cx="8659865" cy="56142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BlokTextu 2"/>
          <p:cNvSpPr txBox="1"/>
          <p:nvPr/>
        </p:nvSpPr>
        <p:spPr>
          <a:xfrm>
            <a:off x="571358" y="1244852"/>
            <a:ext cx="10713958" cy="52716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sk-SK" sz="4000" dirty="0" smtClean="0">
              <a:solidFill>
                <a:schemeClr val="tx1">
                  <a:lumMod val="50000"/>
                  <a:lumOff val="50000"/>
                </a:schemeClr>
              </a:solidFill>
              <a:ea typeface="+mj-ea"/>
              <a:cs typeface="+mj-cs"/>
            </a:endParaRPr>
          </a:p>
          <a:p>
            <a:r>
              <a:rPr lang="sk-SK" sz="36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+mj-ea"/>
                <a:cs typeface="+mj-cs"/>
              </a:rPr>
              <a:t>Spoločné hlavné ciele </a:t>
            </a:r>
            <a:r>
              <a:rPr lang="sk-SK" sz="3600" dirty="0">
                <a:solidFill>
                  <a:schemeClr val="tx1">
                    <a:lumMod val="50000"/>
                    <a:lumOff val="50000"/>
                  </a:schemeClr>
                </a:solidFill>
                <a:ea typeface="+mj-ea"/>
                <a:cs typeface="+mj-cs"/>
              </a:rPr>
              <a:t>klastra </a:t>
            </a:r>
            <a:r>
              <a:rPr lang="sk-SK" sz="36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+mj-ea"/>
                <a:cs typeface="+mj-cs"/>
              </a:rPr>
              <a:t>5:</a:t>
            </a:r>
          </a:p>
          <a:p>
            <a:endParaRPr lang="sk-SK" sz="4000" dirty="0">
              <a:solidFill>
                <a:schemeClr val="tx1">
                  <a:lumMod val="50000"/>
                  <a:lumOff val="50000"/>
                </a:schemeClr>
              </a:solidFill>
              <a:ea typeface="+mj-ea"/>
              <a:cs typeface="+mj-cs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sk-SK" sz="3600" dirty="0">
                <a:solidFill>
                  <a:srgbClr val="0070C0"/>
                </a:solidFill>
                <a:ea typeface="+mj-ea"/>
                <a:cs typeface="+mj-cs"/>
              </a:rPr>
              <a:t>boj proti zmene klímy 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sk-SK" sz="3600" dirty="0">
                <a:solidFill>
                  <a:srgbClr val="0070C0"/>
                </a:solidFill>
                <a:ea typeface="+mj-ea"/>
                <a:cs typeface="+mj-cs"/>
              </a:rPr>
              <a:t>zlepšenie konkurencieschopnosti európskeho energetického a dopravného priemyslu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sk-SK" sz="3600" dirty="0" smtClean="0">
                <a:solidFill>
                  <a:srgbClr val="0070C0"/>
                </a:solidFill>
                <a:ea typeface="+mj-ea"/>
                <a:cs typeface="+mj-cs"/>
              </a:rPr>
              <a:t>zlepšenie </a:t>
            </a:r>
            <a:r>
              <a:rPr lang="sk-SK" sz="3600" dirty="0">
                <a:solidFill>
                  <a:srgbClr val="0070C0"/>
                </a:solidFill>
                <a:ea typeface="+mj-ea"/>
                <a:cs typeface="+mj-cs"/>
              </a:rPr>
              <a:t>kvality služieb, ktoré tieto odvetvia poskytujú spoločnosti.</a:t>
            </a:r>
          </a:p>
          <a:p>
            <a:endParaRPr lang="sk-SK" sz="4000" dirty="0">
              <a:solidFill>
                <a:srgbClr val="0070C0"/>
              </a:solidFill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615533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731542" cy="1325563"/>
          </a:xfrm>
        </p:spPr>
        <p:txBody>
          <a:bodyPr/>
          <a:lstStyle/>
          <a:p>
            <a:r>
              <a:rPr lang="sk-SK" dirty="0" smtClean="0">
                <a:solidFill>
                  <a:srgbClr val="0070C0"/>
                </a:solidFill>
                <a:latin typeface="+mn-lt"/>
              </a:rPr>
              <a:t>Klaster 5 </a:t>
            </a:r>
            <a:r>
              <a:rPr lang="en-AE" dirty="0" smtClean="0">
                <a:solidFill>
                  <a:srgbClr val="0070C0"/>
                </a:solidFill>
                <a:latin typeface="+mn-lt"/>
              </a:rPr>
              <a:t>–</a:t>
            </a:r>
            <a:r>
              <a:rPr lang="sk-SK" dirty="0" smtClean="0">
                <a:solidFill>
                  <a:srgbClr val="0070C0"/>
                </a:solidFill>
                <a:latin typeface="+mn-lt"/>
              </a:rPr>
              <a:t> DESTINÁCIE</a:t>
            </a:r>
            <a:endParaRPr lang="sk-SK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742" y="0"/>
            <a:ext cx="1622258" cy="6858000"/>
          </a:xfrm>
          <a:prstGeom prst="rect">
            <a:avLst/>
          </a:prstGeom>
        </p:spPr>
      </p:pic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074059018"/>
              </p:ext>
            </p:extLst>
          </p:nvPr>
        </p:nvGraphicFramePr>
        <p:xfrm>
          <a:off x="367791" y="1313657"/>
          <a:ext cx="10367014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19447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8638" y="252981"/>
            <a:ext cx="9731542" cy="1325563"/>
          </a:xfrm>
        </p:spPr>
        <p:txBody>
          <a:bodyPr/>
          <a:lstStyle/>
          <a:p>
            <a:r>
              <a:rPr lang="sk-SK" dirty="0" smtClean="0">
                <a:solidFill>
                  <a:srgbClr val="0070C0"/>
                </a:solidFill>
                <a:latin typeface="+mn-lt"/>
              </a:rPr>
              <a:t>Pracovný program WP na rok 2025</a:t>
            </a:r>
            <a:endParaRPr lang="sk-SK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742" y="0"/>
            <a:ext cx="1622258" cy="6858000"/>
          </a:xfrm>
          <a:prstGeom prst="rect">
            <a:avLst/>
          </a:prstGeom>
        </p:spPr>
      </p:pic>
      <p:sp>
        <p:nvSpPr>
          <p:cNvPr id="4" name="BlokTextu 3"/>
          <p:cNvSpPr txBox="1"/>
          <p:nvPr/>
        </p:nvSpPr>
        <p:spPr>
          <a:xfrm>
            <a:off x="341745" y="1367674"/>
            <a:ext cx="7508293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400" dirty="0"/>
              <a:t>Základný programový dokument pre Klaster 5 na </a:t>
            </a:r>
            <a:r>
              <a:rPr lang="sk-SK" sz="2400" dirty="0" smtClean="0"/>
              <a:t>rok 2025</a:t>
            </a:r>
            <a:endParaRPr lang="sk-SK" sz="2400" dirty="0"/>
          </a:p>
          <a:p>
            <a:endParaRPr lang="sk-SK" sz="24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</a:t>
            </a:r>
            <a:r>
              <a:rPr lang="sk-SK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sk-SK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výziev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86 tém </a:t>
            </a:r>
            <a:r>
              <a:rPr lang="sk-SK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sk-SK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topics</a:t>
            </a:r>
            <a:r>
              <a:rPr lang="sk-SK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 zatriedených do tematických oblastí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6 </a:t>
            </a:r>
            <a:r>
              <a:rPr lang="sk-SK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destinácií </a:t>
            </a:r>
            <a:r>
              <a:rPr lang="sk-SK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(témy destinácií v rôznych výzvach)</a:t>
            </a:r>
            <a:endParaRPr lang="sk-SK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spcBef>
                <a:spcPts val="1200"/>
              </a:spcBef>
            </a:pPr>
            <a:r>
              <a:rPr lang="sk-SK" sz="2400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Všetky </a:t>
            </a:r>
            <a:r>
              <a:rPr lang="sk-SK" sz="2400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typy projektov: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Výskumné projekty – RIA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Inovačné projekty – IA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Koordinačné a podporné projekty </a:t>
            </a:r>
            <a:r>
              <a:rPr lang="en-AE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–</a:t>
            </a:r>
            <a:r>
              <a:rPr lang="sk-SK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sk-SK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CSA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COFUND</a:t>
            </a:r>
          </a:p>
          <a:p>
            <a:endParaRPr lang="sk-SK" sz="24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sk-SK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Témy vyhlasované Spoločne programovanými európskymi partnerstvami sú súčasťou Pracovného programu 2025   </a:t>
            </a:r>
            <a:r>
              <a:rPr lang="sk-SK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(pre IA témy znížená miera financovania 70</a:t>
            </a:r>
            <a:r>
              <a:rPr lang="sk-SK" dirty="0">
                <a:solidFill>
                  <a:schemeClr val="tx1">
                    <a:lumMod val="50000"/>
                    <a:lumOff val="50000"/>
                  </a:schemeClr>
                </a:solidFill>
              </a:rPr>
              <a:t>% → 60%)</a:t>
            </a:r>
            <a:endParaRPr lang="sk-SK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sk-SK" dirty="0"/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 rotWithShape="1">
          <a:blip r:embed="rId4"/>
          <a:srcRect l="30917" r="30333"/>
          <a:stretch/>
        </p:blipFill>
        <p:spPr>
          <a:xfrm rot="316833">
            <a:off x="7782224" y="1474219"/>
            <a:ext cx="3287235" cy="47717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Obdĺžnik 2"/>
          <p:cNvSpPr/>
          <p:nvPr/>
        </p:nvSpPr>
        <p:spPr>
          <a:xfrm rot="244424">
            <a:off x="9668536" y="2642628"/>
            <a:ext cx="441520" cy="2614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Obdĺžnik 6"/>
          <p:cNvSpPr/>
          <p:nvPr/>
        </p:nvSpPr>
        <p:spPr>
          <a:xfrm rot="244424">
            <a:off x="8773083" y="5911109"/>
            <a:ext cx="792914" cy="2141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Obdĺžnik 7"/>
          <p:cNvSpPr/>
          <p:nvPr/>
        </p:nvSpPr>
        <p:spPr>
          <a:xfrm rot="11717431">
            <a:off x="9964606" y="2963441"/>
            <a:ext cx="476837" cy="1811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" name="Ovál 8"/>
          <p:cNvSpPr/>
          <p:nvPr/>
        </p:nvSpPr>
        <p:spPr>
          <a:xfrm rot="287032">
            <a:off x="8685590" y="2861887"/>
            <a:ext cx="1488443" cy="47018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" name="Obrázok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9441" y="2875310"/>
            <a:ext cx="734335" cy="734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19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/>
          <p:cNvPicPr>
            <a:picLocks noChangeAspect="1"/>
          </p:cNvPicPr>
          <p:nvPr/>
        </p:nvPicPr>
        <p:blipFill rotWithShape="1">
          <a:blip r:embed="rId3"/>
          <a:srcRect l="15315" t="16515" r="14291" b="3373"/>
          <a:stretch/>
        </p:blipFill>
        <p:spPr>
          <a:xfrm>
            <a:off x="730805" y="827729"/>
            <a:ext cx="9157855" cy="56100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Obdĺžnik 4"/>
          <p:cNvSpPr/>
          <p:nvPr/>
        </p:nvSpPr>
        <p:spPr>
          <a:xfrm>
            <a:off x="896702" y="1738791"/>
            <a:ext cx="1722611" cy="14158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Obdĺžnik 6"/>
          <p:cNvSpPr/>
          <p:nvPr/>
        </p:nvSpPr>
        <p:spPr>
          <a:xfrm>
            <a:off x="1709830" y="2306648"/>
            <a:ext cx="644013" cy="11548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Obdĺžnik 7"/>
          <p:cNvSpPr/>
          <p:nvPr/>
        </p:nvSpPr>
        <p:spPr>
          <a:xfrm>
            <a:off x="3397046" y="2749100"/>
            <a:ext cx="797396" cy="15088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" name="Obdĺžnik 8"/>
          <p:cNvSpPr/>
          <p:nvPr/>
        </p:nvSpPr>
        <p:spPr>
          <a:xfrm>
            <a:off x="1709830" y="2949677"/>
            <a:ext cx="1369633" cy="14498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" name="Obdĺžnik 9"/>
          <p:cNvSpPr/>
          <p:nvPr/>
        </p:nvSpPr>
        <p:spPr>
          <a:xfrm>
            <a:off x="2759915" y="3778985"/>
            <a:ext cx="1688199" cy="19029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" name="Obdĺžnik 10"/>
          <p:cNvSpPr/>
          <p:nvPr/>
        </p:nvSpPr>
        <p:spPr>
          <a:xfrm>
            <a:off x="3321337" y="4425322"/>
            <a:ext cx="474407" cy="13488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" name="Obdĺžnik 11"/>
          <p:cNvSpPr/>
          <p:nvPr/>
        </p:nvSpPr>
        <p:spPr>
          <a:xfrm>
            <a:off x="5716475" y="2371542"/>
            <a:ext cx="395257" cy="134434"/>
          </a:xfrm>
          <a:prstGeom prst="rect">
            <a:avLst/>
          </a:prstGeom>
          <a:noFill/>
          <a:ln w="190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3" name="Obrázok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742" y="0"/>
            <a:ext cx="1622258" cy="6858000"/>
          </a:xfrm>
          <a:prstGeom prst="rect">
            <a:avLst/>
          </a:prstGeom>
        </p:spPr>
      </p:pic>
      <p:sp>
        <p:nvSpPr>
          <p:cNvPr id="14" name="Nadpis 1"/>
          <p:cNvSpPr>
            <a:spLocks noGrp="1"/>
          </p:cNvSpPr>
          <p:nvPr>
            <p:ph type="title"/>
          </p:nvPr>
        </p:nvSpPr>
        <p:spPr>
          <a:xfrm>
            <a:off x="-339781" y="-172332"/>
            <a:ext cx="11720652" cy="1325563"/>
          </a:xfrm>
        </p:spPr>
        <p:txBody>
          <a:bodyPr/>
          <a:lstStyle/>
          <a:p>
            <a:pPr algn="ctr"/>
            <a:r>
              <a:rPr lang="sk-SK" dirty="0" smtClean="0">
                <a:solidFill>
                  <a:srgbClr val="0070C0"/>
                </a:solidFill>
                <a:latin typeface="+mn-lt"/>
              </a:rPr>
              <a:t>Klaster 5 </a:t>
            </a:r>
            <a:r>
              <a:rPr lang="sk-SK" dirty="0">
                <a:solidFill>
                  <a:srgbClr val="0070C0"/>
                </a:solidFill>
                <a:latin typeface="+mn-lt"/>
              </a:rPr>
              <a:t>- štruktúra Pracovného programu </a:t>
            </a:r>
            <a:r>
              <a:rPr lang="sk-SK" dirty="0" smtClean="0">
                <a:solidFill>
                  <a:srgbClr val="0070C0"/>
                </a:solidFill>
                <a:latin typeface="+mn-lt"/>
              </a:rPr>
              <a:t>2025</a:t>
            </a:r>
            <a:endParaRPr lang="sk-SK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5" name="Obdĺžnik 14"/>
          <p:cNvSpPr/>
          <p:nvPr/>
        </p:nvSpPr>
        <p:spPr>
          <a:xfrm>
            <a:off x="730805" y="1312518"/>
            <a:ext cx="3868904" cy="309805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28629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lokTextu 3"/>
          <p:cNvSpPr txBox="1"/>
          <p:nvPr/>
        </p:nvSpPr>
        <p:spPr>
          <a:xfrm>
            <a:off x="409074" y="757989"/>
            <a:ext cx="9947038" cy="387798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k-SK" sz="2400" b="1" dirty="0" smtClean="0"/>
              <a:t>HORIZON-CL5-2025-02-D2-01</a:t>
            </a:r>
            <a:r>
              <a:rPr lang="sk-SK" sz="2400" dirty="0" smtClean="0"/>
              <a:t>: </a:t>
            </a:r>
            <a:r>
              <a:rPr lang="sk-SK" sz="2400" dirty="0" err="1" smtClean="0"/>
              <a:t>Cost-effective</a:t>
            </a:r>
            <a:r>
              <a:rPr lang="sk-SK" sz="2400" dirty="0" smtClean="0"/>
              <a:t> </a:t>
            </a:r>
            <a:r>
              <a:rPr lang="sk-SK" sz="2400" dirty="0" err="1" smtClean="0"/>
              <a:t>next-generation</a:t>
            </a:r>
            <a:r>
              <a:rPr lang="sk-SK" sz="2400" dirty="0" smtClean="0"/>
              <a:t> </a:t>
            </a:r>
            <a:r>
              <a:rPr lang="sk-SK" sz="2400" dirty="0" err="1" smtClean="0"/>
              <a:t>batteries</a:t>
            </a:r>
            <a:r>
              <a:rPr lang="sk-SK" sz="2400" dirty="0" smtClean="0"/>
              <a:t> </a:t>
            </a:r>
            <a:r>
              <a:rPr lang="sk-SK" sz="2400" dirty="0" err="1" smtClean="0"/>
              <a:t>for</a:t>
            </a:r>
            <a:r>
              <a:rPr lang="sk-SK" sz="2400" dirty="0" smtClean="0"/>
              <a:t> </a:t>
            </a:r>
            <a:r>
              <a:rPr lang="sk-SK" sz="2400" dirty="0" err="1" smtClean="0"/>
              <a:t>long-duration</a:t>
            </a:r>
            <a:r>
              <a:rPr lang="sk-SK" sz="2400" dirty="0" smtClean="0"/>
              <a:t> </a:t>
            </a:r>
            <a:r>
              <a:rPr lang="sk-SK" sz="2400" dirty="0" err="1" smtClean="0"/>
              <a:t>stationary</a:t>
            </a:r>
            <a:r>
              <a:rPr lang="sk-SK" sz="2400" dirty="0" smtClean="0"/>
              <a:t> </a:t>
            </a:r>
            <a:r>
              <a:rPr lang="sk-SK" sz="2400" dirty="0" err="1" smtClean="0"/>
              <a:t>storage</a:t>
            </a:r>
            <a:r>
              <a:rPr lang="sk-SK" sz="2400" dirty="0" smtClean="0"/>
              <a:t> (Batt4EU </a:t>
            </a:r>
            <a:r>
              <a:rPr lang="sk-SK" sz="2400" dirty="0" err="1" smtClean="0"/>
              <a:t>Partnership</a:t>
            </a:r>
            <a:r>
              <a:rPr lang="sk-SK" sz="2400" dirty="0" smtClean="0"/>
              <a:t>)</a:t>
            </a:r>
          </a:p>
          <a:p>
            <a:endParaRPr lang="sk-SK" dirty="0"/>
          </a:p>
          <a:p>
            <a:endParaRPr lang="sk-SK" dirty="0" smtClean="0"/>
          </a:p>
          <a:p>
            <a:endParaRPr lang="sk-SK" dirty="0"/>
          </a:p>
          <a:p>
            <a:endParaRPr lang="sk-SK" dirty="0" smtClean="0"/>
          </a:p>
          <a:p>
            <a:endParaRPr lang="sk-SK" dirty="0"/>
          </a:p>
          <a:p>
            <a:endParaRPr lang="sk-SK" dirty="0" smtClean="0"/>
          </a:p>
          <a:p>
            <a:endParaRPr lang="sk-SK" dirty="0"/>
          </a:p>
          <a:p>
            <a:endParaRPr lang="sk-SK" dirty="0" smtClean="0"/>
          </a:p>
          <a:p>
            <a:endParaRPr lang="sk-SK" dirty="0"/>
          </a:p>
          <a:p>
            <a:endParaRPr lang="sk-SK" dirty="0" smtClean="0"/>
          </a:p>
          <a:p>
            <a:endParaRPr lang="en-GB" dirty="0"/>
          </a:p>
        </p:txBody>
      </p:sp>
      <p:sp>
        <p:nvSpPr>
          <p:cNvPr id="5" name="Obdĺžnik 4"/>
          <p:cNvSpPr/>
          <p:nvPr/>
        </p:nvSpPr>
        <p:spPr>
          <a:xfrm>
            <a:off x="409074" y="844883"/>
            <a:ext cx="1300756" cy="32550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bdĺžnik 5"/>
          <p:cNvSpPr/>
          <p:nvPr/>
        </p:nvSpPr>
        <p:spPr>
          <a:xfrm>
            <a:off x="1801844" y="839984"/>
            <a:ext cx="445170" cy="32550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bdĺžnik 6"/>
          <p:cNvSpPr/>
          <p:nvPr/>
        </p:nvSpPr>
        <p:spPr>
          <a:xfrm>
            <a:off x="2339028" y="855916"/>
            <a:ext cx="589068" cy="32550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bdĺžnik 7"/>
          <p:cNvSpPr/>
          <p:nvPr/>
        </p:nvSpPr>
        <p:spPr>
          <a:xfrm>
            <a:off x="3452874" y="855916"/>
            <a:ext cx="342870" cy="32550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bdĺžnik 8"/>
          <p:cNvSpPr/>
          <p:nvPr/>
        </p:nvSpPr>
        <p:spPr>
          <a:xfrm>
            <a:off x="4572787" y="1210195"/>
            <a:ext cx="2646720" cy="32550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Rovná spojovacia šípka 9"/>
          <p:cNvCxnSpPr/>
          <p:nvPr/>
        </p:nvCxnSpPr>
        <p:spPr>
          <a:xfrm flipH="1">
            <a:off x="833859" y="1191638"/>
            <a:ext cx="87663" cy="1264483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ovná spojovacia šípka 10"/>
          <p:cNvCxnSpPr/>
          <p:nvPr/>
        </p:nvCxnSpPr>
        <p:spPr>
          <a:xfrm flipH="1">
            <a:off x="1930024" y="1147904"/>
            <a:ext cx="80571" cy="1685303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ovná spojovacia šípka 11"/>
          <p:cNvCxnSpPr/>
          <p:nvPr/>
        </p:nvCxnSpPr>
        <p:spPr>
          <a:xfrm>
            <a:off x="2638137" y="1184233"/>
            <a:ext cx="66801" cy="62535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ovná spojovacia šípka 12"/>
          <p:cNvCxnSpPr/>
          <p:nvPr/>
        </p:nvCxnSpPr>
        <p:spPr>
          <a:xfrm>
            <a:off x="3781748" y="1154187"/>
            <a:ext cx="117857" cy="1652643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ovná spojovacia šípka 13"/>
          <p:cNvCxnSpPr/>
          <p:nvPr/>
        </p:nvCxnSpPr>
        <p:spPr>
          <a:xfrm>
            <a:off x="5646216" y="1535697"/>
            <a:ext cx="762256" cy="537657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BlokTextu 14"/>
          <p:cNvSpPr txBox="1"/>
          <p:nvPr/>
        </p:nvSpPr>
        <p:spPr>
          <a:xfrm>
            <a:off x="6408471" y="1888688"/>
            <a:ext cx="4341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 err="1" smtClean="0">
                <a:solidFill>
                  <a:srgbClr val="00B050"/>
                </a:solidFill>
              </a:rPr>
              <a:t>Spoluprogramované</a:t>
            </a:r>
            <a:r>
              <a:rPr lang="sk-SK" sz="2400" dirty="0" smtClean="0">
                <a:solidFill>
                  <a:srgbClr val="00B050"/>
                </a:solidFill>
              </a:rPr>
              <a:t> partnerstvo</a:t>
            </a:r>
            <a:endParaRPr lang="en-GB" sz="2400" dirty="0">
              <a:solidFill>
                <a:srgbClr val="00B050"/>
              </a:solidFill>
            </a:endParaRPr>
          </a:p>
        </p:txBody>
      </p:sp>
      <p:sp>
        <p:nvSpPr>
          <p:cNvPr id="16" name="BlokTextu 15"/>
          <p:cNvSpPr txBox="1"/>
          <p:nvPr/>
        </p:nvSpPr>
        <p:spPr>
          <a:xfrm>
            <a:off x="215620" y="2371542"/>
            <a:ext cx="13473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>
                <a:solidFill>
                  <a:srgbClr val="00B050"/>
                </a:solidFill>
              </a:rPr>
              <a:t>P</a:t>
            </a:r>
            <a:r>
              <a:rPr lang="sk-SK" sz="2400" dirty="0" smtClean="0">
                <a:solidFill>
                  <a:srgbClr val="00B050"/>
                </a:solidFill>
              </a:rPr>
              <a:t>rogram</a:t>
            </a:r>
            <a:endParaRPr lang="en-GB" sz="2400" dirty="0">
              <a:solidFill>
                <a:srgbClr val="00B050"/>
              </a:solidFill>
            </a:endParaRPr>
          </a:p>
        </p:txBody>
      </p:sp>
      <p:sp>
        <p:nvSpPr>
          <p:cNvPr id="17" name="BlokTextu 16"/>
          <p:cNvSpPr txBox="1"/>
          <p:nvPr/>
        </p:nvSpPr>
        <p:spPr>
          <a:xfrm>
            <a:off x="1947531" y="1673449"/>
            <a:ext cx="18956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 smtClean="0">
                <a:solidFill>
                  <a:srgbClr val="00B050"/>
                </a:solidFill>
              </a:rPr>
              <a:t>Rok uzávierky</a:t>
            </a:r>
            <a:endParaRPr lang="en-GB" sz="2400" dirty="0">
              <a:solidFill>
                <a:srgbClr val="00B050"/>
              </a:solidFill>
            </a:endParaRPr>
          </a:p>
        </p:txBody>
      </p:sp>
      <p:sp>
        <p:nvSpPr>
          <p:cNvPr id="18" name="BlokTextu 17"/>
          <p:cNvSpPr txBox="1"/>
          <p:nvPr/>
        </p:nvSpPr>
        <p:spPr>
          <a:xfrm>
            <a:off x="3132684" y="2868315"/>
            <a:ext cx="1491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 smtClean="0">
                <a:solidFill>
                  <a:srgbClr val="00B050"/>
                </a:solidFill>
              </a:rPr>
              <a:t>Destinácia</a:t>
            </a:r>
            <a:endParaRPr lang="en-GB" sz="2400" dirty="0">
              <a:solidFill>
                <a:srgbClr val="00B050"/>
              </a:solidFill>
            </a:endParaRPr>
          </a:p>
        </p:txBody>
      </p:sp>
      <p:sp>
        <p:nvSpPr>
          <p:cNvPr id="19" name="BlokTextu 18"/>
          <p:cNvSpPr txBox="1"/>
          <p:nvPr/>
        </p:nvSpPr>
        <p:spPr>
          <a:xfrm>
            <a:off x="1543136" y="2667448"/>
            <a:ext cx="10550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 smtClean="0">
                <a:solidFill>
                  <a:srgbClr val="00B050"/>
                </a:solidFill>
              </a:rPr>
              <a:t>Klaster</a:t>
            </a:r>
            <a:endParaRPr lang="en-GB" sz="2400" dirty="0">
              <a:solidFill>
                <a:srgbClr val="00B050"/>
              </a:solidFill>
            </a:endParaRPr>
          </a:p>
        </p:txBody>
      </p:sp>
      <p:pic>
        <p:nvPicPr>
          <p:cNvPr id="20" name="Obrázok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742" y="0"/>
            <a:ext cx="1622258" cy="6858000"/>
          </a:xfrm>
          <a:prstGeom prst="rect">
            <a:avLst/>
          </a:prstGeom>
        </p:spPr>
      </p:pic>
      <p:pic>
        <p:nvPicPr>
          <p:cNvPr id="2" name="Obrázo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8986" y="3449122"/>
            <a:ext cx="7170683" cy="3473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3868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731542" cy="1325563"/>
          </a:xfrm>
        </p:spPr>
        <p:txBody>
          <a:bodyPr/>
          <a:lstStyle/>
          <a:p>
            <a:r>
              <a:rPr lang="sk-SK" dirty="0" smtClean="0">
                <a:solidFill>
                  <a:srgbClr val="0070C0"/>
                </a:solidFill>
                <a:latin typeface="+mn-lt"/>
              </a:rPr>
              <a:t>Harmonogram pre WP na rok 2025</a:t>
            </a:r>
            <a:endParaRPr lang="sk-SK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742" y="0"/>
            <a:ext cx="1622258" cy="6858000"/>
          </a:xfrm>
          <a:prstGeom prst="rect">
            <a:avLst/>
          </a:prstGeom>
        </p:spPr>
      </p:pic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19258040"/>
              </p:ext>
            </p:extLst>
          </p:nvPr>
        </p:nvGraphicFramePr>
        <p:xfrm>
          <a:off x="364301" y="679180"/>
          <a:ext cx="9659177" cy="52331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BlokTextu 3"/>
          <p:cNvSpPr txBox="1"/>
          <p:nvPr/>
        </p:nvSpPr>
        <p:spPr>
          <a:xfrm>
            <a:off x="7937680" y="1708605"/>
            <a:ext cx="2954632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800" dirty="0"/>
              <a:t>U</a:t>
            </a:r>
            <a:r>
              <a:rPr lang="sk-SK" sz="2800" dirty="0" smtClean="0"/>
              <a:t>závierka poslednej výzvy </a:t>
            </a:r>
            <a:r>
              <a:rPr lang="sk-SK" sz="2800" dirty="0"/>
              <a:t>WP </a:t>
            </a:r>
            <a:r>
              <a:rPr lang="sk-SK" sz="2800" dirty="0" smtClean="0"/>
              <a:t>2025</a:t>
            </a:r>
          </a:p>
          <a:p>
            <a:r>
              <a:rPr lang="sk-SK" sz="2800" b="1" dirty="0" smtClean="0">
                <a:solidFill>
                  <a:srgbClr val="FF0000"/>
                </a:solidFill>
              </a:rPr>
              <a:t>17. február </a:t>
            </a:r>
            <a:r>
              <a:rPr lang="sk-SK" sz="2800" b="1" dirty="0" smtClean="0">
                <a:solidFill>
                  <a:srgbClr val="FF0000"/>
                </a:solidFill>
              </a:rPr>
              <a:t>2026</a:t>
            </a:r>
          </a:p>
          <a:p>
            <a:r>
              <a:rPr lang="sk-SK" sz="2800" b="1" dirty="0" smtClean="0">
                <a:solidFill>
                  <a:srgbClr val="FF0000"/>
                </a:solidFill>
              </a:rPr>
              <a:t>14. apríl 2026</a:t>
            </a:r>
            <a:endParaRPr lang="sk-SK" sz="2800" dirty="0"/>
          </a:p>
          <a:p>
            <a:endParaRPr lang="sk-SK" dirty="0"/>
          </a:p>
        </p:txBody>
      </p:sp>
      <p:sp>
        <p:nvSpPr>
          <p:cNvPr id="6" name="BlokTextu 5"/>
          <p:cNvSpPr txBox="1"/>
          <p:nvPr/>
        </p:nvSpPr>
        <p:spPr>
          <a:xfrm>
            <a:off x="5193889" y="5045616"/>
            <a:ext cx="5712938" cy="138499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sk-SK" sz="2800" b="1" dirty="0">
                <a:solidFill>
                  <a:schemeClr val="accent1">
                    <a:lumMod val="75000"/>
                  </a:schemeClr>
                </a:solidFill>
              </a:rPr>
              <a:t>+ Informačné dni EK </a:t>
            </a:r>
            <a:r>
              <a:rPr lang="en-AE" sz="2800" b="1" dirty="0" smtClean="0">
                <a:solidFill>
                  <a:schemeClr val="accent1">
                    <a:lumMod val="75000"/>
                  </a:schemeClr>
                </a:solidFill>
              </a:rPr>
              <a:t>–</a:t>
            </a:r>
            <a:r>
              <a:rPr lang="sk-SK" sz="2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sz="2800" b="1" dirty="0" smtClean="0">
                <a:solidFill>
                  <a:srgbClr val="FF0000"/>
                </a:solidFill>
              </a:rPr>
              <a:t>6. máj 2025  </a:t>
            </a:r>
          </a:p>
          <a:p>
            <a:pPr lvl="0"/>
            <a:r>
              <a:rPr lang="sk-SK" sz="2800" b="1" dirty="0" smtClean="0">
                <a:solidFill>
                  <a:schemeClr val="accent1">
                    <a:lumMod val="75000"/>
                  </a:schemeClr>
                </a:solidFill>
              </a:rPr>
              <a:t>+ </a:t>
            </a:r>
            <a:r>
              <a:rPr lang="sk-SK" sz="2800" b="1" dirty="0" err="1" smtClean="0">
                <a:solidFill>
                  <a:schemeClr val="accent1">
                    <a:lumMod val="75000"/>
                  </a:schemeClr>
                </a:solidFill>
              </a:rPr>
              <a:t>brokerage</a:t>
            </a:r>
            <a:r>
              <a:rPr lang="sk-SK" sz="2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sz="2800" b="1" dirty="0" err="1" smtClean="0">
                <a:solidFill>
                  <a:schemeClr val="accent1">
                    <a:lumMod val="75000"/>
                  </a:schemeClr>
                </a:solidFill>
              </a:rPr>
              <a:t>event</a:t>
            </a:r>
            <a:r>
              <a:rPr lang="sk-SK" sz="2800" b="1" dirty="0" smtClean="0">
                <a:solidFill>
                  <a:schemeClr val="accent1">
                    <a:lumMod val="75000"/>
                  </a:schemeClr>
                </a:solidFill>
              </a:rPr>
              <a:t>/GREENET projekt     </a:t>
            </a:r>
          </a:p>
          <a:p>
            <a:pPr lvl="0" algn="ctr"/>
            <a:r>
              <a:rPr lang="sk-SK" sz="2800" b="1" dirty="0" smtClean="0">
                <a:solidFill>
                  <a:schemeClr val="accent1">
                    <a:lumMod val="75000"/>
                  </a:schemeClr>
                </a:solidFill>
                <a:hlinkClick r:id="rId9"/>
              </a:rPr>
              <a:t>REGISTRÁCIA </a:t>
            </a:r>
            <a:endParaRPr lang="sk-SK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99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8676" y="275943"/>
            <a:ext cx="9731542" cy="1325563"/>
          </a:xfrm>
        </p:spPr>
        <p:txBody>
          <a:bodyPr>
            <a:normAutofit/>
          </a:bodyPr>
          <a:lstStyle/>
          <a:p>
            <a:r>
              <a:rPr lang="sk-SK" b="1" dirty="0">
                <a:solidFill>
                  <a:srgbClr val="0070C0"/>
                </a:solidFill>
                <a:latin typeface="+mn-lt"/>
              </a:rPr>
              <a:t>Klaster </a:t>
            </a:r>
            <a:r>
              <a:rPr lang="sk-SK" b="1" dirty="0" smtClean="0">
                <a:solidFill>
                  <a:srgbClr val="0070C0"/>
                </a:solidFill>
                <a:latin typeface="+mn-lt"/>
              </a:rPr>
              <a:t>5 - projekty výzvy 2025</a:t>
            </a:r>
            <a:endParaRPr lang="sk-SK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0" name="Nadpis 1"/>
          <p:cNvSpPr txBox="1">
            <a:spLocks/>
          </p:cNvSpPr>
          <p:nvPr/>
        </p:nvSpPr>
        <p:spPr>
          <a:xfrm>
            <a:off x="340894" y="5140497"/>
            <a:ext cx="578459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sk-SK" sz="2000" b="1" dirty="0">
              <a:solidFill>
                <a:srgbClr val="009999"/>
              </a:solidFill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142869280"/>
              </p:ext>
            </p:extLst>
          </p:nvPr>
        </p:nvGraphicFramePr>
        <p:xfrm>
          <a:off x="6000856" y="325643"/>
          <a:ext cx="8128000" cy="6040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Content Placeholder 1"/>
          <p:cNvSpPr txBox="1">
            <a:spLocks/>
          </p:cNvSpPr>
          <p:nvPr/>
        </p:nvSpPr>
        <p:spPr>
          <a:xfrm>
            <a:off x="441249" y="1957101"/>
            <a:ext cx="8679602" cy="164628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</a:t>
            </a:r>
            <a:r>
              <a:rPr lang="en-I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k-SK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</a:t>
            </a:r>
            <a:r>
              <a:rPr lang="en-I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CSA</a:t>
            </a:r>
            <a:r>
              <a:rPr lang="sk-SK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E" dirty="0" smtClean="0">
                <a:solidFill>
                  <a:schemeClr val="accent3">
                    <a:lumMod val="75000"/>
                  </a:schemeClr>
                </a:solidFill>
              </a:rPr>
              <a:t>(</a:t>
            </a:r>
            <a:r>
              <a:rPr lang="sk-SK" dirty="0" smtClean="0">
                <a:solidFill>
                  <a:schemeClr val="accent3">
                    <a:lumMod val="75000"/>
                  </a:schemeClr>
                </a:solidFill>
              </a:rPr>
              <a:t>priemerná výška grantu CSA projektu</a:t>
            </a:r>
            <a:r>
              <a:rPr lang="en-IE" dirty="0" smtClean="0">
                <a:solidFill>
                  <a:schemeClr val="accent3">
                    <a:lumMod val="75000"/>
                  </a:schemeClr>
                </a:solidFill>
              </a:rPr>
              <a:t>: </a:t>
            </a:r>
            <a:r>
              <a:rPr lang="sk-SK" dirty="0" smtClean="0">
                <a:solidFill>
                  <a:schemeClr val="accent3">
                    <a:lumMod val="75000"/>
                  </a:schemeClr>
                </a:solidFill>
              </a:rPr>
              <a:t>1,4 mil. </a:t>
            </a:r>
            <a:r>
              <a:rPr lang="en-IE" dirty="0" smtClean="0">
                <a:solidFill>
                  <a:schemeClr val="accent3">
                    <a:lumMod val="75000"/>
                  </a:schemeClr>
                </a:solidFill>
              </a:rPr>
              <a:t>€)</a:t>
            </a:r>
          </a:p>
          <a:p>
            <a:r>
              <a:rPr lang="sk-SK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35 x </a:t>
            </a:r>
            <a:r>
              <a:rPr lang="en-I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RIA </a:t>
            </a:r>
            <a:r>
              <a:rPr lang="en-IE" dirty="0" smtClean="0">
                <a:solidFill>
                  <a:schemeClr val="accent3">
                    <a:lumMod val="75000"/>
                  </a:schemeClr>
                </a:solidFill>
              </a:rPr>
              <a:t>(</a:t>
            </a:r>
            <a:r>
              <a:rPr lang="sk-SK" dirty="0">
                <a:solidFill>
                  <a:schemeClr val="accent3">
                    <a:lumMod val="75000"/>
                  </a:schemeClr>
                </a:solidFill>
              </a:rPr>
              <a:t>priemerná výška </a:t>
            </a:r>
            <a:r>
              <a:rPr lang="sk-SK" dirty="0" smtClean="0">
                <a:solidFill>
                  <a:schemeClr val="accent3">
                    <a:lumMod val="75000"/>
                  </a:schemeClr>
                </a:solidFill>
              </a:rPr>
              <a:t>grantu RIA projektu</a:t>
            </a:r>
            <a:r>
              <a:rPr lang="en-IE" dirty="0" smtClean="0">
                <a:solidFill>
                  <a:schemeClr val="accent3">
                    <a:lumMod val="75000"/>
                  </a:schemeClr>
                </a:solidFill>
              </a:rPr>
              <a:t>: </a:t>
            </a:r>
            <a:r>
              <a:rPr lang="sk-SK" dirty="0" smtClean="0">
                <a:solidFill>
                  <a:schemeClr val="accent3">
                    <a:lumMod val="75000"/>
                  </a:schemeClr>
                </a:solidFill>
              </a:rPr>
              <a:t>5,5</a:t>
            </a:r>
            <a:r>
              <a:rPr lang="en-IE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sk-SK" dirty="0" smtClean="0">
                <a:solidFill>
                  <a:schemeClr val="accent3">
                    <a:lumMod val="75000"/>
                  </a:schemeClr>
                </a:solidFill>
              </a:rPr>
              <a:t>mil. </a:t>
            </a:r>
            <a:r>
              <a:rPr lang="en-IE" dirty="0" smtClean="0">
                <a:solidFill>
                  <a:schemeClr val="accent3">
                    <a:lumMod val="75000"/>
                  </a:schemeClr>
                </a:solidFill>
              </a:rPr>
              <a:t>€)</a:t>
            </a:r>
          </a:p>
          <a:p>
            <a:r>
              <a:rPr lang="sk-SK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35 x IA</a:t>
            </a:r>
            <a:r>
              <a:rPr lang="en-I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E" dirty="0" smtClean="0">
                <a:solidFill>
                  <a:schemeClr val="accent3">
                    <a:lumMod val="75000"/>
                  </a:schemeClr>
                </a:solidFill>
              </a:rPr>
              <a:t>(</a:t>
            </a:r>
            <a:r>
              <a:rPr lang="sk-SK" dirty="0">
                <a:solidFill>
                  <a:schemeClr val="accent3">
                    <a:lumMod val="75000"/>
                  </a:schemeClr>
                </a:solidFill>
              </a:rPr>
              <a:t>priemerná výška </a:t>
            </a:r>
            <a:r>
              <a:rPr lang="sk-SK" dirty="0" smtClean="0">
                <a:solidFill>
                  <a:schemeClr val="accent3">
                    <a:lumMod val="75000"/>
                  </a:schemeClr>
                </a:solidFill>
              </a:rPr>
              <a:t>grantu IA projektu</a:t>
            </a:r>
            <a:r>
              <a:rPr lang="en-IE" dirty="0" smtClean="0">
                <a:solidFill>
                  <a:schemeClr val="accent3">
                    <a:lumMod val="75000"/>
                  </a:schemeClr>
                </a:solidFill>
              </a:rPr>
              <a:t>: </a:t>
            </a:r>
            <a:r>
              <a:rPr lang="sk-SK" dirty="0" smtClean="0">
                <a:solidFill>
                  <a:schemeClr val="accent3">
                    <a:lumMod val="75000"/>
                  </a:schemeClr>
                </a:solidFill>
              </a:rPr>
              <a:t>7,8 mil. </a:t>
            </a:r>
            <a:r>
              <a:rPr lang="en-IE" dirty="0" smtClean="0">
                <a:solidFill>
                  <a:schemeClr val="accent3">
                    <a:lumMod val="75000"/>
                  </a:schemeClr>
                </a:solidFill>
              </a:rPr>
              <a:t>€)</a:t>
            </a:r>
            <a:endParaRPr lang="sk-SK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sk-SK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x COFUND </a:t>
            </a:r>
            <a:r>
              <a:rPr lang="en-IE" dirty="0">
                <a:solidFill>
                  <a:schemeClr val="accent3">
                    <a:lumMod val="75000"/>
                  </a:schemeClr>
                </a:solidFill>
              </a:rPr>
              <a:t>(</a:t>
            </a:r>
            <a:r>
              <a:rPr lang="sk-SK" dirty="0">
                <a:solidFill>
                  <a:schemeClr val="accent3">
                    <a:lumMod val="75000"/>
                  </a:schemeClr>
                </a:solidFill>
              </a:rPr>
              <a:t>priemerná výška grantu</a:t>
            </a:r>
            <a:r>
              <a:rPr lang="en-IE" dirty="0">
                <a:solidFill>
                  <a:schemeClr val="accent3">
                    <a:lumMod val="75000"/>
                  </a:schemeClr>
                </a:solidFill>
              </a:rPr>
              <a:t>: </a:t>
            </a:r>
            <a:r>
              <a:rPr lang="sk-SK" dirty="0" smtClean="0">
                <a:solidFill>
                  <a:schemeClr val="accent3">
                    <a:lumMod val="75000"/>
                  </a:schemeClr>
                </a:solidFill>
              </a:rPr>
              <a:t>62,5</a:t>
            </a:r>
            <a:r>
              <a:rPr lang="en-IE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sk-SK" dirty="0" smtClean="0">
                <a:solidFill>
                  <a:schemeClr val="accent3">
                    <a:lumMod val="75000"/>
                  </a:schemeClr>
                </a:solidFill>
              </a:rPr>
              <a:t>mil. </a:t>
            </a:r>
            <a:r>
              <a:rPr lang="en-IE" dirty="0" smtClean="0">
                <a:solidFill>
                  <a:schemeClr val="accent3">
                    <a:lumMod val="75000"/>
                  </a:schemeClr>
                </a:solidFill>
              </a:rPr>
              <a:t>€</a:t>
            </a:r>
            <a:r>
              <a:rPr lang="en-IE" dirty="0">
                <a:solidFill>
                  <a:schemeClr val="accent3">
                    <a:lumMod val="75000"/>
                  </a:schemeClr>
                </a:solidFill>
              </a:rPr>
              <a:t>)</a:t>
            </a:r>
            <a:endParaRPr lang="sk-SK" dirty="0">
              <a:solidFill>
                <a:schemeClr val="accent3">
                  <a:lumMod val="75000"/>
                </a:schemeClr>
              </a:solidFill>
            </a:endParaRPr>
          </a:p>
          <a:p>
            <a:endParaRPr lang="sk-SK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sk-SK" dirty="0">
              <a:solidFill>
                <a:schemeClr val="accent3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IE" dirty="0"/>
          </a:p>
        </p:txBody>
      </p:sp>
      <p:sp>
        <p:nvSpPr>
          <p:cNvPr id="3" name="Obdĺžnik 2"/>
          <p:cNvSpPr/>
          <p:nvPr/>
        </p:nvSpPr>
        <p:spPr>
          <a:xfrm>
            <a:off x="340894" y="3957402"/>
            <a:ext cx="7587764" cy="2714713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bdĺžnik 7"/>
          <p:cNvSpPr/>
          <p:nvPr/>
        </p:nvSpPr>
        <p:spPr>
          <a:xfrm>
            <a:off x="348396" y="1715109"/>
            <a:ext cx="8621984" cy="2010591"/>
          </a:xfrm>
          <a:prstGeom prst="rect">
            <a:avLst/>
          </a:prstGeom>
          <a:noFill/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BlokTextu 3"/>
          <p:cNvSpPr txBox="1"/>
          <p:nvPr/>
        </p:nvSpPr>
        <p:spPr>
          <a:xfrm>
            <a:off x="441249" y="4130909"/>
            <a:ext cx="741738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800" b="1" u="sng" dirty="0">
                <a:solidFill>
                  <a:schemeClr val="accent3">
                    <a:lumMod val="75000"/>
                  </a:schemeClr>
                </a:solidFill>
              </a:rPr>
              <a:t>Konzorcium</a:t>
            </a:r>
            <a:r>
              <a:rPr lang="sk-SK" sz="2800" b="1" dirty="0">
                <a:solidFill>
                  <a:schemeClr val="accent3">
                    <a:lumMod val="75000"/>
                  </a:schemeClr>
                </a:solidFill>
              </a:rPr>
              <a:t>: </a:t>
            </a:r>
            <a:r>
              <a:rPr lang="sk-SK" sz="2800" dirty="0">
                <a:solidFill>
                  <a:schemeClr val="accent3">
                    <a:lumMod val="75000"/>
                  </a:schemeClr>
                </a:solidFill>
              </a:rPr>
              <a:t>min. 1 nezávislý subjekt z členského štátu a min. 2 ďalšie nezávislé subjekty z ďalších 2 ČŠ/asociovaných </a:t>
            </a:r>
            <a:r>
              <a:rPr lang="sk-SK" sz="2800" dirty="0" smtClean="0">
                <a:solidFill>
                  <a:schemeClr val="accent3">
                    <a:lumMod val="75000"/>
                  </a:schemeClr>
                </a:solidFill>
              </a:rPr>
              <a:t>krajín k programu HE       </a:t>
            </a:r>
          </a:p>
          <a:p>
            <a:r>
              <a:rPr lang="sk-SK" sz="28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sk-SK" sz="2800" dirty="0" smtClean="0">
                <a:solidFill>
                  <a:schemeClr val="accent3">
                    <a:lumMod val="75000"/>
                  </a:schemeClr>
                </a:solidFill>
              </a:rPr>
              <a:t>        Špecifiká </a:t>
            </a:r>
            <a:r>
              <a:rPr lang="sk-SK" sz="2800" dirty="0">
                <a:solidFill>
                  <a:schemeClr val="accent3">
                    <a:lumMod val="75000"/>
                  </a:schemeClr>
                </a:solidFill>
              </a:rPr>
              <a:t>vo výzvach</a:t>
            </a:r>
            <a:r>
              <a:rPr lang="sk-SK" sz="2800" dirty="0" smtClean="0">
                <a:solidFill>
                  <a:schemeClr val="accent3">
                    <a:lumMod val="75000"/>
                  </a:schemeClr>
                </a:solidFill>
              </a:rPr>
              <a:t>!</a:t>
            </a:r>
          </a:p>
          <a:p>
            <a:r>
              <a:rPr lang="sk-SK" sz="2800" dirty="0" smtClean="0">
                <a:solidFill>
                  <a:schemeClr val="accent3">
                    <a:lumMod val="75000"/>
                  </a:schemeClr>
                </a:solidFill>
              </a:rPr>
              <a:t>          medzinárodná spolupráca s Indiou</a:t>
            </a:r>
            <a:endParaRPr lang="sk-SK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2" name="Šípka ohnutá nahor 11"/>
          <p:cNvSpPr/>
          <p:nvPr/>
        </p:nvSpPr>
        <p:spPr>
          <a:xfrm rot="5400000">
            <a:off x="721138" y="5359935"/>
            <a:ext cx="332506" cy="554181"/>
          </a:xfrm>
          <a:prstGeom prst="bentUpArrow">
            <a:avLst/>
          </a:prstGeom>
          <a:solidFill>
            <a:srgbClr val="0099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13" name="Šípka ohnutá nahor 12"/>
          <p:cNvSpPr/>
          <p:nvPr/>
        </p:nvSpPr>
        <p:spPr>
          <a:xfrm rot="5400000">
            <a:off x="721138" y="5812273"/>
            <a:ext cx="332506" cy="554181"/>
          </a:xfrm>
          <a:prstGeom prst="bentUpArrow">
            <a:avLst/>
          </a:prstGeom>
          <a:solidFill>
            <a:srgbClr val="0099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07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f:fields xmlns:f="http://schemas.fabasoft.com/folio/2007/fields">
  <f:record>
    <f:field ref="objname" par="" text="Prezentácia_Sablona_HE SK4ERA2 6 2024" edit="true"/>
    <f:field ref="objsubject" par="" text="" edit="true"/>
    <f:field ref="objcreatedby" par="" text="Šimková, Katarína, Mgr."/>
    <f:field ref="objcreatedat" par="" date="2024-06-25T14:25:03" text="25.6.2024 14:25:03"/>
    <f:field ref="objchangedby" par="" text="Šimková, Katarína, Mgr."/>
    <f:field ref="objmodifiedat" par="" date="2024-06-25T14:25:16" text="25.6.2024 14:25:16"/>
    <f:field ref="doc_FSCFOLIO_1_1001_FieldDocumentNumber" par="" text=""/>
    <f:field ref="doc_FSCFOLIO_1_1001_FieldSubject" par="" text="" edit="true"/>
    <f:field ref="FSCFOLIO_1_1001_FieldCurrentUser" par="" text="Mgr. Richard Duchaj"/>
    <f:field ref="CCAPRECONFIG_15_1001_Objektname" par="" text="Prezentácia_Sablona_HE SK4ERA2 6 2024" edit="true"/>
  </f:record>
  <f:display par="" text="General">
    <f:field ref="objname" text="Meno"/>
    <f:field ref="objsubject" text="Vec"/>
    <f:field ref="objcreatedby" text="Vytvoril"/>
    <f:field ref="objcreatedat" text="Vytvorené deň/hodina"/>
    <f:field ref="objchangedby" text="Poslednú zmenu urobil"/>
    <f:field ref="objmodifiedat" text="Posledná zmena deň/hodina"/>
    <f:field ref="FSCFOLIO_1_1001_FieldCurrentUser" text="Aktuálny používateľ"/>
    <f:field ref="CCAPRECONFIG_15_1001_Objektname" text="Meno"/>
  </f:display>
  <f:display par="" text="Hromadná korešpondencia">
    <f:field ref="doc_FSCFOLIO_1_1001_FieldDocumentNumber" text="Číslo dokumentu"/>
    <f:field ref="doc_FSCFOLIO_1_1001_FieldSubject" text="Predmet"/>
  </f:display>
</f:fields>
</file>

<file path=customXml/itemProps1.xml><?xml version="1.0" encoding="utf-8"?>
<ds:datastoreItem xmlns:ds="http://schemas.openxmlformats.org/officeDocument/2006/customXml" ds:itemID="{4E8A9591-F074-446B-902F-511FF79C122F}">
  <ds:schemaRefs>
    <ds:schemaRef ds:uri="http://schemas.fabasoft.com/folio/2007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7026</TotalTime>
  <Words>2299</Words>
  <Application>Microsoft Office PowerPoint</Application>
  <PresentationFormat>Širokouhlá</PresentationFormat>
  <Paragraphs>387</Paragraphs>
  <Slides>22</Slides>
  <Notes>21</Notes>
  <HiddenSlides>0</HiddenSlides>
  <MMClips>0</MMClips>
  <ScaleCrop>false</ScaleCrop>
  <HeadingPairs>
    <vt:vector size="6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Times New Roman</vt:lpstr>
      <vt:lpstr>Wingdings</vt:lpstr>
      <vt:lpstr>Motív balíka Office</vt:lpstr>
      <vt:lpstr>Miroslava Tužinská</vt:lpstr>
      <vt:lpstr>Klaster 5 v programe Horizont Európa</vt:lpstr>
      <vt:lpstr>Klaster 5: KLÍMA, ENERGETIKA A MOBILITA </vt:lpstr>
      <vt:lpstr>Klaster 5 – DESTINÁCIE</vt:lpstr>
      <vt:lpstr>Pracovný program WP na rok 2025</vt:lpstr>
      <vt:lpstr>Klaster 5 - štruktúra Pracovného programu 2025</vt:lpstr>
      <vt:lpstr>Prezentácia programu PowerPoint</vt:lpstr>
      <vt:lpstr>Harmonogram pre WP na rok 2025</vt:lpstr>
      <vt:lpstr>Klaster 5 - projekty výzvy 2025</vt:lpstr>
      <vt:lpstr>Harmonogram výziev Klastra 5 na rok 2025 </vt:lpstr>
      <vt:lpstr>Výzva HORIZON-CL5-2025-03 » D1 Climate sciences and responses for the transformation towards climate neutrality</vt:lpstr>
      <vt:lpstr>HORIZON-CL5-2025-03-D1-01: Climate simulations data and knowledge for optimal support of IPCC Assessments and International Policy</vt:lpstr>
      <vt:lpstr>HORIZON-CL5-2025-03-D1-02: Advancing Earth System Models to increase under-standing of Earth system change</vt:lpstr>
      <vt:lpstr>HORIZON-CL5-2025-03-D1-03: Modelling of mitigation pathways for F-gases</vt:lpstr>
      <vt:lpstr>HORIZON-CL5-2025-03-D1-04: The attribution to climate change, and improved forecasting of extreme and slow-onset climate- and weather-related events and their impacts</vt:lpstr>
      <vt:lpstr>HORIZON-CL5-2025-03-D1-05-Two Stage: Adaptation to Climate Change: Effectiveness and Limits</vt:lpstr>
      <vt:lpstr>HORIZON-CL5-2025-03-D1-06: Fostering equity and justice in climate policies – Societal Readiness Pilot</vt:lpstr>
      <vt:lpstr>HORIZON-CL5-2025-03-D1-07: Implementing the climate action pillar of the EU-African Union Partnership on Climate Change and Sustainable Energy</vt:lpstr>
      <vt:lpstr>Prezentácia programu PowerPoint</vt:lpstr>
      <vt:lpstr>Misia Adaptácia na zmenu klímy  výzva na rok 2025 HORIZON-MISS-2025-01: Supporting the implementation of the Ad. to Climate Change Mission</vt:lpstr>
      <vt:lpstr>Prezentácia programu PowerPoint</vt:lpstr>
      <vt:lpstr>Prezentácia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Dojcakova Natasa</dc:creator>
  <cp:lastModifiedBy>Tuzinska Miroslava</cp:lastModifiedBy>
  <cp:revision>360</cp:revision>
  <cp:lastPrinted>2025-03-04T07:43:08Z</cp:lastPrinted>
  <dcterms:created xsi:type="dcterms:W3CDTF">2020-09-16T06:27:52Z</dcterms:created>
  <dcterms:modified xsi:type="dcterms:W3CDTF">2025-04-02T18:25:55Z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FSC#COOELAK@1.1001:Subject">
    <vt:lpwstr/>
  </property>
  <property fmtid="{D5CDD505-2E9C-101B-9397-08002B2CF9AE}" pid="3" name="FSC#COOELAK@1.1001:FileReference">
    <vt:lpwstr/>
  </property>
  <property fmtid="{D5CDD505-2E9C-101B-9397-08002B2CF9AE}" pid="4" name="FSC#COOELAK@1.1001:FileRefYear">
    <vt:lpwstr/>
  </property>
  <property fmtid="{D5CDD505-2E9C-101B-9397-08002B2CF9AE}" pid="5" name="FSC#COOELAK@1.1001:FileRefOrdinal">
    <vt:lpwstr/>
  </property>
  <property fmtid="{D5CDD505-2E9C-101B-9397-08002B2CF9AE}" pid="6" name="FSC#COOELAK@1.1001:FileRefOU">
    <vt:lpwstr/>
  </property>
  <property fmtid="{D5CDD505-2E9C-101B-9397-08002B2CF9AE}" pid="7" name="FSC#COOELAK@1.1001:Organization">
    <vt:lpwstr/>
  </property>
  <property fmtid="{D5CDD505-2E9C-101B-9397-08002B2CF9AE}" pid="8" name="FSC#COOELAK@1.1001:Owner">
    <vt:lpwstr>Šimková, Katarína, Mgr.</vt:lpwstr>
  </property>
  <property fmtid="{D5CDD505-2E9C-101B-9397-08002B2CF9AE}" pid="9" name="FSC#COOELAK@1.1001:OwnerExtension">
    <vt:lpwstr/>
  </property>
  <property fmtid="{D5CDD505-2E9C-101B-9397-08002B2CF9AE}" pid="10" name="FSC#COOELAK@1.1001:OwnerFaxExtension">
    <vt:lpwstr/>
  </property>
  <property fmtid="{D5CDD505-2E9C-101B-9397-08002B2CF9AE}" pid="11" name="FSC#COOELAK@1.1001:DispatchedBy">
    <vt:lpwstr/>
  </property>
  <property fmtid="{D5CDD505-2E9C-101B-9397-08002B2CF9AE}" pid="12" name="FSC#COOELAK@1.1001:DispatchedAt">
    <vt:lpwstr/>
  </property>
  <property fmtid="{D5CDD505-2E9C-101B-9397-08002B2CF9AE}" pid="13" name="FSC#COOELAK@1.1001:ApprovedBy">
    <vt:lpwstr/>
  </property>
  <property fmtid="{D5CDD505-2E9C-101B-9397-08002B2CF9AE}" pid="14" name="FSC#COOELAK@1.1001:ApprovedAt">
    <vt:lpwstr/>
  </property>
  <property fmtid="{D5CDD505-2E9C-101B-9397-08002B2CF9AE}" pid="15" name="FSC#COOELAK@1.1001:Department">
    <vt:lpwstr>Zamestnanci CVTI</vt:lpwstr>
  </property>
  <property fmtid="{D5CDD505-2E9C-101B-9397-08002B2CF9AE}" pid="16" name="FSC#COOELAK@1.1001:CreatedAt">
    <vt:lpwstr>25.06.2024</vt:lpwstr>
  </property>
  <property fmtid="{D5CDD505-2E9C-101B-9397-08002B2CF9AE}" pid="17" name="FSC#COOELAK@1.1001:OU">
    <vt:lpwstr>2100 (ODBOR MEDZINÁRODNEJ SPOLUPRÁCE)</vt:lpwstr>
  </property>
  <property fmtid="{D5CDD505-2E9C-101B-9397-08002B2CF9AE}" pid="18" name="FSC#COOELAK@1.1001:Priority">
    <vt:lpwstr> ()</vt:lpwstr>
  </property>
  <property fmtid="{D5CDD505-2E9C-101B-9397-08002B2CF9AE}" pid="19" name="FSC#COOELAK@1.1001:ObjBarCode">
    <vt:lpwstr>*COO.2182.502.2.379510*</vt:lpwstr>
  </property>
  <property fmtid="{D5CDD505-2E9C-101B-9397-08002B2CF9AE}" pid="20" name="FSC#COOELAK@1.1001:RefBarCode">
    <vt:lpwstr/>
  </property>
  <property fmtid="{D5CDD505-2E9C-101B-9397-08002B2CF9AE}" pid="21" name="FSC#COOELAK@1.1001:FileRefBarCode">
    <vt:lpwstr>**</vt:lpwstr>
  </property>
  <property fmtid="{D5CDD505-2E9C-101B-9397-08002B2CF9AE}" pid="22" name="FSC#COOELAK@1.1001:ExternalRef">
    <vt:lpwstr/>
  </property>
  <property fmtid="{D5CDD505-2E9C-101B-9397-08002B2CF9AE}" pid="23" name="FSC#COOELAK@1.1001:IncomingNumber">
    <vt:lpwstr/>
  </property>
  <property fmtid="{D5CDD505-2E9C-101B-9397-08002B2CF9AE}" pid="24" name="FSC#COOELAK@1.1001:IncomingSubject">
    <vt:lpwstr/>
  </property>
  <property fmtid="{D5CDD505-2E9C-101B-9397-08002B2CF9AE}" pid="25" name="FSC#COOELAK@1.1001:ProcessResponsible">
    <vt:lpwstr/>
  </property>
  <property fmtid="{D5CDD505-2E9C-101B-9397-08002B2CF9AE}" pid="26" name="FSC#COOELAK@1.1001:ProcessResponsiblePhone">
    <vt:lpwstr/>
  </property>
  <property fmtid="{D5CDD505-2E9C-101B-9397-08002B2CF9AE}" pid="27" name="FSC#COOELAK@1.1001:ProcessResponsibleMail">
    <vt:lpwstr/>
  </property>
  <property fmtid="{D5CDD505-2E9C-101B-9397-08002B2CF9AE}" pid="28" name="FSC#COOELAK@1.1001:ProcessResponsibleFax">
    <vt:lpwstr/>
  </property>
  <property fmtid="{D5CDD505-2E9C-101B-9397-08002B2CF9AE}" pid="29" name="FSC#COOELAK@1.1001:ApproverFirstName">
    <vt:lpwstr/>
  </property>
  <property fmtid="{D5CDD505-2E9C-101B-9397-08002B2CF9AE}" pid="30" name="FSC#COOELAK@1.1001:ApproverSurName">
    <vt:lpwstr/>
  </property>
  <property fmtid="{D5CDD505-2E9C-101B-9397-08002B2CF9AE}" pid="31" name="FSC#COOELAK@1.1001:ApproverTitle">
    <vt:lpwstr/>
  </property>
  <property fmtid="{D5CDD505-2E9C-101B-9397-08002B2CF9AE}" pid="32" name="FSC#COOELAK@1.1001:ExternalDate">
    <vt:lpwstr/>
  </property>
  <property fmtid="{D5CDD505-2E9C-101B-9397-08002B2CF9AE}" pid="33" name="FSC#COOELAK@1.1001:SettlementApprovedAt">
    <vt:lpwstr/>
  </property>
  <property fmtid="{D5CDD505-2E9C-101B-9397-08002B2CF9AE}" pid="34" name="FSC#COOELAK@1.1001:BaseNumber">
    <vt:lpwstr/>
  </property>
  <property fmtid="{D5CDD505-2E9C-101B-9397-08002B2CF9AE}" pid="35" name="FSC#COOELAK@1.1001:CurrentUserRolePos">
    <vt:lpwstr>Referent1</vt:lpwstr>
  </property>
  <property fmtid="{D5CDD505-2E9C-101B-9397-08002B2CF9AE}" pid="36" name="FSC#COOELAK@1.1001:CurrentUserEmail">
    <vt:lpwstr>richard.duchaj@cvtisr.sk</vt:lpwstr>
  </property>
  <property fmtid="{D5CDD505-2E9C-101B-9397-08002B2CF9AE}" pid="37" name="FSC#ELAKGOV@1.1001:PersonalSubjGender">
    <vt:lpwstr/>
  </property>
  <property fmtid="{D5CDD505-2E9C-101B-9397-08002B2CF9AE}" pid="38" name="FSC#ELAKGOV@1.1001:PersonalSubjFirstName">
    <vt:lpwstr/>
  </property>
  <property fmtid="{D5CDD505-2E9C-101B-9397-08002B2CF9AE}" pid="39" name="FSC#ELAKGOV@1.1001:PersonalSubjSurName">
    <vt:lpwstr/>
  </property>
  <property fmtid="{D5CDD505-2E9C-101B-9397-08002B2CF9AE}" pid="40" name="FSC#ELAKGOV@1.1001:PersonalSubjSalutation">
    <vt:lpwstr/>
  </property>
  <property fmtid="{D5CDD505-2E9C-101B-9397-08002B2CF9AE}" pid="41" name="FSC#ELAKGOV@1.1001:PersonalSubjAddress">
    <vt:lpwstr/>
  </property>
  <property fmtid="{D5CDD505-2E9C-101B-9397-08002B2CF9AE}" pid="42" name="FSC#ATSTATECFG@1.1001:Office">
    <vt:lpwstr/>
  </property>
  <property fmtid="{D5CDD505-2E9C-101B-9397-08002B2CF9AE}" pid="43" name="FSC#ATSTATECFG@1.1001:Agent">
    <vt:lpwstr/>
  </property>
  <property fmtid="{D5CDD505-2E9C-101B-9397-08002B2CF9AE}" pid="44" name="FSC#ATSTATECFG@1.1001:AgentPhone">
    <vt:lpwstr/>
  </property>
  <property fmtid="{D5CDD505-2E9C-101B-9397-08002B2CF9AE}" pid="45" name="FSC#ATSTATECFG@1.1001:DepartmentFax">
    <vt:lpwstr/>
  </property>
  <property fmtid="{D5CDD505-2E9C-101B-9397-08002B2CF9AE}" pid="46" name="FSC#ATSTATECFG@1.1001:DepartmentEmail">
    <vt:lpwstr/>
  </property>
  <property fmtid="{D5CDD505-2E9C-101B-9397-08002B2CF9AE}" pid="47" name="FSC#ATSTATECFG@1.1001:SubfileDate">
    <vt:lpwstr/>
  </property>
  <property fmtid="{D5CDD505-2E9C-101B-9397-08002B2CF9AE}" pid="48" name="FSC#ATSTATECFG@1.1001:SubfileSubject">
    <vt:lpwstr/>
  </property>
  <property fmtid="{D5CDD505-2E9C-101B-9397-08002B2CF9AE}" pid="49" name="FSC#ATSTATECFG@1.1001:DepartmentZipCode">
    <vt:lpwstr/>
  </property>
  <property fmtid="{D5CDD505-2E9C-101B-9397-08002B2CF9AE}" pid="50" name="FSC#ATSTATECFG@1.1001:DepartmentCountry">
    <vt:lpwstr/>
  </property>
  <property fmtid="{D5CDD505-2E9C-101B-9397-08002B2CF9AE}" pid="51" name="FSC#ATSTATECFG@1.1001:DepartmentCity">
    <vt:lpwstr/>
  </property>
  <property fmtid="{D5CDD505-2E9C-101B-9397-08002B2CF9AE}" pid="52" name="FSC#ATSTATECFG@1.1001:DepartmentStreet">
    <vt:lpwstr/>
  </property>
  <property fmtid="{D5CDD505-2E9C-101B-9397-08002B2CF9AE}" pid="53" name="FSC#ATSTATECFG@1.1001:DepartmentDVR">
    <vt:lpwstr/>
  </property>
  <property fmtid="{D5CDD505-2E9C-101B-9397-08002B2CF9AE}" pid="54" name="FSC#ATSTATECFG@1.1001:DepartmentUID">
    <vt:lpwstr/>
  </property>
  <property fmtid="{D5CDD505-2E9C-101B-9397-08002B2CF9AE}" pid="55" name="FSC#ATSTATECFG@1.1001:SubfileReference">
    <vt:lpwstr/>
  </property>
  <property fmtid="{D5CDD505-2E9C-101B-9397-08002B2CF9AE}" pid="56" name="FSC#ATSTATECFG@1.1001:Clause">
    <vt:lpwstr/>
  </property>
  <property fmtid="{D5CDD505-2E9C-101B-9397-08002B2CF9AE}" pid="57" name="FSC#ATSTATECFG@1.1001:ApprovedSignature">
    <vt:lpwstr/>
  </property>
  <property fmtid="{D5CDD505-2E9C-101B-9397-08002B2CF9AE}" pid="58" name="FSC#ATSTATECFG@1.1001:BankAccount">
    <vt:lpwstr/>
  </property>
  <property fmtid="{D5CDD505-2E9C-101B-9397-08002B2CF9AE}" pid="59" name="FSC#ATSTATECFG@1.1001:BankAccountOwner">
    <vt:lpwstr/>
  </property>
  <property fmtid="{D5CDD505-2E9C-101B-9397-08002B2CF9AE}" pid="60" name="FSC#ATSTATECFG@1.1001:BankInstitute">
    <vt:lpwstr/>
  </property>
  <property fmtid="{D5CDD505-2E9C-101B-9397-08002B2CF9AE}" pid="61" name="FSC#ATSTATECFG@1.1001:BankAccountID">
    <vt:lpwstr/>
  </property>
  <property fmtid="{D5CDD505-2E9C-101B-9397-08002B2CF9AE}" pid="62" name="FSC#ATSTATECFG@1.1001:BankAccountIBAN">
    <vt:lpwstr/>
  </property>
  <property fmtid="{D5CDD505-2E9C-101B-9397-08002B2CF9AE}" pid="63" name="FSC#ATSTATECFG@1.1001:BankAccountBIC">
    <vt:lpwstr/>
  </property>
  <property fmtid="{D5CDD505-2E9C-101B-9397-08002B2CF9AE}" pid="64" name="FSC#ATSTATECFG@1.1001:BankName">
    <vt:lpwstr/>
  </property>
  <property fmtid="{D5CDD505-2E9C-101B-9397-08002B2CF9AE}" pid="65" name="FSC#COOELAK@1.1001:ObjectAddressees">
    <vt:lpwstr/>
  </property>
  <property fmtid="{D5CDD505-2E9C-101B-9397-08002B2CF9AE}" pid="66" name="FSC#SKCONV@103.510:docname">
    <vt:lpwstr/>
  </property>
  <property fmtid="{D5CDD505-2E9C-101B-9397-08002B2CF9AE}" pid="67" name="FSC#COOSYSTEM@1.1:Container">
    <vt:lpwstr>COO.2182.502.2.379510</vt:lpwstr>
  </property>
  <property fmtid="{D5CDD505-2E9C-101B-9397-08002B2CF9AE}" pid="68" name="FSC#FSCFOLIO@1.1001:docpropproject">
    <vt:lpwstr/>
  </property>
</Properties>
</file>