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9"/>
  </p:notesMasterIdLst>
  <p:handoutMasterIdLst>
    <p:handoutMasterId r:id="rId10"/>
  </p:handoutMasterIdLst>
  <p:sldIdLst>
    <p:sldId id="318" r:id="rId3"/>
    <p:sldId id="369" r:id="rId4"/>
    <p:sldId id="382" r:id="rId5"/>
    <p:sldId id="383" r:id="rId6"/>
    <p:sldId id="362" r:id="rId7"/>
    <p:sldId id="384" r:id="rId8"/>
  </p:sldIdLst>
  <p:sldSz cx="12192000" cy="6858000"/>
  <p:notesSz cx="6888163" cy="10018713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8080"/>
    <a:srgbClr val="003399"/>
    <a:srgbClr val="0033CC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78" d="100"/>
          <a:sy n="78" d="100"/>
        </p:scale>
        <p:origin x="14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4870" cy="502675"/>
          </a:xfrm>
          <a:prstGeom prst="rect">
            <a:avLst/>
          </a:prstGeom>
        </p:spPr>
        <p:txBody>
          <a:bodyPr vert="horz" lIns="92418" tIns="46209" rIns="92418" bIns="46209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901699" y="1"/>
            <a:ext cx="2984870" cy="502675"/>
          </a:xfrm>
          <a:prstGeom prst="rect">
            <a:avLst/>
          </a:prstGeom>
        </p:spPr>
        <p:txBody>
          <a:bodyPr vert="horz" lIns="92418" tIns="46209" rIns="92418" bIns="46209" rtlCol="0"/>
          <a:lstStyle>
            <a:lvl1pPr algn="r">
              <a:defRPr sz="1200"/>
            </a:lvl1pPr>
          </a:lstStyle>
          <a:p>
            <a:fld id="{945A9B01-7360-44B3-99D5-FE4D8A0FDA37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1" y="9516040"/>
            <a:ext cx="2984870" cy="502674"/>
          </a:xfrm>
          <a:prstGeom prst="rect">
            <a:avLst/>
          </a:prstGeom>
        </p:spPr>
        <p:txBody>
          <a:bodyPr vert="horz" lIns="92418" tIns="46209" rIns="92418" bIns="46209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901699" y="9516040"/>
            <a:ext cx="2984870" cy="502674"/>
          </a:xfrm>
          <a:prstGeom prst="rect">
            <a:avLst/>
          </a:prstGeom>
        </p:spPr>
        <p:txBody>
          <a:bodyPr vert="horz" lIns="92418" tIns="46209" rIns="92418" bIns="46209" rtlCol="0" anchor="b"/>
          <a:lstStyle>
            <a:lvl1pPr algn="r">
              <a:defRPr sz="1200"/>
            </a:lvl1pPr>
          </a:lstStyle>
          <a:p>
            <a:fld id="{59161A5A-D8E3-4B89-83D3-DECC6F1CC51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276797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621" cy="502938"/>
          </a:xfrm>
          <a:prstGeom prst="rect">
            <a:avLst/>
          </a:prstGeom>
        </p:spPr>
        <p:txBody>
          <a:bodyPr vert="horz" lIns="92418" tIns="46209" rIns="92418" bIns="46209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900934" y="0"/>
            <a:ext cx="2985621" cy="502938"/>
          </a:xfrm>
          <a:prstGeom prst="rect">
            <a:avLst/>
          </a:prstGeom>
        </p:spPr>
        <p:txBody>
          <a:bodyPr vert="horz" lIns="92418" tIns="46209" rIns="92418" bIns="46209" rtlCol="0"/>
          <a:lstStyle>
            <a:lvl1pPr algn="r">
              <a:defRPr sz="1200"/>
            </a:lvl1pPr>
          </a:lstStyle>
          <a:p>
            <a:fld id="{FC6C01C5-1EA9-44E0-92F4-96640ACC2150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186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18" tIns="46209" rIns="92418" bIns="46209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8495" y="4821155"/>
            <a:ext cx="5511174" cy="3945019"/>
          </a:xfrm>
          <a:prstGeom prst="rect">
            <a:avLst/>
          </a:prstGeom>
        </p:spPr>
        <p:txBody>
          <a:bodyPr vert="horz" lIns="92418" tIns="46209" rIns="92418" bIns="46209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515776"/>
            <a:ext cx="2985621" cy="502938"/>
          </a:xfrm>
          <a:prstGeom prst="rect">
            <a:avLst/>
          </a:prstGeom>
        </p:spPr>
        <p:txBody>
          <a:bodyPr vert="horz" lIns="92418" tIns="46209" rIns="92418" bIns="46209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900934" y="9515776"/>
            <a:ext cx="2985621" cy="502938"/>
          </a:xfrm>
          <a:prstGeom prst="rect">
            <a:avLst/>
          </a:prstGeom>
        </p:spPr>
        <p:txBody>
          <a:bodyPr vert="horz" lIns="92418" tIns="46209" rIns="92418" bIns="46209" rtlCol="0" anchor="b"/>
          <a:lstStyle>
            <a:lvl1pPr algn="r">
              <a:defRPr sz="1200"/>
            </a:lvl1pPr>
          </a:lstStyle>
          <a:p>
            <a:fld id="{EBDFC6C2-25F7-470F-8168-23942791581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60009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podnadpisov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87695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66414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42402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56651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77394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95636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11574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9351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6937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65484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81034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C368A-6D75-4F97-A9E3-67246471FB8B}" type="datetimeFigureOut">
              <a:rPr lang="sk-SK" smtClean="0"/>
              <a:t>27. 3. 2025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885F5-8D3B-419E-BA4B-4C3A28067DF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59695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raportal.sk/wp-content/uploads/2024/12/Implementacny-manual_Schema-podpory_CVTISR-1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cestovnegranty@cvtisr.s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ĺžnik 11"/>
          <p:cNvSpPr/>
          <p:nvPr/>
        </p:nvSpPr>
        <p:spPr>
          <a:xfrm>
            <a:off x="798262" y="2047563"/>
            <a:ext cx="10079288" cy="1354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3600" dirty="0" smtClean="0">
                <a:solidFill>
                  <a:srgbClr val="000099"/>
                </a:solidFill>
              </a:rPr>
              <a:t>Finančná podpora (potenciálnych) žiadateľov</a:t>
            </a:r>
            <a:endParaRPr lang="sk-SK" sz="3600" dirty="0">
              <a:solidFill>
                <a:srgbClr val="000099"/>
              </a:solidFill>
            </a:endParaRPr>
          </a:p>
        </p:txBody>
      </p:sp>
      <p:sp>
        <p:nvSpPr>
          <p:cNvPr id="15" name="Podnadpis 5"/>
          <p:cNvSpPr>
            <a:spLocks noGrp="1"/>
          </p:cNvSpPr>
          <p:nvPr>
            <p:ph type="subTitle" idx="1"/>
          </p:nvPr>
        </p:nvSpPr>
        <p:spPr>
          <a:xfrm>
            <a:off x="798262" y="4099661"/>
            <a:ext cx="8092645" cy="909022"/>
          </a:xfrm>
        </p:spPr>
        <p:txBody>
          <a:bodyPr>
            <a:normAutofit/>
          </a:bodyPr>
          <a:lstStyle/>
          <a:p>
            <a:pPr algn="l"/>
            <a:endParaRPr lang="sk-SK" sz="2200" dirty="0">
              <a:solidFill>
                <a:srgbClr val="000099"/>
              </a:solidFill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4586" y="0"/>
            <a:ext cx="1627413" cy="6858000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0" y="304315"/>
            <a:ext cx="2090059" cy="749267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95" y="5486400"/>
            <a:ext cx="745978" cy="780269"/>
          </a:xfrm>
          <a:prstGeom prst="rect">
            <a:avLst/>
          </a:prstGeom>
        </p:spPr>
      </p:pic>
      <p:cxnSp>
        <p:nvCxnSpPr>
          <p:cNvPr id="8" name="Rovná spojnica 7"/>
          <p:cNvCxnSpPr/>
          <p:nvPr/>
        </p:nvCxnSpPr>
        <p:spPr>
          <a:xfrm flipV="1">
            <a:off x="0" y="1371600"/>
            <a:ext cx="10877550" cy="40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Obrázok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225" y="5330783"/>
            <a:ext cx="5501338" cy="1366104"/>
          </a:xfrm>
          <a:prstGeom prst="rect">
            <a:avLst/>
          </a:prstGeom>
        </p:spPr>
      </p:pic>
      <p:cxnSp>
        <p:nvCxnSpPr>
          <p:cNvPr id="16" name="Rovná spojnica 15"/>
          <p:cNvCxnSpPr/>
          <p:nvPr/>
        </p:nvCxnSpPr>
        <p:spPr>
          <a:xfrm>
            <a:off x="0" y="5330783"/>
            <a:ext cx="106280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8131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1964" y="1956816"/>
            <a:ext cx="10835722" cy="490118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tabLst>
                <a:tab pos="457200" algn="l"/>
              </a:tabLst>
            </a:pPr>
            <a:r>
              <a:rPr lang="sk-SK" sz="2200" b="1" dirty="0" smtClean="0">
                <a:solidFill>
                  <a:srgbClr val="000099"/>
                </a:solidFill>
                <a:latin typeface="+mn-lt"/>
              </a:rPr>
              <a:t>Podporované aktivity:</a:t>
            </a:r>
            <a:br>
              <a:rPr lang="sk-SK" sz="2200" b="1" dirty="0" smtClean="0">
                <a:solidFill>
                  <a:srgbClr val="000099"/>
                </a:solidFill>
                <a:latin typeface="+mn-lt"/>
              </a:rPr>
            </a:br>
            <a:r>
              <a:rPr lang="sk-SK" sz="2200" dirty="0">
                <a:solidFill>
                  <a:srgbClr val="000099"/>
                </a:solidFill>
                <a:latin typeface="+mn-lt"/>
              </a:rPr>
              <a:t/>
            </a:r>
            <a:br>
              <a:rPr lang="sk-SK" sz="2200" dirty="0">
                <a:solidFill>
                  <a:srgbClr val="000099"/>
                </a:solidFill>
                <a:latin typeface="+mn-lt"/>
              </a:rPr>
            </a:b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1. Vzdelávacie a školiace aktivity</a:t>
            </a:r>
            <a:br>
              <a:rPr lang="sk-SK" sz="2200" dirty="0" smtClean="0">
                <a:solidFill>
                  <a:srgbClr val="000099"/>
                </a:solidFill>
                <a:latin typeface="+mn-lt"/>
              </a:rPr>
            </a:b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sk-SK" sz="2200" dirty="0" smtClean="0">
                <a:solidFill>
                  <a:srgbClr val="000099"/>
                </a:solidFill>
                <a:latin typeface="+mn-lt"/>
              </a:rPr>
            </a:b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2. Členské poplatky</a:t>
            </a:r>
            <a:br>
              <a:rPr lang="sk-SK" sz="2200" dirty="0" smtClean="0">
                <a:solidFill>
                  <a:srgbClr val="000099"/>
                </a:solidFill>
                <a:latin typeface="+mn-lt"/>
              </a:rPr>
            </a:b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sk-SK" sz="2200" dirty="0" smtClean="0">
                <a:solidFill>
                  <a:srgbClr val="000099"/>
                </a:solidFill>
                <a:latin typeface="+mn-lt"/>
              </a:rPr>
            </a:b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3. Odborné návštevy a pobyty</a:t>
            </a:r>
            <a:br>
              <a:rPr lang="sk-SK" sz="2200" dirty="0" smtClean="0">
                <a:solidFill>
                  <a:srgbClr val="000099"/>
                </a:solidFill>
                <a:latin typeface="+mn-lt"/>
              </a:rPr>
            </a:br>
            <a:r>
              <a:rPr lang="sk-SK" sz="2200" dirty="0">
                <a:solidFill>
                  <a:srgbClr val="000099"/>
                </a:solidFill>
                <a:latin typeface="+mn-lt"/>
              </a:rPr>
              <a:t/>
            </a:r>
            <a:br>
              <a:rPr lang="sk-SK" sz="2200" dirty="0">
                <a:solidFill>
                  <a:srgbClr val="000099"/>
                </a:solidFill>
                <a:latin typeface="+mn-lt"/>
              </a:rPr>
            </a:b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4. </a:t>
            </a:r>
            <a:r>
              <a:rPr lang="sk-SK" sz="2200" dirty="0" err="1" smtClean="0">
                <a:solidFill>
                  <a:srgbClr val="000099"/>
                </a:solidFill>
                <a:latin typeface="+mn-lt"/>
              </a:rPr>
              <a:t>Mentoring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sk-SK" sz="2200" dirty="0" smtClean="0">
                <a:solidFill>
                  <a:srgbClr val="000099"/>
                </a:solidFill>
                <a:latin typeface="+mn-lt"/>
              </a:rPr>
            </a:b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sk-SK" sz="2200" dirty="0" smtClean="0">
                <a:solidFill>
                  <a:srgbClr val="000099"/>
                </a:solidFill>
                <a:latin typeface="+mn-lt"/>
              </a:rPr>
            </a:br>
            <a:r>
              <a:rPr lang="sk-SK" sz="2200" dirty="0">
                <a:solidFill>
                  <a:srgbClr val="000099"/>
                </a:solidFill>
                <a:latin typeface="+mn-lt"/>
              </a:rPr>
              <a:t/>
            </a:r>
            <a:br>
              <a:rPr lang="sk-SK" sz="2200" dirty="0">
                <a:solidFill>
                  <a:srgbClr val="000099"/>
                </a:solidFill>
                <a:latin typeface="+mn-lt"/>
              </a:rPr>
            </a:br>
            <a:r>
              <a:rPr lang="sk-SK" sz="2200" dirty="0">
                <a:solidFill>
                  <a:srgbClr val="000099"/>
                </a:solidFill>
                <a:latin typeface="+mn-lt"/>
                <a:hlinkClick r:id="rId2"/>
              </a:rPr>
              <a:t>https://eraportal.sk/wp-content/uploads/2024/12/Implementacny-manual_Schema-podpory_CVTISR-1.pdf</a:t>
            </a:r>
            <a:r>
              <a:rPr lang="sk-SK" sz="2200" dirty="0">
                <a:solidFill>
                  <a:srgbClr val="000099"/>
                </a:solidFill>
                <a:latin typeface="+mn-lt"/>
              </a:rPr>
              <a:t> 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(kritériá, postup, formuláre...)</a:t>
            </a:r>
            <a:endParaRPr lang="sk-SK" sz="2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721964" y="344531"/>
            <a:ext cx="989308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b="1" dirty="0" smtClean="0">
                <a:solidFill>
                  <a:srgbClr val="000099"/>
                </a:solidFill>
              </a:rPr>
              <a:t>Schéma na podporu manažmentu výskumu a projektového manažmentu (CVTI SR)</a:t>
            </a:r>
            <a:endParaRPr lang="sk-SK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906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9141" y="1534917"/>
            <a:ext cx="10973951" cy="4901184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tabLst>
                <a:tab pos="457200" algn="l"/>
              </a:tabLst>
            </a:pP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1. </a:t>
            </a:r>
            <a:r>
              <a:rPr lang="sk-SK" sz="2400" b="1" dirty="0">
                <a:solidFill>
                  <a:srgbClr val="000099"/>
                </a:solidFill>
                <a:latin typeface="+mn-lt"/>
              </a:rPr>
              <a:t>V</a:t>
            </a:r>
            <a:r>
              <a:rPr lang="sk-SK" sz="2400" b="1" dirty="0" smtClean="0">
                <a:solidFill>
                  <a:srgbClr val="000099"/>
                </a:solidFill>
                <a:latin typeface="+mn-lt"/>
              </a:rPr>
              <a:t>zdelávacie a </a:t>
            </a:r>
            <a:r>
              <a:rPr lang="sk-SK" sz="2400" b="1" dirty="0">
                <a:solidFill>
                  <a:srgbClr val="000099"/>
                </a:solidFill>
                <a:latin typeface="+mn-lt"/>
              </a:rPr>
              <a:t>školiace aktivity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(poskytnutie 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cestovného grantu a úhrada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účastníckych poplatkov na školeniach, workshopoch, seminároch, partnerských 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burzách,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konferenciách)</a:t>
            </a:r>
            <a:br>
              <a:rPr lang="sk-SK" sz="2400" dirty="0" smtClean="0">
                <a:solidFill>
                  <a:srgbClr val="000099"/>
                </a:solidFill>
                <a:latin typeface="+mn-lt"/>
              </a:rPr>
            </a:b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sk-SK" sz="2400" dirty="0" smtClean="0">
                <a:solidFill>
                  <a:srgbClr val="000099"/>
                </a:solidFill>
                <a:latin typeface="+mn-lt"/>
              </a:rPr>
            </a:b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2. </a:t>
            </a:r>
            <a:r>
              <a:rPr lang="sk-SK" sz="2400" b="1" dirty="0">
                <a:solidFill>
                  <a:srgbClr val="000099"/>
                </a:solidFill>
                <a:latin typeface="+mn-lt"/>
              </a:rPr>
              <a:t>Členské poplatky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(</a:t>
            </a:r>
            <a:r>
              <a:rPr lang="sk-SK" sz="2400" u="sng" dirty="0" smtClean="0">
                <a:solidFill>
                  <a:srgbClr val="000099"/>
                </a:solidFill>
                <a:latin typeface="+mn-lt"/>
              </a:rPr>
              <a:t>individuálne alebo inštitucionálne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, v 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profesijných asociáciách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, zväzoch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,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združeniach – EARMA, CROWDHELIX a i.)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/>
            </a:r>
            <a:br>
              <a:rPr lang="sk-SK" sz="2400" dirty="0">
                <a:solidFill>
                  <a:srgbClr val="000099"/>
                </a:solidFill>
                <a:latin typeface="+mn-lt"/>
              </a:rPr>
            </a:b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sk-SK" sz="2400" dirty="0" smtClean="0">
                <a:solidFill>
                  <a:srgbClr val="000099"/>
                </a:solidFill>
                <a:latin typeface="+mn-lt"/>
              </a:rPr>
            </a:b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3. </a:t>
            </a:r>
            <a:r>
              <a:rPr lang="sk-SK" sz="2400" b="1" dirty="0" smtClean="0">
                <a:solidFill>
                  <a:srgbClr val="000099"/>
                </a:solidFill>
                <a:latin typeface="+mn-lt"/>
              </a:rPr>
              <a:t>Odborné návštevy a pobyty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sk-SK" sz="2400" dirty="0" smtClean="0">
                <a:solidFill>
                  <a:srgbClr val="000099"/>
                </a:solidFill>
                <a:latin typeface="+mn-lt"/>
              </a:rPr>
            </a:br>
            <a:r>
              <a:rPr lang="sk-SK" sz="2400" dirty="0">
                <a:solidFill>
                  <a:srgbClr val="000099"/>
                </a:solidFill>
                <a:latin typeface="+mn-lt"/>
              </a:rPr>
              <a:t>	- </a:t>
            </a:r>
            <a:r>
              <a:rPr lang="sk-SK" sz="2400" u="sng" dirty="0">
                <a:solidFill>
                  <a:srgbClr val="000099"/>
                </a:solidFill>
                <a:latin typeface="+mn-lt"/>
              </a:rPr>
              <a:t>Krátkodobé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 pobyty vo vybraných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partnerských organizáciách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, kde majú zavedený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	pokročilý projektový 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manažment a vysokú mieru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úspešnosti v 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získavaní grantov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sk-SK" sz="2400" dirty="0" smtClean="0">
                <a:solidFill>
                  <a:srgbClr val="000099"/>
                </a:solidFill>
                <a:latin typeface="+mn-lt"/>
              </a:rPr>
            </a:b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	z verejných 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zdrojov,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predovšetkým z 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programu Horizont Európa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. </a:t>
            </a:r>
            <a:endParaRPr lang="sk-SK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721964" y="344531"/>
            <a:ext cx="989308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b="1" dirty="0" smtClean="0">
                <a:solidFill>
                  <a:srgbClr val="000099"/>
                </a:solidFill>
              </a:rPr>
              <a:t>Podporované aktivity</a:t>
            </a:r>
            <a:endParaRPr lang="sk-SK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865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1964" y="1085881"/>
            <a:ext cx="10835722" cy="4901184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tabLst>
                <a:tab pos="457200" algn="l"/>
              </a:tabLst>
            </a:pP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	- </a:t>
            </a:r>
            <a:r>
              <a:rPr lang="sk-SK" sz="2200" u="sng" dirty="0">
                <a:solidFill>
                  <a:srgbClr val="000099"/>
                </a:solidFill>
                <a:latin typeface="+mn-lt"/>
              </a:rPr>
              <a:t>Dlhodobé pobyty </a:t>
            </a:r>
            <a:r>
              <a:rPr lang="sk-SK" sz="2200" dirty="0">
                <a:solidFill>
                  <a:srgbClr val="000099"/>
                </a:solidFill>
                <a:latin typeface="+mn-lt"/>
              </a:rPr>
              <a:t>v trvaní od 1 do 6 mesiacov, 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ktoré umožnia pobyt </a:t>
            </a:r>
            <a:r>
              <a:rPr lang="sk-SK" sz="2200" dirty="0">
                <a:solidFill>
                  <a:srgbClr val="000099"/>
                </a:solidFill>
                <a:latin typeface="+mn-lt"/>
              </a:rPr>
              <a:t>v partnerskej 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	organizácii, priamo sa zúčastňovať </a:t>
            </a:r>
            <a:r>
              <a:rPr lang="sk-SK" sz="2200" dirty="0">
                <a:solidFill>
                  <a:srgbClr val="000099"/>
                </a:solidFill>
                <a:latin typeface="+mn-lt"/>
              </a:rPr>
              <a:t>na činnostiach súvisiacich s 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projektovým 	manažmentom</a:t>
            </a:r>
            <a:r>
              <a:rPr lang="sk-SK" sz="2200" dirty="0">
                <a:solidFill>
                  <a:srgbClr val="000099"/>
                </a:solidFill>
                <a:latin typeface="+mn-lt"/>
              </a:rPr>
              <a:t>, 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prípravou </a:t>
            </a:r>
            <a:r>
              <a:rPr lang="sk-SK" sz="2200" dirty="0">
                <a:solidFill>
                  <a:srgbClr val="000099"/>
                </a:solidFill>
                <a:latin typeface="+mn-lt"/>
              </a:rPr>
              <a:t>a realizáciou 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projektov Horizont </a:t>
            </a:r>
            <a:r>
              <a:rPr lang="sk-SK" sz="2200" dirty="0">
                <a:solidFill>
                  <a:srgbClr val="000099"/>
                </a:solidFill>
                <a:latin typeface="+mn-lt"/>
              </a:rPr>
              <a:t>Európa. 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sk-SK" sz="2200" dirty="0" smtClean="0">
                <a:solidFill>
                  <a:srgbClr val="000099"/>
                </a:solidFill>
                <a:latin typeface="+mn-lt"/>
              </a:rPr>
            </a:b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	Podpora </a:t>
            </a:r>
            <a:r>
              <a:rPr lang="sk-SK" sz="2200" dirty="0">
                <a:solidFill>
                  <a:srgbClr val="000099"/>
                </a:solidFill>
                <a:latin typeface="+mn-lt"/>
              </a:rPr>
              <a:t>zahŕňa aj 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pokrytie dodatočných </a:t>
            </a:r>
            <a:r>
              <a:rPr lang="sk-SK" sz="2200" dirty="0">
                <a:solidFill>
                  <a:srgbClr val="000099"/>
                </a:solidFill>
                <a:latin typeface="+mn-lt"/>
              </a:rPr>
              <a:t>nákladov (napr. náklady 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prijímacej inštitúcie na 	prijatie hostí).</a:t>
            </a:r>
            <a:br>
              <a:rPr lang="sk-SK" sz="2200" dirty="0" smtClean="0">
                <a:solidFill>
                  <a:srgbClr val="000099"/>
                </a:solidFill>
                <a:latin typeface="+mn-lt"/>
              </a:rPr>
            </a:br>
            <a:r>
              <a:rPr lang="sk-SK" sz="2200" dirty="0">
                <a:solidFill>
                  <a:srgbClr val="000099"/>
                </a:solidFill>
                <a:latin typeface="+mn-lt"/>
              </a:rPr>
              <a:t/>
            </a:r>
            <a:br>
              <a:rPr lang="sk-SK" sz="2200" dirty="0">
                <a:solidFill>
                  <a:srgbClr val="000099"/>
                </a:solidFill>
                <a:latin typeface="+mn-lt"/>
              </a:rPr>
            </a:b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4. </a:t>
            </a:r>
            <a:r>
              <a:rPr lang="sk-SK" sz="2200" b="1" dirty="0" err="1" smtClean="0">
                <a:solidFill>
                  <a:srgbClr val="000099"/>
                </a:solidFill>
                <a:latin typeface="+mn-lt"/>
              </a:rPr>
              <a:t>Mentoring</a:t>
            </a:r>
            <a:r>
              <a:rPr lang="sk-SK" sz="2200" b="1" dirty="0">
                <a:solidFill>
                  <a:srgbClr val="000099"/>
                </a:solidFill>
                <a:latin typeface="+mn-lt"/>
              </a:rPr>
              <a:t> (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podpora </a:t>
            </a:r>
            <a:r>
              <a:rPr lang="sk-SK" sz="2200" dirty="0">
                <a:solidFill>
                  <a:srgbClr val="000099"/>
                </a:solidFill>
                <a:latin typeface="+mn-lt"/>
              </a:rPr>
              <a:t>prípravy 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projektového zámeru </a:t>
            </a:r>
            <a:r>
              <a:rPr lang="sk-SK" sz="2200" dirty="0">
                <a:solidFill>
                  <a:srgbClr val="000099"/>
                </a:solidFill>
                <a:latin typeface="+mn-lt"/>
              </a:rPr>
              <a:t>formou jeho konzultácie 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so skúseným mentorom).</a:t>
            </a:r>
            <a:endParaRPr lang="sk-SK" sz="2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721964" y="344531"/>
            <a:ext cx="989308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b="1" dirty="0" smtClean="0">
                <a:solidFill>
                  <a:srgbClr val="000099"/>
                </a:solidFill>
              </a:rPr>
              <a:t>Podporované aktivity</a:t>
            </a:r>
            <a:endParaRPr lang="sk-SK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607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6292" y="803217"/>
            <a:ext cx="10985623" cy="5319996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tabLst>
                <a:tab pos="457200" algn="l"/>
              </a:tabLst>
            </a:pP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- </a:t>
            </a:r>
            <a:r>
              <a:rPr lang="sk-SK" sz="2200" b="1" dirty="0" smtClean="0">
                <a:solidFill>
                  <a:srgbClr val="000099"/>
                </a:solidFill>
                <a:latin typeface="+mn-lt"/>
              </a:rPr>
              <a:t>Manažéri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 </a:t>
            </a:r>
            <a:r>
              <a:rPr lang="sk-SK" sz="2200" b="1" dirty="0" smtClean="0">
                <a:solidFill>
                  <a:srgbClr val="000099"/>
                </a:solidFill>
                <a:latin typeface="+mn-lt"/>
              </a:rPr>
              <a:t>výskumu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 a </a:t>
            </a:r>
            <a:r>
              <a:rPr lang="sk-SK" sz="2200" b="1" dirty="0" smtClean="0">
                <a:solidFill>
                  <a:srgbClr val="000099"/>
                </a:solidFill>
                <a:latin typeface="+mn-lt"/>
              </a:rPr>
              <a:t>projektoví manažéri </a:t>
            </a:r>
            <a:r>
              <a:rPr lang="sk-SK" sz="2200" u="sng" dirty="0" smtClean="0">
                <a:solidFill>
                  <a:srgbClr val="000099"/>
                </a:solidFill>
                <a:latin typeface="+mn-lt"/>
              </a:rPr>
              <a:t>pracujúci v slovenskej výskumno-vývojovej inštitúcii</a:t>
            </a:r>
            <a:br>
              <a:rPr lang="sk-SK" sz="2200" u="sng" dirty="0" smtClean="0">
                <a:solidFill>
                  <a:srgbClr val="000099"/>
                </a:solidFill>
                <a:latin typeface="+mn-lt"/>
              </a:rPr>
            </a:b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sk-SK" sz="2200" dirty="0" smtClean="0">
                <a:solidFill>
                  <a:srgbClr val="000099"/>
                </a:solidFill>
                <a:latin typeface="+mn-lt"/>
              </a:rPr>
            </a:b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- </a:t>
            </a:r>
            <a:r>
              <a:rPr lang="sk-SK" sz="2200" b="1" dirty="0" smtClean="0">
                <a:solidFill>
                  <a:srgbClr val="000099"/>
                </a:solidFill>
                <a:latin typeface="+mn-lt"/>
              </a:rPr>
              <a:t>Administratívni pracovníci vo výskume 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(tzv. </a:t>
            </a:r>
            <a:r>
              <a:rPr lang="sk-SK" sz="2200" dirty="0" err="1" smtClean="0">
                <a:solidFill>
                  <a:srgbClr val="000099"/>
                </a:solidFill>
                <a:latin typeface="+mn-lt"/>
              </a:rPr>
              <a:t>Research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 </a:t>
            </a:r>
            <a:r>
              <a:rPr lang="sk-SK" sz="2200" dirty="0" err="1" smtClean="0">
                <a:solidFill>
                  <a:srgbClr val="000099"/>
                </a:solidFill>
                <a:latin typeface="+mn-lt"/>
              </a:rPr>
              <a:t>Managers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 and </a:t>
            </a:r>
            <a:r>
              <a:rPr lang="sk-SK" sz="2200" dirty="0" err="1" smtClean="0">
                <a:solidFill>
                  <a:srgbClr val="000099"/>
                </a:solidFill>
                <a:latin typeface="+mn-lt"/>
              </a:rPr>
              <a:t>Administrators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, „RMA“) </a:t>
            </a:r>
            <a:br>
              <a:rPr lang="sk-SK" sz="2200" dirty="0" smtClean="0">
                <a:solidFill>
                  <a:srgbClr val="000099"/>
                </a:solidFill>
                <a:latin typeface="+mn-lt"/>
              </a:rPr>
            </a:b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sk-SK" sz="2200" dirty="0" smtClean="0">
                <a:solidFill>
                  <a:srgbClr val="000099"/>
                </a:solidFill>
                <a:latin typeface="+mn-lt"/>
              </a:rPr>
            </a:b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- </a:t>
            </a:r>
            <a:r>
              <a:rPr lang="sk-SK" sz="2200" b="1" dirty="0" smtClean="0">
                <a:solidFill>
                  <a:srgbClr val="000099"/>
                </a:solidFill>
                <a:latin typeface="+mn-lt"/>
              </a:rPr>
              <a:t>Výskumníci</a:t>
            </a:r>
            <a:br>
              <a:rPr lang="sk-SK" sz="2200" b="1" dirty="0" smtClean="0">
                <a:solidFill>
                  <a:srgbClr val="000099"/>
                </a:solidFill>
                <a:latin typeface="+mn-lt"/>
              </a:rPr>
            </a:b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sk-SK" sz="2200" dirty="0" smtClean="0">
                <a:solidFill>
                  <a:srgbClr val="000099"/>
                </a:solidFill>
                <a:latin typeface="+mn-lt"/>
              </a:rPr>
            </a:b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- </a:t>
            </a:r>
            <a:r>
              <a:rPr lang="sk-SK" sz="2200" b="1" dirty="0" smtClean="0">
                <a:solidFill>
                  <a:srgbClr val="000099"/>
                </a:solidFill>
                <a:latin typeface="+mn-lt"/>
              </a:rPr>
              <a:t>Zamestnanci</a:t>
            </a:r>
            <a:r>
              <a:rPr lang="sk-SK" sz="2200" dirty="0" smtClean="0">
                <a:solidFill>
                  <a:srgbClr val="000099"/>
                </a:solidFill>
                <a:latin typeface="+mn-lt"/>
              </a:rPr>
              <a:t> verejných a súkromných slovenských výskumno-vývojových inštitúcii.</a:t>
            </a:r>
            <a:endParaRPr lang="sk-SK" sz="2200" dirty="0">
              <a:solidFill>
                <a:srgbClr val="FF0000"/>
              </a:solidFill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721964" y="344531"/>
            <a:ext cx="989308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b="1" dirty="0" smtClean="0">
                <a:solidFill>
                  <a:srgbClr val="000099"/>
                </a:solidFill>
              </a:rPr>
              <a:t>Oprávnení žiadatelia</a:t>
            </a:r>
            <a:endParaRPr lang="sk-SK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138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1799" y="1431867"/>
            <a:ext cx="10985623" cy="5319996"/>
          </a:xfrm>
        </p:spPr>
        <p:txBody>
          <a:bodyPr>
            <a:normAutofit fontScale="90000"/>
          </a:bodyPr>
          <a:lstStyle/>
          <a:p>
            <a:pPr lvl="0"/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1. Vyplniť žiadosť a zaslať (min. 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21 dní pred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podujatím) 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na e-mailovú adresu: </a:t>
            </a:r>
            <a:r>
              <a:rPr lang="sk-SK" sz="2400" b="1" dirty="0" smtClean="0">
                <a:solidFill>
                  <a:srgbClr val="000099"/>
                </a:solidFill>
                <a:latin typeface="+mn-lt"/>
                <a:hlinkClick r:id="rId2"/>
              </a:rPr>
              <a:t>cestovnegranty@cvtisr.sk</a:t>
            </a:r>
            <a:r>
              <a:rPr lang="sk-SK" sz="2400" b="1" dirty="0" smtClean="0">
                <a:solidFill>
                  <a:srgbClr val="000099"/>
                </a:solidFill>
                <a:latin typeface="+mn-lt"/>
              </a:rPr>
              <a:t>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sk-SK" sz="2400" dirty="0" smtClean="0">
                <a:solidFill>
                  <a:srgbClr val="000099"/>
                </a:solidFill>
                <a:latin typeface="+mn-lt"/>
              </a:rPr>
            </a:b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	- Formulár s vyznačením oprávnenej aktivity</a:t>
            </a:r>
            <a:br>
              <a:rPr lang="sk-SK" sz="2400" dirty="0" smtClean="0">
                <a:solidFill>
                  <a:srgbClr val="000099"/>
                </a:solidFill>
                <a:latin typeface="+mn-lt"/>
              </a:rPr>
            </a:b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	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-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Súhlas 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a potvrdenie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zamestnávateľa</a:t>
            </a:r>
            <a:br>
              <a:rPr lang="sk-SK" sz="2400" dirty="0" smtClean="0">
                <a:solidFill>
                  <a:srgbClr val="000099"/>
                </a:solidFill>
                <a:latin typeface="+mn-lt"/>
              </a:rPr>
            </a:br>
            <a:r>
              <a:rPr lang="sk-SK" sz="2400" dirty="0">
                <a:solidFill>
                  <a:srgbClr val="000099"/>
                </a:solidFill>
                <a:latin typeface="+mn-lt"/>
              </a:rPr>
              <a:t>	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- CV žiadateľa</a:t>
            </a:r>
            <a:br>
              <a:rPr lang="sk-SK" sz="2400" dirty="0" smtClean="0">
                <a:solidFill>
                  <a:srgbClr val="000099"/>
                </a:solidFill>
                <a:latin typeface="+mn-lt"/>
              </a:rPr>
            </a:br>
            <a:r>
              <a:rPr lang="sk-SK" sz="2400" dirty="0">
                <a:solidFill>
                  <a:srgbClr val="000099"/>
                </a:solidFill>
                <a:latin typeface="+mn-lt"/>
              </a:rPr>
              <a:t>	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- Súhlas od hostiteľskej organizácie (v prípade 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aktivity „Odborné návštevy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	a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 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pobyty“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/>
            </a:r>
            <a:br>
              <a:rPr lang="sk-SK" sz="2400" dirty="0">
                <a:solidFill>
                  <a:srgbClr val="000099"/>
                </a:solidFill>
                <a:latin typeface="+mn-lt"/>
              </a:rPr>
            </a:b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	- Potvrdenie 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o registrácii a program podujatia – </a:t>
            </a:r>
            <a:r>
              <a:rPr lang="sk-SK" sz="2400" u="sng" dirty="0">
                <a:solidFill>
                  <a:srgbClr val="000099"/>
                </a:solidFill>
                <a:latin typeface="+mn-lt"/>
              </a:rPr>
              <a:t>iba 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v prípade typu aktivity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	„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Vzdelávacie a 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školiace“</a:t>
            </a:r>
            <a:br>
              <a:rPr lang="sk-SK" sz="2400" dirty="0" smtClean="0">
                <a:solidFill>
                  <a:srgbClr val="000099"/>
                </a:solidFill>
                <a:latin typeface="+mn-lt"/>
              </a:rPr>
            </a:b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sk-SK" sz="2400" dirty="0" smtClean="0">
                <a:solidFill>
                  <a:srgbClr val="000099"/>
                </a:solidFill>
                <a:latin typeface="+mn-lt"/>
              </a:rPr>
            </a:b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2. CVTI SR žiadosti vyhodnotí žiadosti a informuje žiadateľov</a:t>
            </a:r>
            <a:br>
              <a:rPr lang="sk-SK" sz="2400" dirty="0" smtClean="0">
                <a:solidFill>
                  <a:srgbClr val="000099"/>
                </a:solidFill>
                <a:latin typeface="+mn-lt"/>
              </a:rPr>
            </a:b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sk-SK" sz="2400" dirty="0" smtClean="0">
                <a:solidFill>
                  <a:srgbClr val="000099"/>
                </a:solidFill>
                <a:latin typeface="+mn-lt"/>
              </a:rPr>
            </a:b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3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.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Úspešní žiadatelia musia do 10 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pracovných dní od doručenia výsledkov hodnotenia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žiadostí </a:t>
            </a:r>
            <a:r>
              <a:rPr lang="sk-SK" sz="2400" u="sng" dirty="0" smtClean="0">
                <a:solidFill>
                  <a:srgbClr val="000099"/>
                </a:solidFill>
                <a:latin typeface="+mn-lt"/>
              </a:rPr>
              <a:t>predložiť </a:t>
            </a:r>
            <a:r>
              <a:rPr lang="sk-SK" sz="2400" u="sng" dirty="0">
                <a:solidFill>
                  <a:srgbClr val="000099"/>
                </a:solidFill>
                <a:latin typeface="+mn-lt"/>
              </a:rPr>
              <a:t>informácie potrebné na vypracovanie Zmluvy </a:t>
            </a:r>
            <a:r>
              <a:rPr lang="sk-SK" sz="2400" dirty="0">
                <a:solidFill>
                  <a:srgbClr val="000099"/>
                </a:solidFill>
                <a:latin typeface="+mn-lt"/>
              </a:rPr>
              <a:t>o účasti v Schéme </a:t>
            </a: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sk-SK" sz="2400" dirty="0" smtClean="0">
                <a:solidFill>
                  <a:srgbClr val="000099"/>
                </a:solidFill>
                <a:latin typeface="+mn-lt"/>
              </a:rPr>
            </a:b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/>
            </a:r>
            <a:br>
              <a:rPr lang="sk-SK" sz="2400" dirty="0" smtClean="0">
                <a:solidFill>
                  <a:srgbClr val="000099"/>
                </a:solidFill>
                <a:latin typeface="+mn-lt"/>
              </a:rPr>
            </a:br>
            <a:r>
              <a:rPr lang="sk-SK" sz="2400" dirty="0" smtClean="0">
                <a:solidFill>
                  <a:srgbClr val="000099"/>
                </a:solidFill>
                <a:latin typeface="+mn-lt"/>
              </a:rPr>
              <a:t>4. Ďalšia komunikácia bude následne prebiehať so zástupcom CVTI SR.</a:t>
            </a:r>
            <a:endParaRPr lang="sk-SK" sz="2400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721964" y="344531"/>
            <a:ext cx="989308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b="1" dirty="0" smtClean="0">
                <a:solidFill>
                  <a:srgbClr val="000099"/>
                </a:solidFill>
              </a:rPr>
              <a:t>Ako postupovať?</a:t>
            </a:r>
            <a:endParaRPr lang="sk-SK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965188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>
  <f:record>
    <f:field ref="objname" par="" text="Prezentácia_HEU_SK_SK4ERA" edit="true"/>
    <f:field ref="objsubject" par="" text="" edit="true"/>
    <f:field ref="objcreatedby" par="" text="Šimková, Katarína, Mgr."/>
    <f:field ref="objcreatedat" par="" date="2021-02-22T13:10:38" text="22.2.2021 13:10:38"/>
    <f:field ref="objchangedby" par="" text="Tužinská, Miroslava, Mgr."/>
    <f:field ref="objmodifiedat" par="" date="2021-03-08T12:45:05" text="8.3.2021 12:45:05"/>
    <f:field ref="doc_FSCFOLIO_1_1001_FieldDocumentNumber" par="" text=""/>
    <f:field ref="doc_FSCFOLIO_1_1001_FieldSubject" par="" text="" edit="true"/>
    <f:field ref="FSCFOLIO_1_1001_FieldCurrentUser" par="" text="Mgr. Katarína Šimková"/>
    <f:field ref="CCAPRECONFIG_15_1001_Objektname" par="" text="Prezentácia_HEU_SK_SK4ERA" edit="true"/>
  </f:record>
  <f:display par="" text="General">
    <f:field ref="objname" text="Meno"/>
    <f:field ref="objsubject" text="Vec"/>
    <f:field ref="objcreatedby" text="Vytvoril"/>
    <f:field ref="objcreatedat" text="Vytvorené deň/hodina"/>
    <f:field ref="objchangedby" text="Poslednú zmenu urobil"/>
    <f:field ref="objmodifiedat" text="Posledná zmena deň/hodina"/>
    <f:field ref="FSCFOLIO_1_1001_FieldCurrentUser" text="Aktuálny používateľ"/>
    <f:field ref="CCAPRECONFIG_15_1001_Objektname" text="Meno"/>
  </f:display>
  <f:display par="" text="Hromadná korešpondencia">
    <f:field ref="doc_FSCFOLIO_1_1001_FieldDocumentNumber" text="Číslo dokumentu"/>
    <f:field ref="doc_FSCFOLIO_1_1001_FieldSubject" text="Predmet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11109</TotalTime>
  <Words>416</Words>
  <Application>Microsoft Office PowerPoint</Application>
  <PresentationFormat>Širokouhlá</PresentationFormat>
  <Paragraphs>11</Paragraphs>
  <Slides>6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Motív balíka Office</vt:lpstr>
      <vt:lpstr>Prezentácia programu PowerPoint</vt:lpstr>
      <vt:lpstr>Podporované aktivity:  1. Vzdelávacie a školiace aktivity  2. Členské poplatky  3. Odborné návštevy a pobyty  4. Mentoring   https://eraportal.sk/wp-content/uploads/2024/12/Implementacny-manual_Schema-podpory_CVTISR-1.pdf (kritériá, postup, formuláre...)</vt:lpstr>
      <vt:lpstr>1. Vzdelávacie a školiace aktivity (poskytnutie cestovného grantu a úhrada účastníckych poplatkov na školeniach, workshopoch, seminároch, partnerských burzách, konferenciách)  2. Členské poplatky (individuálne alebo inštitucionálne, v profesijných asociáciách, zväzoch, združeniach – EARMA, CROWDHELIX a i.)  3. Odborné návštevy a pobyty   - Krátkodobé pobyty vo vybraných partnerských organizáciách, kde majú zavedený  pokročilý projektový manažment a vysokú mieru úspešnosti v získavaní grantov   z verejných zdrojov, predovšetkým z programu Horizont Európa. </vt:lpstr>
      <vt:lpstr> - Dlhodobé pobyty v trvaní od 1 do 6 mesiacov, ktoré umožnia pobyt v partnerskej  organizácii, priamo sa zúčastňovať na činnostiach súvisiacich s projektovým  manažmentom, prípravou a realizáciou projektov Horizont Európa.   Podpora zahŕňa aj pokrytie dodatočných nákladov (napr. náklady prijímacej inštitúcie na  prijatie hostí).  4. Mentoring (podpora prípravy projektového zámeru formou jeho konzultácie so skúseným mentorom).</vt:lpstr>
      <vt:lpstr>- Manažéri výskumu a projektoví manažéri pracujúci v slovenskej výskumno-vývojovej inštitúcii  - Administratívni pracovníci vo výskume (tzv. Research Managers and Administrators, „RMA“)   - Výskumníci  - Zamestnanci verejných a súkromných slovenských výskumno-vývojových inštitúcii.</vt:lpstr>
      <vt:lpstr>1. Vyplniť žiadosť a zaslať (min. 21 dní pred podujatím) na e-mailovú adresu: cestovnegranty@cvtisr.sk   - Formulár s vyznačením oprávnenej aktivity  - Súhlas a potvrdenie zamestnávateľa  - CV žiadateľa  - Súhlas od hostiteľskej organizácie (v prípade aktivity „Odborné návštevy  a pobyty“  - Potvrdenie o registrácii a program podujatia – iba v prípade typu aktivity  „Vzdelávacie a školiace“  2. CVTI SR žiadosti vyhodnotí žiadosti a informuje žiadateľov  3. Úspešní žiadatelia musia do 10 pracovných dní od doručenia výsledkov hodnotenia žiadostí predložiť informácie potrebné na vypracovanie Zmluvy o účasti v Schéme   4. Ďalšia komunikácia bude následne prebiehať so zástupcom CVTI SR.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Dojcakova Natasa</dc:creator>
  <cp:lastModifiedBy>Papanova Kvetoslava</cp:lastModifiedBy>
  <cp:revision>300</cp:revision>
  <cp:lastPrinted>2025-02-18T09:15:39Z</cp:lastPrinted>
  <dcterms:created xsi:type="dcterms:W3CDTF">2020-09-16T06:27:52Z</dcterms:created>
  <dcterms:modified xsi:type="dcterms:W3CDTF">2025-03-27T10:23:24Z</dcterms:modified>
</cp:coreProperties>
</file>