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handoutMasterIdLst>
    <p:handoutMasterId r:id="rId11"/>
  </p:handoutMasterIdLst>
  <p:sldIdLst>
    <p:sldId id="318" r:id="rId3"/>
    <p:sldId id="280" r:id="rId4"/>
    <p:sldId id="319" r:id="rId5"/>
    <p:sldId id="321" r:id="rId6"/>
    <p:sldId id="333" r:id="rId7"/>
    <p:sldId id="339" r:id="rId8"/>
    <p:sldId id="340" r:id="rId9"/>
    <p:sldId id="341" r:id="rId10"/>
  </p:sldIdLst>
  <p:sldSz cx="12192000" cy="6858000"/>
  <p:notesSz cx="6797675" cy="9929813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8080"/>
    <a:srgbClr val="003399"/>
    <a:srgbClr val="0033CC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4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A9B01-7360-44B3-99D5-FE4D8A0FDA37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61A5A-D8E3-4B89-83D3-DECC6F1CC51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276797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87695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6641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42402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6651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77394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95636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11574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9351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6937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65484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81034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5969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crowdhelix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kvetoslava.papanova@cvtisr.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ĺžnik 11"/>
          <p:cNvSpPr/>
          <p:nvPr/>
        </p:nvSpPr>
        <p:spPr>
          <a:xfrm>
            <a:off x="798262" y="2073171"/>
            <a:ext cx="8708203" cy="861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3600" dirty="0" smtClean="0">
                <a:solidFill>
                  <a:srgbClr val="000099"/>
                </a:solidFill>
              </a:rPr>
              <a:t>Prečo je dôležité zapájať sa </a:t>
            </a:r>
            <a:br>
              <a:rPr lang="sk-SK" sz="3600" dirty="0" smtClean="0">
                <a:solidFill>
                  <a:srgbClr val="000099"/>
                </a:solidFill>
              </a:rPr>
            </a:br>
            <a:r>
              <a:rPr lang="sk-SK" sz="3600" dirty="0" smtClean="0">
                <a:solidFill>
                  <a:srgbClr val="000099"/>
                </a:solidFill>
              </a:rPr>
              <a:t>do medzinárodných projektov a aktivít</a:t>
            </a:r>
            <a:endParaRPr lang="sk-SK" sz="3600" dirty="0">
              <a:solidFill>
                <a:srgbClr val="000099"/>
              </a:solidFill>
            </a:endParaRPr>
          </a:p>
        </p:txBody>
      </p:sp>
      <p:sp>
        <p:nvSpPr>
          <p:cNvPr id="15" name="Podnadpis 5"/>
          <p:cNvSpPr>
            <a:spLocks noGrp="1"/>
          </p:cNvSpPr>
          <p:nvPr>
            <p:ph type="subTitle" idx="1"/>
          </p:nvPr>
        </p:nvSpPr>
        <p:spPr>
          <a:xfrm>
            <a:off x="798262" y="3844210"/>
            <a:ext cx="4801590" cy="584860"/>
          </a:xfrm>
        </p:spPr>
        <p:txBody>
          <a:bodyPr>
            <a:normAutofit fontScale="92500"/>
          </a:bodyPr>
          <a:lstStyle/>
          <a:p>
            <a:pPr algn="l"/>
            <a:r>
              <a:rPr lang="sk-SK" dirty="0" smtClean="0">
                <a:solidFill>
                  <a:srgbClr val="000099"/>
                </a:solidFill>
              </a:rPr>
              <a:t>Technická univerzita Zvolen, 3. 4. 2025</a:t>
            </a:r>
            <a:endParaRPr lang="sk-SK" dirty="0">
              <a:solidFill>
                <a:srgbClr val="000099"/>
              </a:solidFill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399" y="0"/>
            <a:ext cx="2133599" cy="6858000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0" y="304315"/>
            <a:ext cx="2090059" cy="749267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95" y="5486400"/>
            <a:ext cx="745978" cy="780269"/>
          </a:xfrm>
          <a:prstGeom prst="rect">
            <a:avLst/>
          </a:prstGeom>
        </p:spPr>
      </p:pic>
      <p:cxnSp>
        <p:nvCxnSpPr>
          <p:cNvPr id="8" name="Rovná spojnica 7"/>
          <p:cNvCxnSpPr/>
          <p:nvPr/>
        </p:nvCxnSpPr>
        <p:spPr>
          <a:xfrm flipV="1">
            <a:off x="0" y="1371600"/>
            <a:ext cx="10877550" cy="40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Obrázo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225" y="5330783"/>
            <a:ext cx="5501338" cy="1366104"/>
          </a:xfrm>
          <a:prstGeom prst="rect">
            <a:avLst/>
          </a:prstGeom>
        </p:spPr>
      </p:pic>
      <p:cxnSp>
        <p:nvCxnSpPr>
          <p:cNvPr id="16" name="Rovná spojnica 15"/>
          <p:cNvCxnSpPr/>
          <p:nvPr/>
        </p:nvCxnSpPr>
        <p:spPr>
          <a:xfrm>
            <a:off x="0" y="5330783"/>
            <a:ext cx="106280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13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68840" cy="1325563"/>
          </a:xfrm>
        </p:spPr>
        <p:txBody>
          <a:bodyPr>
            <a:noAutofit/>
          </a:bodyPr>
          <a:lstStyle/>
          <a:p>
            <a:r>
              <a:rPr lang="sk-SK" b="1" dirty="0" smtClean="0">
                <a:solidFill>
                  <a:srgbClr val="000099"/>
                </a:solidFill>
              </a:rPr>
              <a:t>Internacionalizácia inštitúcie</a:t>
            </a:r>
            <a:endParaRPr lang="sk-SK" b="1" dirty="0">
              <a:solidFill>
                <a:srgbClr val="000099"/>
              </a:solidFill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837749" y="1027906"/>
            <a:ext cx="10579894" cy="52748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Bez medzinárodnej spolupráce v budúcnosti inštitúcia nedokáže byť excelentná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Spolupráca s najlepšími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Dopad </a:t>
            </a: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na 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inštitúciu - komplexný </a:t>
            </a: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, 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potrebné mať víziu a vypracovanú stratégiu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Výchova a dlhodobé udržanie projektových manažérov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Úprava/doplnenie 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odmeňovacích smerníc, organizačnej 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štruktúry, interných procesov a ľudských 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zdrojov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Rozhodnutie </a:t>
            </a: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byť aktívny v medzinárodných projektoch – na úrovni vedenia inštitúcie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endParaRPr lang="sk-SK" sz="2400" dirty="0" smtClean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793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42864" cy="1325563"/>
          </a:xfrm>
        </p:spPr>
        <p:txBody>
          <a:bodyPr>
            <a:noAutofit/>
          </a:bodyPr>
          <a:lstStyle/>
          <a:p>
            <a:r>
              <a:rPr lang="sk-SK" b="1" dirty="0" smtClean="0">
                <a:solidFill>
                  <a:srgbClr val="000099"/>
                </a:solidFill>
              </a:rPr>
              <a:t>Ciele zapájania sa do medzinárodných projektov</a:t>
            </a:r>
            <a:endParaRPr lang="sk-SK" b="1" dirty="0">
              <a:solidFill>
                <a:srgbClr val="000099"/>
              </a:solidFill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764060" y="1464127"/>
            <a:ext cx="10902704" cy="35696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tabLst>
                <a:tab pos="457200" algn="l"/>
              </a:tabLst>
            </a:pPr>
            <a:endParaRPr lang="sk-SK" sz="240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Zvýšiť </a:t>
            </a:r>
            <a:r>
              <a:rPr lang="sk-SK" sz="2400" dirty="0" err="1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excelentnosť</a:t>
            </a: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výskumu a získať medzinárodnú reputáciu</a:t>
            </a:r>
            <a:endParaRPr lang="sk-SK" sz="240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Budovanie „značky“ 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inštitúcie a osobných kontaktov pre </a:t>
            </a: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budúce projekty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Podpora mobility (študentov, 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učiteľov, </a:t>
            </a: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ostatných zamestnancov)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Zamedziť odchodu talentovaných pracovníkov do zahraničia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Poskytnúť možnosť profesionálneho rastu v špičkových medzinárodných projektoch</a:t>
            </a:r>
            <a:endParaRPr lang="sk-SK" sz="240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Prepojenie praxe s akadémiou</a:t>
            </a:r>
          </a:p>
          <a:p>
            <a:pPr>
              <a:lnSpc>
                <a:spcPct val="115000"/>
              </a:lnSpc>
              <a:tabLst>
                <a:tab pos="457200" algn="l"/>
              </a:tabLst>
            </a:pPr>
            <a:endParaRPr lang="sk-SK" sz="2400" dirty="0" smtClean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967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68840" cy="1325563"/>
          </a:xfrm>
        </p:spPr>
        <p:txBody>
          <a:bodyPr>
            <a:noAutofit/>
          </a:bodyPr>
          <a:lstStyle/>
          <a:p>
            <a:r>
              <a:rPr lang="sk-SK" b="1" dirty="0" smtClean="0">
                <a:solidFill>
                  <a:srgbClr val="000099"/>
                </a:solidFill>
              </a:rPr>
              <a:t>Ako na to</a:t>
            </a:r>
            <a:endParaRPr lang="sk-SK" b="1" dirty="0">
              <a:solidFill>
                <a:srgbClr val="000099"/>
              </a:solidFill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838200" y="474536"/>
            <a:ext cx="10628376" cy="52748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Dlhodobo vytvárať 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osobné vzťahy 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a partnerstvá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Aktívne sa </a:t>
            </a:r>
            <a:r>
              <a:rPr lang="sk-SK" sz="2400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zviditeľňovať na medzinárodných fórach, diskutovať </a:t>
            </a: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na nich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2400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Prezentovať inštitúciu/expertízu/úspešný projekt </a:t>
            </a: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na workshopoch, konferenciách, seminároch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Stať sa </a:t>
            </a:r>
            <a:r>
              <a:rPr lang="sk-SK" sz="2400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expertom v EK</a:t>
            </a:r>
          </a:p>
          <a:p>
            <a:pPr>
              <a:lnSpc>
                <a:spcPct val="115000"/>
              </a:lnSpc>
              <a:tabLst>
                <a:tab pos="457200" algn="l"/>
              </a:tabLst>
            </a:pPr>
            <a:endParaRPr lang="sk-SK" sz="2400" b="1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15000"/>
              </a:lnSpc>
              <a:tabLst>
                <a:tab pos="457200" algn="l"/>
              </a:tabLst>
            </a:pPr>
            <a:endParaRPr lang="sk-SK" sz="2400" dirty="0">
              <a:solidFill>
                <a:srgbClr val="000099"/>
              </a:solidFill>
            </a:endParaRP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endParaRPr lang="sk-SK" sz="2400" dirty="0" smtClean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054" y="3155091"/>
            <a:ext cx="6729325" cy="336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14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68840" cy="1325563"/>
          </a:xfrm>
        </p:spPr>
        <p:txBody>
          <a:bodyPr>
            <a:noAutofit/>
          </a:bodyPr>
          <a:lstStyle/>
          <a:p>
            <a:r>
              <a:rPr lang="sk-SK" b="1" dirty="0" smtClean="0">
                <a:solidFill>
                  <a:srgbClr val="000099"/>
                </a:solidFill>
              </a:rPr>
              <a:t>Ako na to</a:t>
            </a:r>
            <a:endParaRPr lang="sk-SK" b="1" dirty="0">
              <a:solidFill>
                <a:srgbClr val="000099"/>
              </a:solidFill>
            </a:endParaRP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827314" y="1225324"/>
            <a:ext cx="10706100" cy="52748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Stať </a:t>
            </a: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sa </a:t>
            </a:r>
            <a:r>
              <a:rPr lang="sk-SK" sz="2400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expertom v medzinárodnej 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databáze </a:t>
            </a:r>
            <a:r>
              <a:rPr lang="sk-SK" sz="2400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pre 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pre-</a:t>
            </a:r>
            <a:r>
              <a:rPr lang="sk-SK" sz="2400" b="1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screening</a:t>
            </a:r>
            <a:endParaRPr lang="sk-SK" sz="2400" b="1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Stať sa členom v </a:t>
            </a:r>
            <a:r>
              <a:rPr lang="sk-SK" sz="240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rôznych orgánoch 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(</a:t>
            </a:r>
            <a:r>
              <a:rPr lang="sk-SK" sz="2400" b="1" dirty="0" err="1">
                <a:solidFill>
                  <a:srgbClr val="000099"/>
                </a:solidFill>
                <a:latin typeface="+mn-lt"/>
                <a:ea typeface="+mn-ea"/>
                <a:cs typeface="+mn-cs"/>
              </a:rPr>
              <a:t>M</a:t>
            </a:r>
            <a:r>
              <a:rPr lang="sk-SK" sz="2400" b="1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ission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</a:t>
            </a:r>
            <a:r>
              <a:rPr lang="sk-SK" sz="2400" b="1" dirty="0" err="1">
                <a:solidFill>
                  <a:srgbClr val="000099"/>
                </a:solidFill>
                <a:latin typeface="+mn-lt"/>
                <a:ea typeface="+mn-ea"/>
                <a:cs typeface="+mn-cs"/>
              </a:rPr>
              <a:t>board</a:t>
            </a:r>
            <a:r>
              <a:rPr lang="sk-SK" sz="2400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, EIT </a:t>
            </a:r>
            <a:r>
              <a:rPr lang="sk-SK" sz="2400" b="1" dirty="0" err="1">
                <a:solidFill>
                  <a:srgbClr val="000099"/>
                </a:solidFill>
                <a:latin typeface="+mn-lt"/>
                <a:ea typeface="+mn-ea"/>
                <a:cs typeface="+mn-cs"/>
              </a:rPr>
              <a:t>governing</a:t>
            </a:r>
            <a:r>
              <a:rPr lang="sk-SK" sz="2400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</a:t>
            </a:r>
            <a:r>
              <a:rPr lang="sk-SK" sz="2400" b="1" dirty="0" err="1">
                <a:solidFill>
                  <a:srgbClr val="000099"/>
                </a:solidFill>
                <a:latin typeface="+mn-lt"/>
                <a:ea typeface="+mn-ea"/>
                <a:cs typeface="+mn-cs"/>
              </a:rPr>
              <a:t>board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,...)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Príp. 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vo 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vedeckých</a:t>
            </a:r>
            <a:r>
              <a:rPr lang="sk-SK" sz="2400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a poradenských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radách projektov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Zúčastňovať sa 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búrz partnerov (</a:t>
            </a:r>
            <a:r>
              <a:rPr lang="sk-SK" sz="2400" b="1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brokerage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</a:t>
            </a:r>
            <a:r>
              <a:rPr lang="sk-SK" sz="2400" b="1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events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) a byť aktívny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Prijímať pozvania na prednášanie na konferenciách, </a:t>
            </a:r>
            <a:r>
              <a:rPr lang="sk-SK" sz="2400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webinároch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a iných fórach</a:t>
            </a:r>
            <a:endParaRPr lang="sk-SK" sz="2400" b="1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Naučiť </a:t>
            </a:r>
            <a:r>
              <a:rPr lang="sk-SK" sz="2400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sa 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byť koordinátorom 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prostredníctvom </a:t>
            </a:r>
            <a:r>
              <a:rPr lang="sk-SK" sz="2400" dirty="0" err="1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wideningových</a:t>
            </a:r>
            <a:r>
              <a:rPr lang="sk-SK" sz="2400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nástrojov</a:t>
            </a:r>
            <a:endParaRPr lang="sk-SK" sz="240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sk-SK" sz="240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sk-SK" sz="240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§"/>
              <a:tabLst>
                <a:tab pos="457200" algn="l"/>
              </a:tabLst>
            </a:pPr>
            <a:endParaRPr lang="sk-SK" sz="2400" dirty="0" smtClean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97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9698" y="365125"/>
            <a:ext cx="10256109" cy="1325563"/>
          </a:xfrm>
        </p:spPr>
        <p:txBody>
          <a:bodyPr>
            <a:normAutofit/>
          </a:bodyPr>
          <a:lstStyle/>
          <a:p>
            <a:r>
              <a:rPr lang="sk-SK" b="1" dirty="0">
                <a:solidFill>
                  <a:srgbClr val="000099"/>
                </a:solidFill>
              </a:rPr>
              <a:t>Ako na to - Hop </a:t>
            </a:r>
            <a:r>
              <a:rPr lang="sk-SK" b="1" dirty="0">
                <a:solidFill>
                  <a:srgbClr val="000099"/>
                </a:solidFill>
              </a:rPr>
              <a:t>on schéma</a:t>
            </a:r>
          </a:p>
        </p:txBody>
      </p:sp>
      <p:sp>
        <p:nvSpPr>
          <p:cNvPr id="4" name="Nadpis 4">
            <a:extLst>
              <a:ext uri="{FF2B5EF4-FFF2-40B4-BE49-F238E27FC236}">
                <a16:creationId xmlns:a16="http://schemas.microsoft.com/office/drawing/2014/main" id="{9EF5F270-6672-49F5-AF0A-B264299A7E7E}"/>
              </a:ext>
            </a:extLst>
          </p:cNvPr>
          <p:cNvSpPr txBox="1">
            <a:spLocks/>
          </p:cNvSpPr>
          <p:nvPr/>
        </p:nvSpPr>
        <p:spPr>
          <a:xfrm>
            <a:off x="838200" y="1392854"/>
            <a:ext cx="8201595" cy="4072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sk-SK" sz="1000" b="1" dirty="0">
                <a:solidFill>
                  <a:srgbClr val="000099"/>
                </a:solidFill>
              </a:rPr>
              <a:t/>
            </a:r>
            <a:br>
              <a:rPr lang="sk-SK" sz="1000" b="1" dirty="0">
                <a:solidFill>
                  <a:srgbClr val="000099"/>
                </a:solidFill>
              </a:rPr>
            </a:br>
            <a:r>
              <a:rPr lang="sk-SK" sz="1000" b="1" dirty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3" name="Obdĺžnik 2"/>
          <p:cNvSpPr/>
          <p:nvPr/>
        </p:nvSpPr>
        <p:spPr>
          <a:xfrm>
            <a:off x="436605" y="1690688"/>
            <a:ext cx="11393445" cy="4321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sk-SK" sz="2400" dirty="0">
                <a:solidFill>
                  <a:srgbClr val="000099"/>
                </a:solidFill>
              </a:rPr>
              <a:t>Znamená pripojenie sa max. 1 účastníka </a:t>
            </a:r>
            <a:r>
              <a:rPr lang="sk-SK" sz="2400" dirty="0">
                <a:solidFill>
                  <a:srgbClr val="000099"/>
                </a:solidFill>
              </a:rPr>
              <a:t>z </a:t>
            </a:r>
            <a:r>
              <a:rPr lang="sk-SK" sz="2400" dirty="0" err="1">
                <a:solidFill>
                  <a:srgbClr val="000099"/>
                </a:solidFill>
              </a:rPr>
              <a:t>widening</a:t>
            </a:r>
            <a:r>
              <a:rPr lang="sk-SK" sz="2400" dirty="0">
                <a:solidFill>
                  <a:srgbClr val="000099"/>
                </a:solidFill>
              </a:rPr>
              <a:t> krajiny </a:t>
            </a:r>
            <a:r>
              <a:rPr lang="sk-SK" sz="2400" dirty="0">
                <a:solidFill>
                  <a:srgbClr val="000099"/>
                </a:solidFill>
              </a:rPr>
              <a:t>do už schváleného projektu v pilieri II alebo v EIC </a:t>
            </a:r>
            <a:r>
              <a:rPr lang="sk-SK" sz="2400" dirty="0" err="1">
                <a:solidFill>
                  <a:srgbClr val="000099"/>
                </a:solidFill>
              </a:rPr>
              <a:t>Pathfinder</a:t>
            </a:r>
            <a:r>
              <a:rPr lang="sk-SK" sz="2400" dirty="0">
                <a:solidFill>
                  <a:srgbClr val="000099"/>
                </a:solidFill>
              </a:rPr>
              <a:t>, v ktorom ešte nie je žiadny účastník </a:t>
            </a:r>
            <a:r>
              <a:rPr lang="sk-SK" sz="2400" dirty="0">
                <a:solidFill>
                  <a:srgbClr val="000099"/>
                </a:solidFill>
              </a:rPr>
              <a:t>z </a:t>
            </a:r>
            <a:r>
              <a:rPr lang="sk-SK" sz="2400" dirty="0" err="1">
                <a:solidFill>
                  <a:srgbClr val="000099"/>
                </a:solidFill>
              </a:rPr>
              <a:t>widening</a:t>
            </a:r>
            <a:r>
              <a:rPr lang="sk-SK" sz="2400" dirty="0">
                <a:solidFill>
                  <a:srgbClr val="000099"/>
                </a:solidFill>
              </a:rPr>
              <a:t> krajiny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sk-SK" sz="2400" dirty="0">
                <a:solidFill>
                  <a:srgbClr val="000099"/>
                </a:solidFill>
              </a:rPr>
              <a:t>Súhlas všetkých členov konzorcia, návrh predkladá koordinátor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sk-SK" sz="2400" dirty="0">
                <a:solidFill>
                  <a:srgbClr val="000099"/>
                </a:solidFill>
              </a:rPr>
              <a:t>Doplnenie pôvodnej žiadosti o prínos a úlohy nového člena – max. 8 </a:t>
            </a:r>
            <a:r>
              <a:rPr lang="sk-SK" sz="2400" dirty="0">
                <a:solidFill>
                  <a:srgbClr val="000099"/>
                </a:solidFill>
              </a:rPr>
              <a:t>str.</a:t>
            </a:r>
            <a:endParaRPr lang="sk-SK" sz="2400" dirty="0">
              <a:solidFill>
                <a:srgbClr val="000099"/>
              </a:solidFill>
            </a:endParaRP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sk-SK" sz="2400" dirty="0">
                <a:solidFill>
                  <a:srgbClr val="000099"/>
                </a:solidFill>
              </a:rPr>
              <a:t>Nový </a:t>
            </a:r>
            <a:r>
              <a:rPr lang="sk-SK" sz="2400" dirty="0" err="1">
                <a:solidFill>
                  <a:srgbClr val="000099"/>
                </a:solidFill>
              </a:rPr>
              <a:t>widening</a:t>
            </a:r>
            <a:r>
              <a:rPr lang="sk-SK" sz="2400" dirty="0">
                <a:solidFill>
                  <a:srgbClr val="000099"/>
                </a:solidFill>
              </a:rPr>
              <a:t> partner sa </a:t>
            </a:r>
            <a:r>
              <a:rPr lang="sk-SK" sz="2400" dirty="0">
                <a:solidFill>
                  <a:srgbClr val="000099"/>
                </a:solidFill>
              </a:rPr>
              <a:t>musí reálne zapájať do riešenia úloh </a:t>
            </a:r>
            <a:r>
              <a:rPr lang="sk-SK" sz="2400" dirty="0">
                <a:solidFill>
                  <a:srgbClr val="000099"/>
                </a:solidFill>
              </a:rPr>
              <a:t>projektu </a:t>
            </a:r>
            <a:r>
              <a:rPr lang="sk-SK" sz="2400" dirty="0" smtClean="0">
                <a:solidFill>
                  <a:srgbClr val="000099"/>
                </a:solidFill>
              </a:rPr>
              <a:t>formou reálnych výskumno-inovačných aktivít a </a:t>
            </a:r>
            <a:r>
              <a:rPr lang="sk-SK" sz="2400" dirty="0">
                <a:solidFill>
                  <a:srgbClr val="000099"/>
                </a:solidFill>
              </a:rPr>
              <a:t>musí napomáhať k plneniu cieľov projektu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sk-SK" sz="2400" dirty="0">
                <a:solidFill>
                  <a:srgbClr val="000099"/>
                </a:solidFill>
              </a:rPr>
              <a:t>Rozpočet na nového </a:t>
            </a:r>
            <a:r>
              <a:rPr lang="sk-SK" sz="2400" dirty="0" err="1">
                <a:solidFill>
                  <a:srgbClr val="000099"/>
                </a:solidFill>
              </a:rPr>
              <a:t>widening</a:t>
            </a:r>
            <a:r>
              <a:rPr lang="sk-SK" sz="2400" dirty="0">
                <a:solidFill>
                  <a:srgbClr val="000099"/>
                </a:solidFill>
              </a:rPr>
              <a:t> partnera </a:t>
            </a:r>
            <a:r>
              <a:rPr lang="sk-SK" sz="2400" dirty="0" smtClean="0">
                <a:solidFill>
                  <a:srgbClr val="000099"/>
                </a:solidFill>
              </a:rPr>
              <a:t>0,2 </a:t>
            </a:r>
            <a:r>
              <a:rPr lang="sk-SK" sz="2400" dirty="0">
                <a:solidFill>
                  <a:srgbClr val="000099"/>
                </a:solidFill>
              </a:rPr>
              <a:t>– 0,6 mil. </a:t>
            </a:r>
            <a:r>
              <a:rPr lang="sk-SK" sz="2400" dirty="0">
                <a:solidFill>
                  <a:srgbClr val="000099"/>
                </a:solidFill>
              </a:rPr>
              <a:t>EUR</a:t>
            </a: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sk-SK" sz="2400" dirty="0">
                <a:solidFill>
                  <a:srgbClr val="000099"/>
                </a:solidFill>
              </a:rPr>
              <a:t>Zoznam oprávnených </a:t>
            </a:r>
            <a:r>
              <a:rPr lang="sk-SK" sz="2400" dirty="0" smtClean="0">
                <a:solidFill>
                  <a:srgbClr val="000099"/>
                </a:solidFill>
              </a:rPr>
              <a:t>konzorcií</a:t>
            </a:r>
            <a:r>
              <a:rPr lang="sk-SK" sz="2400" dirty="0">
                <a:solidFill>
                  <a:srgbClr val="000099"/>
                </a:solidFill>
              </a:rPr>
              <a:t> </a:t>
            </a:r>
            <a:r>
              <a:rPr lang="sk-SK" sz="2400" dirty="0" smtClean="0">
                <a:solidFill>
                  <a:srgbClr val="000099"/>
                </a:solidFill>
              </a:rPr>
              <a:t>– priamo pri výzve, po jej uverejnení</a:t>
            </a:r>
            <a:endParaRPr lang="sk-SK" sz="2400" dirty="0">
              <a:solidFill>
                <a:srgbClr val="000099"/>
              </a:solidFill>
              <a:latin typeface="Calibri Tex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k-SK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k-SK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61699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8481" y="365125"/>
            <a:ext cx="10322011" cy="1325563"/>
          </a:xfrm>
        </p:spPr>
        <p:txBody>
          <a:bodyPr/>
          <a:lstStyle/>
          <a:p>
            <a:r>
              <a:rPr lang="sk-SK" b="1" dirty="0" err="1" smtClean="0">
                <a:solidFill>
                  <a:srgbClr val="000099"/>
                </a:solidFill>
              </a:rPr>
              <a:t>Crowdhelix</a:t>
            </a:r>
            <a:r>
              <a:rPr lang="sk-SK" b="1" dirty="0" smtClean="0">
                <a:solidFill>
                  <a:srgbClr val="000099"/>
                </a:solidFill>
              </a:rPr>
              <a:t> platforma</a:t>
            </a:r>
            <a:endParaRPr lang="sk-SK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4" name="Nadpis 4">
            <a:extLst>
              <a:ext uri="{FF2B5EF4-FFF2-40B4-BE49-F238E27FC236}">
                <a16:creationId xmlns:a16="http://schemas.microsoft.com/office/drawing/2014/main" id="{9EF5F270-6672-49F5-AF0A-B264299A7E7E}"/>
              </a:ext>
            </a:extLst>
          </p:cNvPr>
          <p:cNvSpPr txBox="1">
            <a:spLocks/>
          </p:cNvSpPr>
          <p:nvPr/>
        </p:nvSpPr>
        <p:spPr>
          <a:xfrm>
            <a:off x="838200" y="1392854"/>
            <a:ext cx="8201595" cy="4072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sk-SK" sz="1000" b="1" dirty="0">
                <a:solidFill>
                  <a:srgbClr val="000099"/>
                </a:solidFill>
              </a:rPr>
              <a:t/>
            </a:r>
            <a:br>
              <a:rPr lang="sk-SK" sz="1000" b="1" dirty="0">
                <a:solidFill>
                  <a:srgbClr val="000099"/>
                </a:solidFill>
              </a:rPr>
            </a:br>
            <a:r>
              <a:rPr lang="sk-SK" sz="1000" b="1" dirty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3" name="Obdĺžnik 2"/>
          <p:cNvSpPr/>
          <p:nvPr/>
        </p:nvSpPr>
        <p:spPr>
          <a:xfrm>
            <a:off x="370703" y="1392854"/>
            <a:ext cx="11369540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endParaRPr lang="sk-SK" sz="20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200" b="1" dirty="0">
                <a:solidFill>
                  <a:srgbClr val="000099"/>
                </a:solidFill>
                <a:cs typeface="Arial" panose="020B0604020202020204" pitchFamily="34" charset="0"/>
              </a:rPr>
              <a:t>The </a:t>
            </a:r>
            <a:r>
              <a:rPr lang="en-US" sz="2200" b="1" dirty="0" err="1">
                <a:solidFill>
                  <a:srgbClr val="000099"/>
                </a:solidFill>
                <a:cs typeface="Arial" panose="020B0604020202020204" pitchFamily="34" charset="0"/>
              </a:rPr>
              <a:t>Crowdhelix</a:t>
            </a:r>
            <a:r>
              <a:rPr lang="en-US" sz="2200" b="1" dirty="0">
                <a:solidFill>
                  <a:srgbClr val="000099"/>
                </a:solidFill>
                <a:cs typeface="Arial" panose="020B0604020202020204" pitchFamily="34" charset="0"/>
              </a:rPr>
              <a:t> Network</a:t>
            </a:r>
            <a:r>
              <a:rPr lang="sk-SK" sz="2200" b="1" dirty="0">
                <a:solidFill>
                  <a:srgbClr val="000099"/>
                </a:solidFill>
                <a:cs typeface="Arial" panose="020B0604020202020204" pitchFamily="34" charset="0"/>
              </a:rPr>
              <a:t>  </a:t>
            </a:r>
            <a:r>
              <a:rPr lang="sk-SK" sz="2400" dirty="0">
                <a:solidFill>
                  <a:srgbClr val="000099"/>
                </a:solidFill>
              </a:rPr>
              <a:t>má v súčasnosti zaregistrovaných </a:t>
            </a:r>
            <a:r>
              <a:rPr lang="en-US" sz="2400" dirty="0" err="1">
                <a:solidFill>
                  <a:srgbClr val="000099"/>
                </a:solidFill>
              </a:rPr>
              <a:t>viac</a:t>
            </a:r>
            <a:r>
              <a:rPr lang="en-US" sz="2400" dirty="0">
                <a:solidFill>
                  <a:srgbClr val="000099"/>
                </a:solidFill>
              </a:rPr>
              <a:t> </a:t>
            </a:r>
            <a:r>
              <a:rPr lang="en-US" sz="2400" dirty="0" err="1">
                <a:solidFill>
                  <a:srgbClr val="000099"/>
                </a:solidFill>
              </a:rPr>
              <a:t>ako</a:t>
            </a:r>
            <a:r>
              <a:rPr lang="en-US" sz="2400" dirty="0">
                <a:solidFill>
                  <a:srgbClr val="000099"/>
                </a:solidFill>
              </a:rPr>
              <a:t> </a:t>
            </a:r>
            <a:r>
              <a:rPr lang="sk-SK" sz="2400" dirty="0">
                <a:solidFill>
                  <a:srgbClr val="000099"/>
                </a:solidFill>
              </a:rPr>
              <a:t>10,8</a:t>
            </a:r>
            <a:r>
              <a:rPr lang="en-US" sz="2400" dirty="0">
                <a:solidFill>
                  <a:srgbClr val="000099"/>
                </a:solidFill>
              </a:rPr>
              <a:t>00</a:t>
            </a:r>
            <a:r>
              <a:rPr lang="sk-SK" sz="2400" dirty="0">
                <a:solidFill>
                  <a:srgbClr val="000099"/>
                </a:solidFill>
              </a:rPr>
              <a:t> expertov </a:t>
            </a:r>
            <a:r>
              <a:rPr lang="sk-SK" sz="2400" dirty="0">
                <a:solidFill>
                  <a:srgbClr val="000099"/>
                </a:solidFill>
              </a:rPr>
              <a:t/>
            </a:r>
            <a:br>
              <a:rPr lang="sk-SK" sz="2400" dirty="0">
                <a:solidFill>
                  <a:srgbClr val="000099"/>
                </a:solidFill>
              </a:rPr>
            </a:br>
            <a:r>
              <a:rPr lang="sk-SK" sz="2400" dirty="0">
                <a:solidFill>
                  <a:srgbClr val="000099"/>
                </a:solidFill>
              </a:rPr>
              <a:t>a </a:t>
            </a:r>
            <a:r>
              <a:rPr lang="sk-SK" sz="2400" dirty="0">
                <a:solidFill>
                  <a:srgbClr val="000099"/>
                </a:solidFill>
              </a:rPr>
              <a:t>špecialistov zo 61</a:t>
            </a:r>
            <a:r>
              <a:rPr lang="en-US" sz="2400" dirty="0">
                <a:solidFill>
                  <a:srgbClr val="000099"/>
                </a:solidFill>
              </a:rPr>
              <a:t>2</a:t>
            </a:r>
            <a:r>
              <a:rPr lang="sk-SK" sz="2400" dirty="0">
                <a:solidFill>
                  <a:srgbClr val="000099"/>
                </a:solidFill>
              </a:rPr>
              <a:t> členských inštitúcií z celkovo 57 krajín. Inštitúcie zahŕňajú popredné univerzity, vedecké a výskumné centrá, malé a stredné podniky, veľké </a:t>
            </a:r>
            <a:r>
              <a:rPr lang="sk-SK" sz="2400" dirty="0" err="1">
                <a:solidFill>
                  <a:srgbClr val="000099"/>
                </a:solidFill>
              </a:rPr>
              <a:t>korporátne</a:t>
            </a:r>
            <a:r>
              <a:rPr lang="sk-SK" sz="2400" dirty="0">
                <a:solidFill>
                  <a:srgbClr val="000099"/>
                </a:solidFill>
              </a:rPr>
              <a:t> firmy </a:t>
            </a:r>
            <a:r>
              <a:rPr lang="sk-SK" sz="2400" dirty="0">
                <a:solidFill>
                  <a:srgbClr val="000099"/>
                </a:solidFill>
              </a:rPr>
              <a:t/>
            </a:r>
            <a:br>
              <a:rPr lang="sk-SK" sz="2400" dirty="0">
                <a:solidFill>
                  <a:srgbClr val="000099"/>
                </a:solidFill>
              </a:rPr>
            </a:br>
            <a:r>
              <a:rPr lang="sk-SK" sz="2400" dirty="0">
                <a:solidFill>
                  <a:srgbClr val="000099"/>
                </a:solidFill>
              </a:rPr>
              <a:t>a </a:t>
            </a:r>
            <a:r>
              <a:rPr lang="sk-SK" sz="2400" dirty="0">
                <a:solidFill>
                  <a:srgbClr val="000099"/>
                </a:solidFill>
              </a:rPr>
              <a:t>ďalšie organizácie pôsobiace v rámci Európskej výskumnej </a:t>
            </a:r>
            <a:r>
              <a:rPr lang="sk-SK" sz="2400" dirty="0">
                <a:solidFill>
                  <a:srgbClr val="000099"/>
                </a:solidFill>
              </a:rPr>
              <a:t>oblasti</a:t>
            </a:r>
            <a:endParaRPr lang="en-US" sz="2400" dirty="0">
              <a:solidFill>
                <a:srgbClr val="000099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sk-SK" sz="2400" dirty="0">
                <a:solidFill>
                  <a:srgbClr val="000099"/>
                </a:solidFill>
              </a:rPr>
              <a:t>Ročný členský poplatok pre </a:t>
            </a:r>
            <a:r>
              <a:rPr lang="en-US" sz="2400" dirty="0">
                <a:solidFill>
                  <a:srgbClr val="000099"/>
                </a:solidFill>
              </a:rPr>
              <a:t>in</a:t>
            </a:r>
            <a:r>
              <a:rPr lang="sk-SK" sz="2400" dirty="0" err="1">
                <a:solidFill>
                  <a:srgbClr val="000099"/>
                </a:solidFill>
              </a:rPr>
              <a:t>štitúciu</a:t>
            </a:r>
            <a:r>
              <a:rPr lang="sk-SK" sz="2400" dirty="0">
                <a:solidFill>
                  <a:srgbClr val="000099"/>
                </a:solidFill>
              </a:rPr>
              <a:t> z </a:t>
            </a:r>
            <a:r>
              <a:rPr lang="sk-SK" sz="2400" dirty="0" err="1">
                <a:solidFill>
                  <a:srgbClr val="000099"/>
                </a:solidFill>
              </a:rPr>
              <a:t>widening</a:t>
            </a:r>
            <a:r>
              <a:rPr lang="sk-SK" sz="2400" dirty="0">
                <a:solidFill>
                  <a:srgbClr val="000099"/>
                </a:solidFill>
              </a:rPr>
              <a:t> </a:t>
            </a:r>
            <a:r>
              <a:rPr lang="sk-SK" sz="2400" dirty="0">
                <a:solidFill>
                  <a:srgbClr val="000099"/>
                </a:solidFill>
              </a:rPr>
              <a:t>krajiny, kam patrí aj </a:t>
            </a:r>
            <a:r>
              <a:rPr lang="en-US" sz="2400" dirty="0" err="1">
                <a:solidFill>
                  <a:srgbClr val="000099"/>
                </a:solidFill>
              </a:rPr>
              <a:t>Slovensko</a:t>
            </a:r>
            <a:r>
              <a:rPr lang="sk-SK" sz="2400" dirty="0">
                <a:solidFill>
                  <a:srgbClr val="000099"/>
                </a:solidFill>
              </a:rPr>
              <a:t> je €</a:t>
            </a:r>
            <a:r>
              <a:rPr lang="sk-SK" sz="2400" dirty="0">
                <a:solidFill>
                  <a:srgbClr val="000099"/>
                </a:solidFill>
              </a:rPr>
              <a:t>6,500</a:t>
            </a:r>
            <a:endParaRPr lang="sk-SK" sz="2400" dirty="0">
              <a:solidFill>
                <a:srgbClr val="000099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sk-SK" sz="2400" dirty="0">
                <a:solidFill>
                  <a:srgbClr val="000099"/>
                </a:solidFill>
              </a:rPr>
              <a:t>Členovia </a:t>
            </a:r>
            <a:r>
              <a:rPr lang="sk-SK" sz="2400" dirty="0" err="1">
                <a:solidFill>
                  <a:srgbClr val="000099"/>
                </a:solidFill>
              </a:rPr>
              <a:t>Crowdhelix</a:t>
            </a:r>
            <a:r>
              <a:rPr lang="sk-SK" sz="2400" dirty="0">
                <a:solidFill>
                  <a:srgbClr val="000099"/>
                </a:solidFill>
              </a:rPr>
              <a:t> </a:t>
            </a:r>
            <a:r>
              <a:rPr lang="sk-SK" sz="2400" dirty="0">
                <a:solidFill>
                  <a:srgbClr val="000099"/>
                </a:solidFill>
              </a:rPr>
              <a:t>platformy </a:t>
            </a:r>
            <a:r>
              <a:rPr lang="sk-SK" sz="2400" dirty="0">
                <a:solidFill>
                  <a:srgbClr val="000099"/>
                </a:solidFill>
              </a:rPr>
              <a:t>sa môžu zúčastniť podujatí a strategických okrúhlych stolov v rôznych témach a disciplínach s ostatnými </a:t>
            </a:r>
            <a:r>
              <a:rPr lang="sk-SK" sz="2400" dirty="0">
                <a:solidFill>
                  <a:srgbClr val="000099"/>
                </a:solidFill>
              </a:rPr>
              <a:t>členmi </a:t>
            </a:r>
            <a:r>
              <a:rPr lang="sk-SK" sz="2400" dirty="0" err="1">
                <a:solidFill>
                  <a:srgbClr val="000099"/>
                </a:solidFill>
              </a:rPr>
              <a:t>Crowdhelixu</a:t>
            </a:r>
            <a:endParaRPr lang="sk-SK" sz="2400" dirty="0">
              <a:solidFill>
                <a:srgbClr val="000099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2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</a:t>
            </a:r>
            <a:r>
              <a:rPr lang="en-US" sz="22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://crowdhelix.com</a:t>
            </a:r>
            <a:r>
              <a:rPr lang="en-US" sz="22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r>
              <a:rPr lang="sk-SK" sz="22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2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buFont typeface="Wingdings" panose="05000000000000000000" pitchFamily="2" charset="2"/>
              <a:buChar char="ü"/>
              <a:tabLst>
                <a:tab pos="457200" algn="l"/>
              </a:tabLst>
            </a:pPr>
            <a:endParaRPr lang="sk-SK" sz="2000" dirty="0">
              <a:solidFill>
                <a:srgbClr val="000099"/>
              </a:solidFill>
              <a:latin typeface="Calibri Tex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k-SK" sz="2000" dirty="0" smtClean="0">
              <a:solidFill>
                <a:srgbClr val="000099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k-SK" sz="2000" dirty="0" smtClean="0">
              <a:solidFill>
                <a:srgbClr val="000099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k-SK" sz="20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326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lokTextu 10"/>
          <p:cNvSpPr txBox="1"/>
          <p:nvPr/>
        </p:nvSpPr>
        <p:spPr>
          <a:xfrm>
            <a:off x="4866250" y="4632325"/>
            <a:ext cx="4435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400" dirty="0"/>
          </a:p>
        </p:txBody>
      </p:sp>
      <p:pic>
        <p:nvPicPr>
          <p:cNvPr id="14" name="Obrázok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201" y="5634861"/>
            <a:ext cx="2887192" cy="943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0658" y="0"/>
            <a:ext cx="2041341" cy="6858000"/>
          </a:xfrm>
          <a:prstGeom prst="rect">
            <a:avLst/>
          </a:prstGeom>
        </p:spPr>
      </p:pic>
      <p:sp>
        <p:nvSpPr>
          <p:cNvPr id="2" name="Obdĺžnik 1"/>
          <p:cNvSpPr/>
          <p:nvPr/>
        </p:nvSpPr>
        <p:spPr>
          <a:xfrm>
            <a:off x="1146499" y="1244008"/>
            <a:ext cx="929562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3200" b="1" u="sng" dirty="0">
                <a:solidFill>
                  <a:srgbClr val="000099"/>
                </a:solidFill>
              </a:rPr>
              <a:t>Kontakt:</a:t>
            </a:r>
          </a:p>
          <a:p>
            <a:r>
              <a:rPr lang="sk-SK" sz="3200" dirty="0">
                <a:solidFill>
                  <a:srgbClr val="000099"/>
                </a:solidFill>
              </a:rPr>
              <a:t>Kveta Papanová</a:t>
            </a:r>
          </a:p>
          <a:p>
            <a:r>
              <a:rPr lang="sk-SK" sz="3200" dirty="0">
                <a:solidFill>
                  <a:srgbClr val="000099"/>
                </a:solidFill>
              </a:rPr>
              <a:t>Tel.: 0917 733 509</a:t>
            </a:r>
          </a:p>
          <a:p>
            <a:r>
              <a:rPr lang="sk-SK" sz="3200" dirty="0">
                <a:solidFill>
                  <a:srgbClr val="000099"/>
                </a:solidFill>
              </a:rPr>
              <a:t>E-mail: </a:t>
            </a:r>
            <a:r>
              <a:rPr lang="sk-SK" sz="3200" dirty="0" err="1" smtClean="0">
                <a:solidFill>
                  <a:srgbClr val="000099"/>
                </a:solidFill>
                <a:hlinkClick r:id="rId4"/>
              </a:rPr>
              <a:t>kvetoslava.papanova</a:t>
            </a:r>
            <a:r>
              <a:rPr lang="en-US" sz="3200" dirty="0">
                <a:solidFill>
                  <a:srgbClr val="000099"/>
                </a:solidFill>
                <a:hlinkClick r:id="rId4"/>
              </a:rPr>
              <a:t>@</a:t>
            </a:r>
            <a:r>
              <a:rPr lang="sk-SK" sz="3200" dirty="0" smtClean="0">
                <a:solidFill>
                  <a:srgbClr val="000099"/>
                </a:solidFill>
                <a:hlinkClick r:id="rId4"/>
              </a:rPr>
              <a:t>cvtisr.sk</a:t>
            </a:r>
            <a:endParaRPr lang="sk-SK" sz="3200" dirty="0" smtClean="0">
              <a:solidFill>
                <a:srgbClr val="000099"/>
              </a:solidFill>
            </a:endParaRPr>
          </a:p>
          <a:p>
            <a:endParaRPr lang="sk-SK" sz="3200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Prezentácia_HEU_SK_SK4ERA" edit="true"/>
    <f:field ref="objsubject" par="" text="" edit="true"/>
    <f:field ref="objcreatedby" par="" text="Šimková, Katarína, Mgr."/>
    <f:field ref="objcreatedat" par="" date="2021-02-22T13:10:38" text="22.2.2021 13:10:38"/>
    <f:field ref="objchangedby" par="" text="Tužinská, Miroslava, Mgr."/>
    <f:field ref="objmodifiedat" par="" date="2021-03-08T12:45:05" text="8.3.2021 12:45:05"/>
    <f:field ref="doc_FSCFOLIO_1_1001_FieldDocumentNumber" par="" text=""/>
    <f:field ref="doc_FSCFOLIO_1_1001_FieldSubject" par="" text="" edit="true"/>
    <f:field ref="FSCFOLIO_1_1001_FieldCurrentUser" par="" text="Mgr. Katarína Šimková"/>
    <f:field ref="CCAPRECONFIG_15_1001_Objektname" par="" text="Prezentácia_HEU_SK_SK4ERA" edit="true"/>
  </f:record>
  <f:display par="" text="General">
    <f:field ref="objname" text="Meno"/>
    <f:field ref="objsubject" text="Vec"/>
    <f:field ref="objcreatedby" text="Vytvoril"/>
    <f:field ref="objcreatedat" text="Vytvorené deň/hodina"/>
    <f:field ref="objchangedby" text="Poslednú zmenu urobil"/>
    <f:field ref="objmodifiedat" text="Posledná zmena deň/hodina"/>
    <f:field ref="FSCFOLIO_1_1001_FieldCurrentUser" text="Aktuálny používateľ"/>
    <f:field ref="CCAPRECONFIG_15_1001_Objektname" text="Meno"/>
  </f:display>
  <f:display par="" text="Hromadná korešpondencia">
    <f:field ref="doc_FSCFOLIO_1_1001_FieldDocumentNumber" text="Číslo dokumentu"/>
    <f:field ref="doc_FSCFOLIO_1_1001_FieldSubject" text="Predmet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5310</TotalTime>
  <Words>443</Words>
  <Application>Microsoft Office PowerPoint</Application>
  <PresentationFormat>Širokouhlá</PresentationFormat>
  <Paragraphs>53</Paragraphs>
  <Slides>8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Calibri Text</vt:lpstr>
      <vt:lpstr>Wingdings</vt:lpstr>
      <vt:lpstr>Motív balíka Office</vt:lpstr>
      <vt:lpstr>Prezentácia programu PowerPoint</vt:lpstr>
      <vt:lpstr>Internacionalizácia inštitúcie</vt:lpstr>
      <vt:lpstr>Ciele zapájania sa do medzinárodných projektov</vt:lpstr>
      <vt:lpstr>Ako na to</vt:lpstr>
      <vt:lpstr>Ako na to</vt:lpstr>
      <vt:lpstr>Ako na to - Hop on schéma</vt:lpstr>
      <vt:lpstr>Crowdhelix platforma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Dojcakova Natasa</dc:creator>
  <cp:lastModifiedBy>Papanova Kvetoslava</cp:lastModifiedBy>
  <cp:revision>176</cp:revision>
  <cp:lastPrinted>2022-11-11T06:25:11Z</cp:lastPrinted>
  <dcterms:created xsi:type="dcterms:W3CDTF">2020-09-16T06:27:52Z</dcterms:created>
  <dcterms:modified xsi:type="dcterms:W3CDTF">2025-03-27T10:21:32Z</dcterms:modified>
</cp:coreProperties>
</file>