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Stredný štýl 1 - zvýrazneni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Svetlý štýl 3 - zvýrazneni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Svetlý štýl 3 - zvýrazneni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Svetlý štýl 2 - zvýrazneni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7365-9DCC-4747-B43B-BE9123245F4F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F7-1E95-4EFB-958C-62EDFC0512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25346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7365-9DCC-4747-B43B-BE9123245F4F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F7-1E95-4EFB-958C-62EDFC0512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3396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7365-9DCC-4747-B43B-BE9123245F4F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F7-1E95-4EFB-958C-62EDFC0512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32862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7365-9DCC-4747-B43B-BE9123245F4F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F7-1E95-4EFB-958C-62EDFC0512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39286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7365-9DCC-4747-B43B-BE9123245F4F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F7-1E95-4EFB-958C-62EDFC0512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32124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7365-9DCC-4747-B43B-BE9123245F4F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F7-1E95-4EFB-958C-62EDFC0512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03117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7365-9DCC-4747-B43B-BE9123245F4F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F7-1E95-4EFB-958C-62EDFC0512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3524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7365-9DCC-4747-B43B-BE9123245F4F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F7-1E95-4EFB-958C-62EDFC0512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3212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7365-9DCC-4747-B43B-BE9123245F4F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F7-1E95-4EFB-958C-62EDFC0512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4914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7365-9DCC-4747-B43B-BE9123245F4F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F7-1E95-4EFB-958C-62EDFC0512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2048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7365-9DCC-4747-B43B-BE9123245F4F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EAF7-1E95-4EFB-958C-62EDFC0512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01005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97365-9DCC-4747-B43B-BE9123245F4F}" type="datetimeFigureOut">
              <a:rPr lang="sk-SK" smtClean="0"/>
              <a:t>2. 4. 2025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3EAF7-1E95-4EFB-958C-62EDFC0512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57330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raportal.sk/horizont-europa/podujatie/narodny-infoden-pre-klaster-4-horizont-europa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eraportal.sk/horizont-europa/" TargetMode="External"/><Relationship Id="rId7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artin.krug@cvtisr.sk" TargetMode="External"/><Relationship Id="rId5" Type="http://schemas.openxmlformats.org/officeDocument/2006/relationships/image" Target="../media/image17.png"/><Relationship Id="rId4" Type="http://schemas.openxmlformats.org/officeDocument/2006/relationships/hyperlink" Target="mailto:horizont@cvtisr.s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horizont-europa.sk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raportal.sk/horizont-europa/heu-pravidla-financovania/#tabs_desc_64370_5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8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069048" y="0"/>
            <a:ext cx="312295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9;p1"/>
          <p:cNvSpPr/>
          <p:nvPr/>
        </p:nvSpPr>
        <p:spPr>
          <a:xfrm>
            <a:off x="798261" y="2073171"/>
            <a:ext cx="9611831" cy="8610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sk-SK" sz="36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PREDSTAVENIE </a:t>
            </a:r>
            <a:r>
              <a:rPr lang="sk-SK" sz="3600" b="1" i="0" u="none" strike="noStrike" cap="none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VÝZIEV NA ROK 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sk-SK" sz="36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KLASTER 4 </a:t>
            </a:r>
            <a:r>
              <a:rPr lang="sk-SK" sz="3600" b="1" i="0" u="none" strike="noStrike" cap="none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– PRIEMYSEL</a:t>
            </a:r>
            <a:endParaRPr sz="3600" b="0" i="0" u="none" strike="noStrike" cap="none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90;p1"/>
          <p:cNvSpPr txBox="1">
            <a:spLocks/>
          </p:cNvSpPr>
          <p:nvPr/>
        </p:nvSpPr>
        <p:spPr>
          <a:xfrm>
            <a:off x="798261" y="3670916"/>
            <a:ext cx="5952810" cy="61299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b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rgbClr val="0070C0"/>
              </a:buClr>
              <a:buSzPts val="2800"/>
              <a:buFont typeface="Calibri"/>
              <a:buNone/>
            </a:pPr>
            <a:r>
              <a:rPr lang="sk-SK" sz="2800" b="1" smtClean="0">
                <a:solidFill>
                  <a:srgbClr val="0070C0"/>
                </a:solidFill>
              </a:rPr>
              <a:t>Martin Krug</a:t>
            </a:r>
            <a:endParaRPr lang="sk-SK" dirty="0"/>
          </a:p>
        </p:txBody>
      </p:sp>
      <p:sp>
        <p:nvSpPr>
          <p:cNvPr id="7" name="Google Shape;91;p1"/>
          <p:cNvSpPr txBox="1">
            <a:spLocks/>
          </p:cNvSpPr>
          <p:nvPr/>
        </p:nvSpPr>
        <p:spPr>
          <a:xfrm>
            <a:off x="802585" y="4564355"/>
            <a:ext cx="7535763" cy="58486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chemeClr val="dk1"/>
              </a:buClr>
              <a:buSzPts val="2400"/>
            </a:pPr>
            <a:r>
              <a:rPr lang="sk-SK" b="1" dirty="0" smtClean="0"/>
              <a:t>Technická univerzita vo Zvolene</a:t>
            </a:r>
            <a:r>
              <a:rPr lang="sk-SK" dirty="0" smtClean="0"/>
              <a:t>| 3. apríla 2025</a:t>
            </a:r>
            <a:endParaRPr lang="sk-SK" dirty="0"/>
          </a:p>
        </p:txBody>
      </p:sp>
      <p:pic>
        <p:nvPicPr>
          <p:cNvPr id="8" name="Google Shape;9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2510" y="304315"/>
            <a:ext cx="2090059" cy="7492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oogle Shape;95;p1"/>
          <p:cNvGrpSpPr/>
          <p:nvPr/>
        </p:nvGrpSpPr>
        <p:grpSpPr>
          <a:xfrm>
            <a:off x="725886" y="5611224"/>
            <a:ext cx="9763960" cy="968858"/>
            <a:chOff x="725886" y="5611224"/>
            <a:chExt cx="9763960" cy="968858"/>
          </a:xfrm>
        </p:grpSpPr>
        <p:pic>
          <p:nvPicPr>
            <p:cNvPr id="11" name="Google Shape;96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38349" y="5691533"/>
              <a:ext cx="745978" cy="7802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97;p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9329326" y="5611224"/>
              <a:ext cx="1160520" cy="9688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98;p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417664" y="5745336"/>
              <a:ext cx="2660326" cy="623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99;p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725886" y="5804782"/>
              <a:ext cx="2316600" cy="5640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00;p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6275465" y="5638971"/>
              <a:ext cx="1865409" cy="88370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263889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62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Google Shape;163;p7"/>
          <p:cNvGraphicFramePr/>
          <p:nvPr>
            <p:extLst>
              <p:ext uri="{D42A27DB-BD31-4B8C-83A1-F6EECF244321}">
                <p14:modId xmlns:p14="http://schemas.microsoft.com/office/powerpoint/2010/main" val="3779137011"/>
              </p:ext>
            </p:extLst>
          </p:nvPr>
        </p:nvGraphicFramePr>
        <p:xfrm>
          <a:off x="650875" y="2662413"/>
          <a:ext cx="10106225" cy="39319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9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8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0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Kód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Názov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Typ akcie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Rozpočet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Projekty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HORIZON-CL4-INDUSTRY-2025-01-TWIN-TRANSITION-33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Rozvoj a zavádzanie technológií </a:t>
                      </a:r>
                      <a:r>
                        <a:rPr lang="sk-SK" sz="1800" dirty="0" err="1" smtClean="0"/>
                        <a:t>upcyklácie</a:t>
                      </a:r>
                      <a:r>
                        <a:rPr lang="sk-SK" sz="1800" dirty="0" smtClean="0"/>
                        <a:t> do životaschopného podnikania (partnerstvo Processes4Planet)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RIA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25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3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HORIZON-CL4-INDUSTRY-2025-01-TWIN-TRANSITION-34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E0E0E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dirty="0" smtClean="0"/>
                        <a:t>Inteligentná integrácia technológií s nulovými emisiami do energeticky náročných odvetví (partnerstvo Processes4Planet a Made in </a:t>
                      </a:r>
                      <a:r>
                        <a:rPr lang="sk-SK" sz="1800" dirty="0" err="1" smtClean="0"/>
                        <a:t>Europe</a:t>
                      </a:r>
                      <a:r>
                        <a:rPr lang="sk-SK" sz="1800" dirty="0" smtClean="0"/>
                        <a:t>)</a:t>
                      </a:r>
                      <a:endParaRPr sz="1800" u="none" strike="noStrike" cap="non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2</a:t>
                      </a:r>
                      <a:r>
                        <a:rPr lang="sk-SK" sz="1800" u="none" strike="noStrike" cap="none" dirty="0" smtClean="0"/>
                        <a:t>5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4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  <a:tabLst/>
                        <a:defRPr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HORIZON-CL4-INDUSTRY-2025-01-TWIN-TRANSITION-37</a:t>
                      </a:r>
                      <a:endParaRPr lang="en-GB" sz="1600" u="none" strike="noStrike" cap="none" dirty="0" smtClean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E0E0E"/>
                        </a:buClr>
                        <a:buSzPts val="1800"/>
                        <a:buFont typeface="Arial"/>
                        <a:buNone/>
                        <a:tabLst/>
                        <a:defRPr/>
                      </a:pPr>
                      <a:r>
                        <a:rPr lang="sk-SK" sz="1800" dirty="0" smtClean="0"/>
                        <a:t>Riešenie problémov pri výrobe uhlíkovo neutrálnych železa a ocele s rôznorodými vstupnými materiálmi rôznej kvality (partnerstvo </a:t>
                      </a:r>
                      <a:r>
                        <a:rPr lang="sk-SK" sz="1800" dirty="0" err="1" smtClean="0"/>
                        <a:t>Clean</a:t>
                      </a:r>
                      <a:r>
                        <a:rPr lang="sk-SK" sz="1800" dirty="0" smtClean="0"/>
                        <a:t> Steel)</a:t>
                      </a:r>
                      <a:endParaRPr lang="sk-SK" sz="1800" u="none" strike="noStrike" cap="none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RIA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28 mil. €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748574921"/>
                  </a:ext>
                </a:extLst>
              </a:tr>
            </a:tbl>
          </a:graphicData>
        </a:graphic>
      </p:graphicFrame>
      <p:sp>
        <p:nvSpPr>
          <p:cNvPr id="6" name="Google Shape;164;p7"/>
          <p:cNvSpPr txBox="1"/>
          <p:nvPr/>
        </p:nvSpPr>
        <p:spPr>
          <a:xfrm>
            <a:off x="8179675" y="1852475"/>
            <a:ext cx="2992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Otvorenie </a:t>
            </a:r>
            <a:r>
              <a:rPr lang="sk-SK" sz="1800" b="0" i="0" u="none" strike="noStrike" cap="none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Máj </a:t>
            </a: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Uzávierka </a:t>
            </a:r>
            <a:r>
              <a:rPr lang="sk-SK" sz="1800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September </a:t>
            </a: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165;p7"/>
          <p:cNvSpPr txBox="1">
            <a:spLocks noGrp="1"/>
          </p:cNvSpPr>
          <p:nvPr>
            <p:ph type="title"/>
          </p:nvPr>
        </p:nvSpPr>
        <p:spPr>
          <a:xfrm>
            <a:off x="650842" y="445056"/>
            <a:ext cx="9918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009999"/>
              </a:buClr>
              <a:buSzPts val="3200"/>
            </a:pPr>
            <a:r>
              <a:rPr lang="sk-SK" sz="3200" dirty="0">
                <a:solidFill>
                  <a:srgbClr val="009999"/>
                </a:solidFill>
              </a:rPr>
              <a:t>Destinácia 1: </a:t>
            </a:r>
            <a:r>
              <a:rPr lang="sk-SK" sz="3200" dirty="0">
                <a:solidFill>
                  <a:srgbClr val="0070C0"/>
                </a:solidFill>
              </a:rPr>
              <a:t>Dosiahnutie globálneho </a:t>
            </a:r>
            <a:r>
              <a:rPr lang="sk-SK" sz="3200" dirty="0" err="1">
                <a:solidFill>
                  <a:srgbClr val="0070C0"/>
                </a:solidFill>
              </a:rPr>
              <a:t>líderstva</a:t>
            </a:r>
            <a:r>
              <a:rPr lang="sk-SK" sz="3200" dirty="0">
                <a:solidFill>
                  <a:srgbClr val="0070C0"/>
                </a:solidFill>
              </a:rPr>
              <a:t> v klimaticky neutrálnych, obehových a digitalizovaných priemyselných a digitálnych hodnotových reťazcoch </a:t>
            </a:r>
            <a:r>
              <a:rPr lang="sk-SK" sz="3200" dirty="0">
                <a:solidFill>
                  <a:srgbClr val="009999"/>
                </a:solidFill>
              </a:rPr>
              <a:t>(</a:t>
            </a:r>
            <a:r>
              <a:rPr lang="sk-SK" sz="3200" dirty="0" smtClean="0">
                <a:solidFill>
                  <a:srgbClr val="009999"/>
                </a:solidFill>
              </a:rPr>
              <a:t>INDUSTRY)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94288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62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Google Shape;163;p7"/>
          <p:cNvGraphicFramePr/>
          <p:nvPr>
            <p:extLst>
              <p:ext uri="{D42A27DB-BD31-4B8C-83A1-F6EECF244321}">
                <p14:modId xmlns:p14="http://schemas.microsoft.com/office/powerpoint/2010/main" val="2064333537"/>
              </p:ext>
            </p:extLst>
          </p:nvPr>
        </p:nvGraphicFramePr>
        <p:xfrm>
          <a:off x="650875" y="2654542"/>
          <a:ext cx="10106225" cy="3566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9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8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0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Kód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Názov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Typ akcie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Rozpočet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Projekty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HORIZON-CL4-INDUSTRY-2025-01-TWIN-TRANSITION-36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Bezpečné a čisté technológie spracovania a produkty (partnerstvo Processes4Planet)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RIA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24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4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  <a:tabLst/>
                        <a:defRPr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HORIZON-CL4-INDUSTRY-2025-01-TWIN-TRANSITION-35</a:t>
                      </a:r>
                      <a:endParaRPr lang="en-GB" sz="1600" u="none" strike="noStrike" cap="none" dirty="0" smtClean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E0E0E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dirty="0" smtClean="0"/>
                        <a:t>Vývoj a začlenenie technológií </a:t>
                      </a:r>
                      <a:r>
                        <a:rPr lang="sk-SK" sz="1800" dirty="0" err="1" smtClean="0"/>
                        <a:t>upcyklácie</a:t>
                      </a:r>
                      <a:r>
                        <a:rPr lang="sk-SK" sz="1800" dirty="0" smtClean="0"/>
                        <a:t> do udržateľného podnikania (partnerstvo Processes4Planet)</a:t>
                      </a:r>
                      <a:endParaRPr lang="sk-SK" sz="1800" u="none" strike="noStrike" cap="non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48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5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HORIZON-CL4-INDUSTRY-2025-01-TWIN-TRANSITION-38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E0E0E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dirty="0" smtClean="0"/>
                        <a:t>Synergie a vzájomné učenie sa s národnými a regionálnymi iniciatívami v Európe v oblasti dekarbonizácie priemyslu (partnerstvá Processes4Planet a </a:t>
                      </a:r>
                      <a:r>
                        <a:rPr lang="sk-SK" sz="1800" dirty="0" err="1" smtClean="0"/>
                        <a:t>Clean</a:t>
                      </a:r>
                      <a:r>
                        <a:rPr lang="sk-SK" sz="1800" dirty="0" smtClean="0"/>
                        <a:t> Steel)</a:t>
                      </a:r>
                      <a:endParaRPr sz="1800" u="none" strike="noStrike" cap="non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CSA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 mil. €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1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748574921"/>
                  </a:ext>
                </a:extLst>
              </a:tr>
            </a:tbl>
          </a:graphicData>
        </a:graphic>
      </p:graphicFrame>
      <p:sp>
        <p:nvSpPr>
          <p:cNvPr id="6" name="Google Shape;165;p7"/>
          <p:cNvSpPr txBox="1">
            <a:spLocks noGrp="1"/>
          </p:cNvSpPr>
          <p:nvPr>
            <p:ph type="title"/>
          </p:nvPr>
        </p:nvSpPr>
        <p:spPr>
          <a:xfrm>
            <a:off x="650875" y="37134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009999"/>
              </a:buClr>
              <a:buSzPts val="3200"/>
            </a:pPr>
            <a:r>
              <a:rPr lang="sk-SK" sz="3200" dirty="0">
                <a:solidFill>
                  <a:srgbClr val="009999"/>
                </a:solidFill>
              </a:rPr>
              <a:t>Destinácia 1: </a:t>
            </a:r>
            <a:r>
              <a:rPr lang="sk-SK" sz="3200" dirty="0">
                <a:solidFill>
                  <a:srgbClr val="0070C0"/>
                </a:solidFill>
              </a:rPr>
              <a:t>Dosiahnutie globálneho </a:t>
            </a:r>
            <a:r>
              <a:rPr lang="sk-SK" sz="3200" dirty="0" err="1">
                <a:solidFill>
                  <a:srgbClr val="0070C0"/>
                </a:solidFill>
              </a:rPr>
              <a:t>líderstva</a:t>
            </a:r>
            <a:r>
              <a:rPr lang="sk-SK" sz="3200" dirty="0">
                <a:solidFill>
                  <a:srgbClr val="0070C0"/>
                </a:solidFill>
              </a:rPr>
              <a:t> v klimaticky neutrálnych, obehových a digitalizovaných priemyselných </a:t>
            </a:r>
            <a:r>
              <a:rPr lang="sk-SK" sz="3200" dirty="0" smtClean="0">
                <a:solidFill>
                  <a:srgbClr val="0070C0"/>
                </a:solidFill>
              </a:rPr>
              <a:t/>
            </a:r>
            <a:br>
              <a:rPr lang="sk-SK" sz="3200" dirty="0" smtClean="0">
                <a:solidFill>
                  <a:srgbClr val="0070C0"/>
                </a:solidFill>
              </a:rPr>
            </a:br>
            <a:r>
              <a:rPr lang="sk-SK" sz="3200" dirty="0" smtClean="0">
                <a:solidFill>
                  <a:srgbClr val="0070C0"/>
                </a:solidFill>
              </a:rPr>
              <a:t>a </a:t>
            </a:r>
            <a:r>
              <a:rPr lang="sk-SK" sz="3200" dirty="0">
                <a:solidFill>
                  <a:srgbClr val="0070C0"/>
                </a:solidFill>
              </a:rPr>
              <a:t>digitálnych hodnotových reťazcoch </a:t>
            </a:r>
            <a:r>
              <a:rPr lang="sk-SK" sz="3200" dirty="0">
                <a:solidFill>
                  <a:srgbClr val="009999"/>
                </a:solidFill>
              </a:rPr>
              <a:t>(</a:t>
            </a:r>
            <a:r>
              <a:rPr lang="sk-SK" sz="3200" dirty="0" smtClean="0">
                <a:solidFill>
                  <a:srgbClr val="009999"/>
                </a:solidFill>
              </a:rPr>
              <a:t>INDUSTRY)</a:t>
            </a:r>
            <a:endParaRPr dirty="0"/>
          </a:p>
        </p:txBody>
      </p:sp>
      <p:sp>
        <p:nvSpPr>
          <p:cNvPr id="7" name="Google Shape;164;p7"/>
          <p:cNvSpPr txBox="1"/>
          <p:nvPr/>
        </p:nvSpPr>
        <p:spPr>
          <a:xfrm>
            <a:off x="8179675" y="1852475"/>
            <a:ext cx="2992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Otvorenie </a:t>
            </a:r>
            <a:r>
              <a:rPr lang="sk-SK" sz="1800" b="0" i="0" u="none" strike="noStrike" cap="none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Máj </a:t>
            </a: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Uzávierka </a:t>
            </a:r>
            <a:r>
              <a:rPr lang="sk-SK" sz="1800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September </a:t>
            </a: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3625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62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65;p7"/>
          <p:cNvSpPr txBox="1">
            <a:spLocks noGrp="1"/>
          </p:cNvSpPr>
          <p:nvPr>
            <p:ph type="title"/>
          </p:nvPr>
        </p:nvSpPr>
        <p:spPr>
          <a:xfrm>
            <a:off x="644655" y="39000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009999"/>
              </a:buClr>
              <a:buSzPts val="3200"/>
            </a:pPr>
            <a:r>
              <a:rPr lang="sk-SK" sz="3200" dirty="0">
                <a:solidFill>
                  <a:srgbClr val="009999"/>
                </a:solidFill>
              </a:rPr>
              <a:t>Destinácia 1: </a:t>
            </a:r>
            <a:r>
              <a:rPr lang="sk-SK" sz="3200" dirty="0">
                <a:solidFill>
                  <a:srgbClr val="0070C0"/>
                </a:solidFill>
              </a:rPr>
              <a:t>Dosiahnutie globálneho </a:t>
            </a:r>
            <a:r>
              <a:rPr lang="sk-SK" sz="3200" dirty="0" err="1">
                <a:solidFill>
                  <a:srgbClr val="0070C0"/>
                </a:solidFill>
              </a:rPr>
              <a:t>líderstva</a:t>
            </a:r>
            <a:r>
              <a:rPr lang="sk-SK" sz="3200" dirty="0">
                <a:solidFill>
                  <a:srgbClr val="0070C0"/>
                </a:solidFill>
              </a:rPr>
              <a:t> v klimaticky neutrálnych, obehových a digitalizovaných priemyselných </a:t>
            </a:r>
            <a:r>
              <a:rPr lang="sk-SK" sz="3200" dirty="0" smtClean="0">
                <a:solidFill>
                  <a:srgbClr val="0070C0"/>
                </a:solidFill>
              </a:rPr>
              <a:t/>
            </a:r>
            <a:br>
              <a:rPr lang="sk-SK" sz="3200" dirty="0" smtClean="0">
                <a:solidFill>
                  <a:srgbClr val="0070C0"/>
                </a:solidFill>
              </a:rPr>
            </a:br>
            <a:r>
              <a:rPr lang="sk-SK" sz="3200" dirty="0" smtClean="0">
                <a:solidFill>
                  <a:srgbClr val="0070C0"/>
                </a:solidFill>
              </a:rPr>
              <a:t>a </a:t>
            </a:r>
            <a:r>
              <a:rPr lang="sk-SK" sz="3200" dirty="0">
                <a:solidFill>
                  <a:srgbClr val="0070C0"/>
                </a:solidFill>
              </a:rPr>
              <a:t>digitálnych hodnotových reťazcoch </a:t>
            </a:r>
            <a:r>
              <a:rPr lang="sk-SK" sz="3200" dirty="0">
                <a:solidFill>
                  <a:srgbClr val="009999"/>
                </a:solidFill>
              </a:rPr>
              <a:t>(</a:t>
            </a:r>
            <a:r>
              <a:rPr lang="sk-SK" sz="3200" dirty="0" smtClean="0">
                <a:solidFill>
                  <a:srgbClr val="009999"/>
                </a:solidFill>
              </a:rPr>
              <a:t>INDUSTRY)</a:t>
            </a:r>
            <a:endParaRPr dirty="0"/>
          </a:p>
        </p:txBody>
      </p:sp>
      <p:graphicFrame>
        <p:nvGraphicFramePr>
          <p:cNvPr id="6" name="Google Shape;163;p7"/>
          <p:cNvGraphicFramePr/>
          <p:nvPr>
            <p:extLst>
              <p:ext uri="{D42A27DB-BD31-4B8C-83A1-F6EECF244321}">
                <p14:modId xmlns:p14="http://schemas.microsoft.com/office/powerpoint/2010/main" val="3824230928"/>
              </p:ext>
            </p:extLst>
          </p:nvPr>
        </p:nvGraphicFramePr>
        <p:xfrm>
          <a:off x="644655" y="2718397"/>
          <a:ext cx="10106225" cy="237747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9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8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0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Kód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Názov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Typ akcie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Rozpočet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Projekty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HORIZON-CL4-INDUSTRY-2025-01-TWIN-TRANSITION-39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Smerom k ľudsky orientovaným, udržateľným a odolným energeticky náročným priemyslom (partnerstvá Processes4Planet a </a:t>
                      </a:r>
                      <a:r>
                        <a:rPr lang="sk-SK" sz="1800" dirty="0" err="1" smtClean="0"/>
                        <a:t>Clean</a:t>
                      </a:r>
                      <a:r>
                        <a:rPr lang="sk-SK" sz="1800" dirty="0" smtClean="0"/>
                        <a:t> Steel)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CSA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1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HORIZON-CL4-INDUSTRY-2025-01-TWIN-TRANSITION-21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pl-PL" sz="1800" dirty="0" smtClean="0"/>
                        <a:t>Demonštračné projekty pre zoskupenia sociálnych cirkulárnych podnikov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10 mil. €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3849377232"/>
                  </a:ext>
                </a:extLst>
              </a:tr>
            </a:tbl>
          </a:graphicData>
        </a:graphic>
      </p:graphicFrame>
      <p:sp>
        <p:nvSpPr>
          <p:cNvPr id="7" name="Google Shape;164;p7"/>
          <p:cNvSpPr txBox="1"/>
          <p:nvPr/>
        </p:nvSpPr>
        <p:spPr>
          <a:xfrm>
            <a:off x="8179675" y="1852475"/>
            <a:ext cx="2992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Otvorenie </a:t>
            </a:r>
            <a:r>
              <a:rPr lang="sk-SK" sz="1800" b="0" i="0" u="none" strike="noStrike" cap="none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Máj </a:t>
            </a: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Uzávierka </a:t>
            </a:r>
            <a:r>
              <a:rPr lang="sk-SK" sz="1800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September </a:t>
            </a: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7795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70;p8"/>
          <p:cNvSpPr txBox="1">
            <a:spLocks noGrp="1"/>
          </p:cNvSpPr>
          <p:nvPr>
            <p:ph type="title"/>
          </p:nvPr>
        </p:nvSpPr>
        <p:spPr>
          <a:xfrm>
            <a:off x="1230229" y="2634796"/>
            <a:ext cx="973154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5400"/>
              <a:buFont typeface="Calibri"/>
              <a:buNone/>
            </a:pPr>
            <a:r>
              <a:rPr lang="sk-SK" sz="5400" b="1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Destinácia </a:t>
            </a:r>
            <a:r>
              <a:rPr lang="sk-SK" sz="5400" b="1" dirty="0" smtClean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sk-SK" sz="32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sk-SK" sz="32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sk-SK" sz="32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sk-SK" sz="32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sk-SK" sz="3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Dosiahnutie </a:t>
            </a:r>
            <a:r>
              <a:rPr lang="sk-SK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technologického </a:t>
            </a:r>
            <a:r>
              <a:rPr lang="sk-SK" sz="3200" dirty="0" err="1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líderstva</a:t>
            </a:r>
            <a:r>
              <a:rPr lang="sk-SK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pre otvorenú strategickú autonómiu Európy v oblasti surovín, chemikálií a inovatívnych materiálov</a:t>
            </a:r>
            <a:r>
              <a:rPr lang="sk-SK" sz="3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sk-SK" sz="3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sk-SK" sz="3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sk-SK" sz="3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sk-SK" sz="4000" dirty="0" smtClean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(INDUSTRY)</a:t>
            </a:r>
            <a:endParaRPr sz="5200" dirty="0"/>
          </a:p>
        </p:txBody>
      </p:sp>
      <p:pic>
        <p:nvPicPr>
          <p:cNvPr id="5" name="Google Shape;171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5550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76;p9"/>
          <p:cNvSpPr txBox="1">
            <a:spLocks noGrp="1"/>
          </p:cNvSpPr>
          <p:nvPr>
            <p:ph type="title"/>
          </p:nvPr>
        </p:nvSpPr>
        <p:spPr>
          <a:xfrm>
            <a:off x="650875" y="479001"/>
            <a:ext cx="973154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009999"/>
              </a:buClr>
              <a:buSzPts val="3200"/>
            </a:pPr>
            <a:r>
              <a:rPr lang="sk-SK" sz="32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Destinácia </a:t>
            </a:r>
            <a:r>
              <a:rPr lang="sk-SK" sz="3200" dirty="0" smtClean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2: </a:t>
            </a:r>
            <a:r>
              <a:rPr lang="sk-SK" sz="3200" dirty="0">
                <a:solidFill>
                  <a:srgbClr val="0070C0"/>
                </a:solidFill>
              </a:rPr>
              <a:t>Dosiahnutie technologického </a:t>
            </a:r>
            <a:r>
              <a:rPr lang="sk-SK" sz="3200" dirty="0" err="1">
                <a:solidFill>
                  <a:srgbClr val="0070C0"/>
                </a:solidFill>
              </a:rPr>
              <a:t>líderstva</a:t>
            </a:r>
            <a:r>
              <a:rPr lang="sk-SK" sz="3200" dirty="0">
                <a:solidFill>
                  <a:srgbClr val="0070C0"/>
                </a:solidFill>
              </a:rPr>
              <a:t> pre otvorenú strategickú autonómiu Európy v oblasti surovín, chemikálií a inovatívnych materiálov </a:t>
            </a:r>
            <a:r>
              <a:rPr lang="sk-SK" sz="3200" dirty="0" smtClean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(INDUSTRY)</a:t>
            </a:r>
            <a:endParaRPr dirty="0"/>
          </a:p>
        </p:txBody>
      </p:sp>
      <p:pic>
        <p:nvPicPr>
          <p:cNvPr id="5" name="Google Shape;177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Google Shape;178;p9"/>
          <p:cNvGraphicFramePr/>
          <p:nvPr>
            <p:extLst>
              <p:ext uri="{D42A27DB-BD31-4B8C-83A1-F6EECF244321}">
                <p14:modId xmlns:p14="http://schemas.microsoft.com/office/powerpoint/2010/main" val="180573728"/>
              </p:ext>
            </p:extLst>
          </p:nvPr>
        </p:nvGraphicFramePr>
        <p:xfrm>
          <a:off x="650875" y="2581229"/>
          <a:ext cx="10106225" cy="2560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9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8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0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Kód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Názov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Typ akcie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Rozpočet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Projekty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HORIZON-CL4-INDUSTRY-2025-01-MATERIALS-</a:t>
                      </a:r>
                      <a:r>
                        <a:rPr lang="sk-SK" sz="1600" u="none" strike="noStrike" cap="none" dirty="0" smtClean="0">
                          <a:effectLst/>
                          <a:sym typeface="Arial"/>
                        </a:rPr>
                        <a:t>6</a:t>
                      </a: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1</a:t>
                      </a:r>
                      <a:r>
                        <a:rPr lang="sk-SK" sz="1800" u="none" strike="noStrike" cap="none" dirty="0" smtClean="0"/>
                        <a:t> 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Technológie pre kritické suroviny a suroviny z produktov po skončení ich životnosti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24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4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HORIZON-CL4-INDUSTRY-2025-01-MATERIALS-</a:t>
                      </a:r>
                      <a:r>
                        <a:rPr lang="sk-SK" sz="1600" u="none" strike="noStrike" cap="none" dirty="0" smtClean="0">
                          <a:effectLst/>
                          <a:sym typeface="Arial"/>
                        </a:rPr>
                        <a:t>6</a:t>
                      </a: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2</a:t>
                      </a:r>
                      <a:r>
                        <a:rPr lang="sk-SK" sz="1800" u="none" strike="noStrike" cap="none" dirty="0" smtClean="0"/>
                        <a:t> 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Strategické partnerstvá pre suroviny: Inovatívne prístupy k udržateľnej výrobe kritických surovín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3</a:t>
                      </a:r>
                      <a:r>
                        <a:rPr lang="sk-SK" sz="1800" u="none" strike="noStrike" cap="none" dirty="0" smtClean="0"/>
                        <a:t>0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4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HORIZON-CL4-INDUSTRY-2025-01-MATERIALS-</a:t>
                      </a:r>
                      <a:r>
                        <a:rPr lang="sk-SK" sz="1600" u="none" strike="noStrike" cap="none" dirty="0" smtClean="0">
                          <a:effectLst/>
                          <a:sym typeface="Arial"/>
                        </a:rPr>
                        <a:t>6</a:t>
                      </a: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3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Inovatívne riešenia pre udržateľnú výrobu surovín pre polovodiče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24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3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Google Shape;179;p9"/>
          <p:cNvSpPr txBox="1"/>
          <p:nvPr/>
        </p:nvSpPr>
        <p:spPr>
          <a:xfrm>
            <a:off x="8170450" y="1806250"/>
            <a:ext cx="2992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Otvorenie </a:t>
            </a:r>
            <a:r>
              <a:rPr lang="sk-SK" sz="1800" b="0" i="0" u="none" strike="noStrike" cap="none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Máj </a:t>
            </a: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Uzávierka </a:t>
            </a:r>
            <a:r>
              <a:rPr lang="sk-SK" sz="1800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September </a:t>
            </a: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2321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84;p10"/>
          <p:cNvSpPr txBox="1">
            <a:spLocks noGrp="1"/>
          </p:cNvSpPr>
          <p:nvPr>
            <p:ph type="title"/>
          </p:nvPr>
        </p:nvSpPr>
        <p:spPr>
          <a:xfrm>
            <a:off x="650859" y="360991"/>
            <a:ext cx="973154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009999"/>
              </a:buClr>
              <a:buSzPts val="3200"/>
            </a:pPr>
            <a:r>
              <a:rPr lang="sk-SK" sz="3200" dirty="0">
                <a:solidFill>
                  <a:srgbClr val="009999"/>
                </a:solidFill>
              </a:rPr>
              <a:t>Destinácia 2: </a:t>
            </a:r>
            <a:r>
              <a:rPr lang="sk-SK" sz="3200" dirty="0">
                <a:solidFill>
                  <a:srgbClr val="0070C0"/>
                </a:solidFill>
              </a:rPr>
              <a:t>Dosiahnutie technologického </a:t>
            </a:r>
            <a:r>
              <a:rPr lang="sk-SK" sz="3200" dirty="0" err="1">
                <a:solidFill>
                  <a:srgbClr val="0070C0"/>
                </a:solidFill>
              </a:rPr>
              <a:t>líderstva</a:t>
            </a:r>
            <a:r>
              <a:rPr lang="sk-SK" sz="3200" dirty="0">
                <a:solidFill>
                  <a:srgbClr val="0070C0"/>
                </a:solidFill>
              </a:rPr>
              <a:t> pre otvorenú strategickú autonómiu Európy v oblasti surovín, chemikálií a inovatívnych materiálov </a:t>
            </a:r>
            <a:r>
              <a:rPr lang="sk-SK" sz="3200" dirty="0">
                <a:solidFill>
                  <a:srgbClr val="009999"/>
                </a:solidFill>
              </a:rPr>
              <a:t>(</a:t>
            </a:r>
            <a:r>
              <a:rPr lang="sk-SK" sz="3200" dirty="0" smtClean="0">
                <a:solidFill>
                  <a:srgbClr val="009999"/>
                </a:solidFill>
              </a:rPr>
              <a:t>INDUSTRY)</a:t>
            </a:r>
            <a:endParaRPr dirty="0"/>
          </a:p>
        </p:txBody>
      </p:sp>
      <p:pic>
        <p:nvPicPr>
          <p:cNvPr id="5" name="Google Shape;185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Google Shape;186;p10"/>
          <p:cNvGraphicFramePr/>
          <p:nvPr>
            <p:extLst>
              <p:ext uri="{D42A27DB-BD31-4B8C-83A1-F6EECF244321}">
                <p14:modId xmlns:p14="http://schemas.microsoft.com/office/powerpoint/2010/main" val="2690438654"/>
              </p:ext>
            </p:extLst>
          </p:nvPr>
        </p:nvGraphicFramePr>
        <p:xfrm>
          <a:off x="650859" y="2457528"/>
          <a:ext cx="10106225" cy="42062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9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8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0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Kód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Názov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Typ akcie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Rozpočet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Projekty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HORIZON-CL4-INDUSTRY-2025-01-MATERIALS-</a:t>
                      </a:r>
                      <a:r>
                        <a:rPr lang="sk-SK" sz="1600" u="none" strike="noStrike" cap="none" dirty="0" smtClean="0">
                          <a:effectLst/>
                          <a:sym typeface="Arial"/>
                        </a:rPr>
                        <a:t>6</a:t>
                      </a: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4</a:t>
                      </a:r>
                      <a:r>
                        <a:rPr lang="sk-SK" sz="1800" u="none" strike="noStrike" cap="none" dirty="0" smtClean="0"/>
                        <a:t>  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Spolufinancované partnerstvo EÚ pre suroviny na podporu zelenej a digitálnej transformácie (Program spolufinancovanej akcie)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COFUND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45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1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HORIZON-CL4-INDUSTRY-2025-01-MATERIALS-4</a:t>
                      </a:r>
                      <a:r>
                        <a:rPr lang="sk-SK" sz="1600" u="none" strike="noStrike" cap="none" dirty="0" smtClean="0">
                          <a:effectLst/>
                          <a:sym typeface="Arial"/>
                        </a:rPr>
                        <a:t>2</a:t>
                      </a:r>
                      <a:r>
                        <a:rPr lang="sk-SK" sz="1800" u="none" strike="noStrike" cap="none" dirty="0" smtClean="0"/>
                        <a:t> 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Inovatívne pokročilé materiály (</a:t>
                      </a:r>
                      <a:r>
                        <a:rPr lang="sk-SK" sz="1800" dirty="0" err="1" smtClean="0"/>
                        <a:t>IAMs</a:t>
                      </a:r>
                      <a:r>
                        <a:rPr lang="sk-SK" sz="1800" dirty="0" smtClean="0"/>
                        <a:t>) pre monitorovanie produktov, inteligentnú údržbu a opravné stratégie v stavebnom sektore (RIA) (partnerstvo Inovatívnych pokročilých materiálov pre Európu)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RIA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30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5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HORIZON-CL4-INDUSTRY-2025-01-MATERIALS-</a:t>
                      </a:r>
                      <a:r>
                        <a:rPr lang="sk-SK" sz="1600" u="none" strike="noStrike" cap="none" dirty="0" smtClean="0">
                          <a:effectLst/>
                          <a:sym typeface="Arial"/>
                        </a:rPr>
                        <a:t>43</a:t>
                      </a:r>
                      <a:r>
                        <a:rPr lang="sk-SK" sz="1800" u="none" strike="noStrike" cap="none" dirty="0" smtClean="0"/>
                        <a:t> 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Inovatívne pokročilé materiály (</a:t>
                      </a:r>
                      <a:r>
                        <a:rPr lang="sk-SK" sz="1800" dirty="0" err="1" smtClean="0"/>
                        <a:t>IAMs</a:t>
                      </a:r>
                      <a:r>
                        <a:rPr lang="sk-SK" sz="1800" dirty="0" smtClean="0"/>
                        <a:t>) pre robustné, rýchlo vytvrdzujúce tesniace a povlakové materiály pre výrobu a finálnu montáž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30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5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Google Shape;187;p10"/>
          <p:cNvSpPr txBox="1"/>
          <p:nvPr/>
        </p:nvSpPr>
        <p:spPr>
          <a:xfrm>
            <a:off x="8179700" y="1686100"/>
            <a:ext cx="2992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Otvorenie </a:t>
            </a:r>
            <a:r>
              <a:rPr lang="sk-SK" sz="1800" b="0" i="0" u="none" strike="noStrike" cap="none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Máj </a:t>
            </a: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Uzávierka </a:t>
            </a:r>
            <a:r>
              <a:rPr lang="sk-SK" sz="1800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September </a:t>
            </a: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9910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2;p11"/>
          <p:cNvSpPr txBox="1">
            <a:spLocks noGrp="1"/>
          </p:cNvSpPr>
          <p:nvPr>
            <p:ph type="title"/>
          </p:nvPr>
        </p:nvSpPr>
        <p:spPr>
          <a:xfrm>
            <a:off x="650875" y="295837"/>
            <a:ext cx="973154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009999"/>
              </a:buClr>
              <a:buSzPts val="3200"/>
            </a:pPr>
            <a:r>
              <a:rPr lang="sk-SK" sz="3200" dirty="0">
                <a:solidFill>
                  <a:srgbClr val="009999"/>
                </a:solidFill>
              </a:rPr>
              <a:t>Destinácia 2: </a:t>
            </a:r>
            <a:r>
              <a:rPr lang="sk-SK" sz="3200" dirty="0">
                <a:solidFill>
                  <a:srgbClr val="0070C0"/>
                </a:solidFill>
              </a:rPr>
              <a:t>Dosiahnutie technologického </a:t>
            </a:r>
            <a:r>
              <a:rPr lang="sk-SK" sz="3200" dirty="0" err="1">
                <a:solidFill>
                  <a:srgbClr val="0070C0"/>
                </a:solidFill>
              </a:rPr>
              <a:t>líderstva</a:t>
            </a:r>
            <a:r>
              <a:rPr lang="sk-SK" sz="3200" dirty="0">
                <a:solidFill>
                  <a:srgbClr val="0070C0"/>
                </a:solidFill>
              </a:rPr>
              <a:t> pre otvorenú strategickú autonómiu Európy v oblasti surovín, chemikálií a inovatívnych materiálov </a:t>
            </a:r>
            <a:r>
              <a:rPr lang="sk-SK" sz="3200" dirty="0">
                <a:solidFill>
                  <a:srgbClr val="009999"/>
                </a:solidFill>
              </a:rPr>
              <a:t>(</a:t>
            </a:r>
            <a:r>
              <a:rPr lang="sk-SK" sz="3200" dirty="0" smtClean="0">
                <a:solidFill>
                  <a:srgbClr val="009999"/>
                </a:solidFill>
              </a:rPr>
              <a:t>INDUSTRY)</a:t>
            </a:r>
            <a:endParaRPr dirty="0"/>
          </a:p>
        </p:txBody>
      </p:sp>
      <p:pic>
        <p:nvPicPr>
          <p:cNvPr id="5" name="Google Shape;193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Google Shape;194;p11"/>
          <p:cNvGraphicFramePr/>
          <p:nvPr>
            <p:extLst>
              <p:ext uri="{D42A27DB-BD31-4B8C-83A1-F6EECF244321}">
                <p14:modId xmlns:p14="http://schemas.microsoft.com/office/powerpoint/2010/main" val="3666653272"/>
              </p:ext>
            </p:extLst>
          </p:nvPr>
        </p:nvGraphicFramePr>
        <p:xfrm>
          <a:off x="650875" y="2376663"/>
          <a:ext cx="10106225" cy="399293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9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3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51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Kód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Názov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Typ akcie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Rozpočet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Projekty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HORIZON-CL4-INDUSTRY-2025-01-MATERIALS-</a:t>
                      </a:r>
                      <a:r>
                        <a:rPr lang="sk-SK" sz="1600" u="none" strike="noStrike" cap="none" dirty="0" smtClean="0">
                          <a:effectLst/>
                          <a:sym typeface="Arial"/>
                        </a:rPr>
                        <a:t>44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Inovačné verejné obstarávanie pokročilých materiálov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CSA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1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HORIZON-CL4-INDUSTRY-2025-01-MATERIALS-</a:t>
                      </a:r>
                      <a:r>
                        <a:rPr lang="sk-SK" sz="1600" u="none" strike="noStrike" cap="none" dirty="0" smtClean="0">
                          <a:effectLst/>
                          <a:sym typeface="Arial"/>
                        </a:rPr>
                        <a:t>45</a:t>
                      </a:r>
                      <a:r>
                        <a:rPr lang="sk-SK" sz="1800" u="none" strike="noStrike" cap="none" dirty="0" smtClean="0"/>
                        <a:t> 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Materiálové spoločné zdroje pre Európu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20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1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HORIZON-CL4-INDUSTRY-2025-01-MATERIALS-</a:t>
                      </a:r>
                      <a:r>
                        <a:rPr lang="sk-SK" sz="1600" u="none" strike="noStrike" cap="none" dirty="0" smtClean="0">
                          <a:effectLst/>
                          <a:sym typeface="Arial"/>
                        </a:rPr>
                        <a:t>51</a:t>
                      </a:r>
                      <a:r>
                        <a:rPr lang="sk-SK" sz="1800" u="none" strike="noStrike" cap="none" dirty="0" smtClean="0"/>
                        <a:t> 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Vývoj bezpečných a udržateľných alternatív navrhnutých ako náhrada za </a:t>
                      </a:r>
                      <a:r>
                        <a:rPr lang="sk-SK" sz="1800" dirty="0" err="1" smtClean="0"/>
                        <a:t>perfluórované</a:t>
                      </a:r>
                      <a:r>
                        <a:rPr lang="sk-SK" sz="1800" dirty="0" smtClean="0"/>
                        <a:t> a </a:t>
                      </a:r>
                      <a:r>
                        <a:rPr lang="sk-SK" sz="1800" dirty="0" err="1" smtClean="0"/>
                        <a:t>polyfluórované</a:t>
                      </a:r>
                      <a:r>
                        <a:rPr lang="sk-SK" sz="1800" dirty="0" smtClean="0"/>
                        <a:t> látky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30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3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HORIZON-CL4-INDUSTRY-2025-01-MATERIALS-</a:t>
                      </a:r>
                      <a:r>
                        <a:rPr lang="sk-SK" sz="1600" u="none" strike="noStrike" cap="none" dirty="0" smtClean="0">
                          <a:effectLst/>
                          <a:sym typeface="Arial"/>
                        </a:rPr>
                        <a:t>52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dirty="0" smtClean="0"/>
                        <a:t>Urýchlenie využívania posudzovania životného cyklu (LCA) pre chemikálie a materiály navrhnuté ako bezpečné a udržateľné (</a:t>
                      </a:r>
                      <a:r>
                        <a:rPr lang="sk-SK" sz="1800" dirty="0" err="1" smtClean="0"/>
                        <a:t>SSbD</a:t>
                      </a:r>
                      <a:r>
                        <a:rPr lang="sk-SK" sz="1800" dirty="0" smtClean="0"/>
                        <a:t>) a výsledné produkty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>
                          <a:effectLst/>
                          <a:sym typeface="Arial"/>
                        </a:rPr>
                        <a:t>RIA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15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3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Google Shape;195;p11"/>
          <p:cNvSpPr txBox="1"/>
          <p:nvPr/>
        </p:nvSpPr>
        <p:spPr>
          <a:xfrm>
            <a:off x="8115000" y="1621400"/>
            <a:ext cx="2992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Otvorenie </a:t>
            </a:r>
            <a:r>
              <a:rPr lang="sk-SK" sz="1800" b="0" i="0" u="none" strike="noStrike" cap="none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Máj </a:t>
            </a: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Uzávierka </a:t>
            </a:r>
            <a:r>
              <a:rPr lang="sk-SK" sz="1800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September </a:t>
            </a: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66503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2;p11"/>
          <p:cNvSpPr txBox="1">
            <a:spLocks noGrp="1"/>
          </p:cNvSpPr>
          <p:nvPr>
            <p:ph type="title"/>
          </p:nvPr>
        </p:nvSpPr>
        <p:spPr>
          <a:xfrm>
            <a:off x="650875" y="295837"/>
            <a:ext cx="973154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009999"/>
              </a:buClr>
              <a:buSzPts val="3200"/>
            </a:pPr>
            <a:r>
              <a:rPr lang="sk-SK" sz="3200" dirty="0">
                <a:solidFill>
                  <a:srgbClr val="009999"/>
                </a:solidFill>
              </a:rPr>
              <a:t>Destinácia 2: </a:t>
            </a:r>
            <a:r>
              <a:rPr lang="sk-SK" sz="3200" dirty="0">
                <a:solidFill>
                  <a:srgbClr val="0070C0"/>
                </a:solidFill>
              </a:rPr>
              <a:t>Dosiahnutie technologického </a:t>
            </a:r>
            <a:r>
              <a:rPr lang="sk-SK" sz="3200" dirty="0" err="1">
                <a:solidFill>
                  <a:srgbClr val="0070C0"/>
                </a:solidFill>
              </a:rPr>
              <a:t>líderstva</a:t>
            </a:r>
            <a:r>
              <a:rPr lang="sk-SK" sz="3200" dirty="0">
                <a:solidFill>
                  <a:srgbClr val="0070C0"/>
                </a:solidFill>
              </a:rPr>
              <a:t> pre otvorenú strategickú autonómiu Európy v oblasti surovín, chemikálií a inovatívnych materiálov </a:t>
            </a:r>
            <a:r>
              <a:rPr lang="sk-SK" sz="3200" dirty="0">
                <a:solidFill>
                  <a:srgbClr val="009999"/>
                </a:solidFill>
              </a:rPr>
              <a:t>(</a:t>
            </a:r>
            <a:r>
              <a:rPr lang="sk-SK" sz="3200" dirty="0" smtClean="0">
                <a:solidFill>
                  <a:srgbClr val="009999"/>
                </a:solidFill>
              </a:rPr>
              <a:t>INDUSTRY)</a:t>
            </a:r>
            <a:endParaRPr dirty="0"/>
          </a:p>
        </p:txBody>
      </p:sp>
      <p:pic>
        <p:nvPicPr>
          <p:cNvPr id="5" name="Google Shape;193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Google Shape;194;p11"/>
          <p:cNvGraphicFramePr/>
          <p:nvPr>
            <p:extLst>
              <p:ext uri="{D42A27DB-BD31-4B8C-83A1-F6EECF244321}">
                <p14:modId xmlns:p14="http://schemas.microsoft.com/office/powerpoint/2010/main" val="4112808537"/>
              </p:ext>
            </p:extLst>
          </p:nvPr>
        </p:nvGraphicFramePr>
        <p:xfrm>
          <a:off x="650875" y="2376663"/>
          <a:ext cx="10106225" cy="12801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9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3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51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Kód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Názov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Typ akcie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Rozpočet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Projekty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HORIZON-CL4-INDUSTRY-2025-01-MATERIALS-</a:t>
                      </a:r>
                      <a:r>
                        <a:rPr lang="sk-SK" sz="1600" u="none" strike="noStrike" cap="none" dirty="0" smtClean="0">
                          <a:effectLst/>
                          <a:sym typeface="Arial"/>
                        </a:rPr>
                        <a:t>31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Digitálne podporovaná lokálna výroba textilu a odevov (partnerstvo Textílie pre budúcnosť)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10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Google Shape;195;p11"/>
          <p:cNvSpPr txBox="1"/>
          <p:nvPr/>
        </p:nvSpPr>
        <p:spPr>
          <a:xfrm>
            <a:off x="8115000" y="1621400"/>
            <a:ext cx="2992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Otvorenie </a:t>
            </a:r>
            <a:r>
              <a:rPr lang="sk-SK" sz="1800" b="0" i="0" u="none" strike="noStrike" cap="none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Máj </a:t>
            </a: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Uzávierka </a:t>
            </a:r>
            <a:r>
              <a:rPr lang="sk-SK" sz="1800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September </a:t>
            </a: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6059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93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92;p11"/>
          <p:cNvSpPr txBox="1">
            <a:spLocks noGrp="1"/>
          </p:cNvSpPr>
          <p:nvPr>
            <p:ph type="title"/>
          </p:nvPr>
        </p:nvSpPr>
        <p:spPr>
          <a:xfrm>
            <a:off x="650875" y="295837"/>
            <a:ext cx="973154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009999"/>
              </a:buClr>
              <a:buSzPts val="3200"/>
            </a:pPr>
            <a:r>
              <a:rPr lang="sk-SK" sz="3200" dirty="0">
                <a:solidFill>
                  <a:srgbClr val="009999"/>
                </a:solidFill>
              </a:rPr>
              <a:t>Destinácia 2: </a:t>
            </a:r>
            <a:r>
              <a:rPr lang="sk-SK" sz="3200" dirty="0" smtClean="0">
                <a:solidFill>
                  <a:srgbClr val="0070C0"/>
                </a:solidFill>
              </a:rPr>
              <a:t>Dosiahnutie technologického </a:t>
            </a:r>
            <a:r>
              <a:rPr lang="sk-SK" sz="3200" dirty="0" err="1" smtClean="0">
                <a:solidFill>
                  <a:srgbClr val="0070C0"/>
                </a:solidFill>
              </a:rPr>
              <a:t>líderstva</a:t>
            </a:r>
            <a:r>
              <a:rPr lang="sk-SK" sz="3200" dirty="0" smtClean="0">
                <a:solidFill>
                  <a:srgbClr val="0070C0"/>
                </a:solidFill>
              </a:rPr>
              <a:t> pre otvorenú strategickú autonómiu Európy v oblasti surovín, chemikálií a inovatívnych materiálov </a:t>
            </a:r>
            <a:r>
              <a:rPr lang="sk-SK" sz="3200" dirty="0" smtClean="0">
                <a:solidFill>
                  <a:srgbClr val="009999"/>
                </a:solidFill>
              </a:rPr>
              <a:t>(INDUSTRY)</a:t>
            </a:r>
            <a:endParaRPr dirty="0"/>
          </a:p>
        </p:txBody>
      </p:sp>
      <p:sp>
        <p:nvSpPr>
          <p:cNvPr id="6" name="Google Shape;195;p11"/>
          <p:cNvSpPr txBox="1"/>
          <p:nvPr/>
        </p:nvSpPr>
        <p:spPr>
          <a:xfrm>
            <a:off x="8115000" y="1621400"/>
            <a:ext cx="2992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Otvorenie </a:t>
            </a:r>
            <a:r>
              <a:rPr lang="sk-SK" sz="1800" b="0" i="0" u="none" strike="noStrike" cap="none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Máj </a:t>
            </a: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Uzávierka </a:t>
            </a:r>
            <a:r>
              <a:rPr lang="sk-SK" sz="1800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Október </a:t>
            </a: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" name="Google Shape;194;p11"/>
          <p:cNvGraphicFramePr/>
          <p:nvPr>
            <p:extLst>
              <p:ext uri="{D42A27DB-BD31-4B8C-83A1-F6EECF244321}">
                <p14:modId xmlns:p14="http://schemas.microsoft.com/office/powerpoint/2010/main" val="3961232822"/>
              </p:ext>
            </p:extLst>
          </p:nvPr>
        </p:nvGraphicFramePr>
        <p:xfrm>
          <a:off x="650875" y="2376663"/>
          <a:ext cx="10106225" cy="329187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9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3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51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Kód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Názov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Typ akcie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Rozpočet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Projekty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HORIZON-CL4-2025-03-MATERIALS-46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Inovatívne pokročilé materiály (</a:t>
                      </a:r>
                      <a:r>
                        <a:rPr lang="sk-SK" sz="1800" dirty="0" err="1" smtClean="0"/>
                        <a:t>IAMs</a:t>
                      </a:r>
                      <a:r>
                        <a:rPr lang="sk-SK" sz="1800" dirty="0" smtClean="0"/>
                        <a:t>) pre </a:t>
                      </a:r>
                      <a:r>
                        <a:rPr lang="sk-SK" sz="1800" dirty="0" err="1" smtClean="0"/>
                        <a:t>fotoniku</a:t>
                      </a:r>
                      <a:r>
                        <a:rPr lang="sk-SK" sz="1800" dirty="0" smtClean="0"/>
                        <a:t>, umožňujúce nízku spotrebu energie a </a:t>
                      </a:r>
                      <a:r>
                        <a:rPr lang="sk-SK" sz="1800" dirty="0" err="1" smtClean="0"/>
                        <a:t>ultrabroadbandový</a:t>
                      </a:r>
                      <a:r>
                        <a:rPr lang="sk-SK" sz="1800" dirty="0" smtClean="0"/>
                        <a:t> výkon pre telekomunikácie (Iniciatíva pre inovatívne pokročilé materiály pre Európu)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RIA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10 mil. €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826374871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HORIZON-CL4-2025-03-MATERIALS-47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Inovatívne pokročilé materiály (IAM) pre prispôsobiteľnú, flexibilnú alebo rozťažnú elektroniku (Iniciatíva pre inovatívne pokročilé materiály pre Európu)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RIA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15 mil. €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2163389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779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31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sk-SK" dirty="0" smtClean="0">
                <a:solidFill>
                  <a:schemeClr val="accent1">
                    <a:lumMod val="75000"/>
                  </a:schemeClr>
                </a:solidFill>
              </a:rPr>
              <a:t>Relevantné partnerstvá – oblasť priemysel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Zaoblený obdĺžnik 5"/>
          <p:cNvSpPr/>
          <p:nvPr/>
        </p:nvSpPr>
        <p:spPr>
          <a:xfrm>
            <a:off x="838200" y="2239446"/>
            <a:ext cx="4404049" cy="24197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b="1" dirty="0" smtClean="0">
                <a:solidFill>
                  <a:schemeClr val="tx1"/>
                </a:solidFill>
              </a:rPr>
              <a:t>- Made in </a:t>
            </a:r>
            <a:r>
              <a:rPr lang="sk-SK" sz="2400" b="1" dirty="0" err="1" smtClean="0">
                <a:solidFill>
                  <a:schemeClr val="tx1"/>
                </a:solidFill>
              </a:rPr>
              <a:t>Europe</a:t>
            </a:r>
            <a:endParaRPr lang="sk-SK" sz="2400" b="1" dirty="0" smtClean="0">
              <a:solidFill>
                <a:schemeClr val="tx1"/>
              </a:solidFill>
            </a:endParaRPr>
          </a:p>
          <a:p>
            <a:pPr algn="ctr"/>
            <a:r>
              <a:rPr lang="sk-SK" sz="2400" b="1" dirty="0" smtClean="0">
                <a:solidFill>
                  <a:schemeClr val="tx1"/>
                </a:solidFill>
              </a:rPr>
              <a:t>- </a:t>
            </a:r>
            <a:r>
              <a:rPr lang="en-US" sz="2400" b="1" dirty="0" smtClean="0">
                <a:solidFill>
                  <a:schemeClr val="tx1"/>
                </a:solidFill>
              </a:rPr>
              <a:t>Clean </a:t>
            </a:r>
            <a:r>
              <a:rPr lang="en-US" sz="2400" b="1" dirty="0">
                <a:solidFill>
                  <a:schemeClr val="tx1"/>
                </a:solidFill>
              </a:rPr>
              <a:t>Steel - Low Carbon </a:t>
            </a:r>
            <a:r>
              <a:rPr lang="en-US" sz="2400" b="1" dirty="0" smtClean="0">
                <a:solidFill>
                  <a:schemeClr val="tx1"/>
                </a:solidFill>
              </a:rPr>
              <a:t>Steelmaking</a:t>
            </a:r>
            <a:r>
              <a:rPr lang="sk-SK" sz="2400" b="1" dirty="0">
                <a:solidFill>
                  <a:schemeClr val="tx1"/>
                </a:solidFill>
              </a:rPr>
              <a:t/>
            </a:r>
            <a:br>
              <a:rPr lang="sk-SK" sz="2400" b="1" dirty="0">
                <a:solidFill>
                  <a:schemeClr val="tx1"/>
                </a:solidFill>
              </a:rPr>
            </a:br>
            <a:r>
              <a:rPr lang="sk-SK" sz="2400" b="1" dirty="0" smtClean="0">
                <a:solidFill>
                  <a:schemeClr val="tx1"/>
                </a:solidFill>
              </a:rPr>
              <a:t>- Processes4Planet</a:t>
            </a:r>
            <a:endParaRPr lang="sk-SK" sz="2400" b="1" dirty="0">
              <a:solidFill>
                <a:schemeClr val="tx1"/>
              </a:solidFill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1443472" y="1701866"/>
            <a:ext cx="3193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2000" b="1" dirty="0" smtClean="0">
                <a:solidFill>
                  <a:schemeClr val="accent6">
                    <a:lumMod val="75000"/>
                  </a:schemeClr>
                </a:solidFill>
              </a:rPr>
              <a:t>Spoločne programované</a:t>
            </a:r>
            <a:endParaRPr lang="sk-SK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Zaoblený obdĺžnik 7"/>
          <p:cNvSpPr/>
          <p:nvPr/>
        </p:nvSpPr>
        <p:spPr>
          <a:xfrm>
            <a:off x="6096000" y="2841171"/>
            <a:ext cx="4379167" cy="1175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Viac informácií o možnostiach členstva 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>v </a:t>
            </a:r>
            <a:r>
              <a:rPr lang="sk-SK" dirty="0"/>
              <a:t>jednotlivých </a:t>
            </a:r>
            <a:r>
              <a:rPr lang="sk-SK" dirty="0" smtClean="0"/>
              <a:t>asociáciách nájdete </a:t>
            </a:r>
            <a:r>
              <a:rPr lang="sk-SK" dirty="0"/>
              <a:t>na web stránkach partnerstiev.</a:t>
            </a:r>
          </a:p>
        </p:txBody>
      </p:sp>
      <p:sp>
        <p:nvSpPr>
          <p:cNvPr id="9" name="Obdĺžnik 8"/>
          <p:cNvSpPr/>
          <p:nvPr/>
        </p:nvSpPr>
        <p:spPr>
          <a:xfrm>
            <a:off x="3962400" y="5167309"/>
            <a:ext cx="4267200" cy="9828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Obdĺžnik 15"/>
          <p:cNvSpPr/>
          <p:nvPr/>
        </p:nvSpPr>
        <p:spPr>
          <a:xfrm>
            <a:off x="3971925" y="5504832"/>
            <a:ext cx="37753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/>
              <a:t>Témy nájdete v destinácií 1 </a:t>
            </a:r>
            <a:r>
              <a:rPr lang="sk-SK" dirty="0" smtClean="0"/>
              <a:t>– </a:t>
            </a:r>
            <a:r>
              <a:rPr lang="sk-SK" dirty="0" err="1" smtClean="0"/>
              <a:t>Twin</a:t>
            </a:r>
            <a:r>
              <a:rPr lang="sk-SK" dirty="0" smtClean="0"/>
              <a:t> </a:t>
            </a:r>
            <a:r>
              <a:rPr lang="sk-SK" dirty="0" err="1"/>
              <a:t>Transition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813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Klaster 4 v programe Horizont Európa</a:t>
            </a: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81" y="1500810"/>
            <a:ext cx="10960360" cy="5179689"/>
          </a:xfrm>
          <a:prstGeom prst="rect">
            <a:avLst/>
          </a:prstGeom>
        </p:spPr>
      </p:pic>
      <p:sp>
        <p:nvSpPr>
          <p:cNvPr id="6" name="Zaoblený obdĺžnik 5"/>
          <p:cNvSpPr/>
          <p:nvPr/>
        </p:nvSpPr>
        <p:spPr>
          <a:xfrm>
            <a:off x="4422710" y="3060441"/>
            <a:ext cx="3359021" cy="18661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accent2"/>
                </a:solidFill>
              </a:ln>
              <a:noFill/>
            </a:endParaRPr>
          </a:p>
        </p:txBody>
      </p:sp>
      <p:sp>
        <p:nvSpPr>
          <p:cNvPr id="7" name="Zaoblený obdĺžnik 6"/>
          <p:cNvSpPr/>
          <p:nvPr/>
        </p:nvSpPr>
        <p:spPr>
          <a:xfrm>
            <a:off x="8023160" y="2901691"/>
            <a:ext cx="3359021" cy="18661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n>
                <a:solidFill>
                  <a:schemeClr val="accent2"/>
                </a:solidFill>
              </a:ln>
              <a:noFill/>
            </a:endParaRPr>
          </a:p>
        </p:txBody>
      </p:sp>
      <p:sp>
        <p:nvSpPr>
          <p:cNvPr id="8" name="Zaoblený obdĺžnik 7"/>
          <p:cNvSpPr/>
          <p:nvPr/>
        </p:nvSpPr>
        <p:spPr>
          <a:xfrm>
            <a:off x="6711820" y="5324669"/>
            <a:ext cx="1275184" cy="273698"/>
          </a:xfrm>
          <a:prstGeom prst="roundRect">
            <a:avLst/>
          </a:prstGeom>
          <a:noFill/>
          <a:ln>
            <a:solidFill>
              <a:srgbClr val="FFBC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24350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Tematické prepojenie s </a:t>
            </a:r>
            <a:r>
              <a:rPr lang="sk-SK" dirty="0" smtClean="0">
                <a:solidFill>
                  <a:schemeClr val="accent1">
                    <a:lumMod val="75000"/>
                  </a:schemeClr>
                </a:solidFill>
              </a:rPr>
              <a:t>EIT </a:t>
            </a:r>
            <a:r>
              <a:rPr lang="sk-SK" dirty="0" err="1" smtClean="0">
                <a:solidFill>
                  <a:schemeClr val="accent1">
                    <a:lumMod val="75000"/>
                  </a:schemeClr>
                </a:solidFill>
              </a:rPr>
              <a:t>KICs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Zástupný objekt pre text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anose="020B0604020202020204" pitchFamily="34" charset="0"/>
              <a:buNone/>
            </a:pPr>
            <a:r>
              <a:rPr lang="sk-SK" smtClean="0"/>
              <a:t>• </a:t>
            </a:r>
            <a:r>
              <a:rPr lang="sk-SK" b="1" smtClean="0"/>
              <a:t>Európsky inovačný a technologický inštitút (EIT) </a:t>
            </a:r>
            <a:r>
              <a:rPr lang="sk-SK" smtClean="0"/>
              <a:t>- vytvorený už v roku 2008 so sídlom v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mtClean="0"/>
              <a:t>Budapešti za účelom posilnenia inovačnej schopnosti Európy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mtClean="0"/>
              <a:t>• najväčšia inovačná sieť Európy, ktorá združuje viac ako 1000 partnerov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mtClean="0"/>
              <a:t>• súčasť programu Horizont Európa – tretí pilier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mtClean="0"/>
              <a:t>• Na konkrétne globálne výzvy reagujú inovačné spoločenstvá EIT (EIT KICs)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mtClean="0"/>
              <a:t>• 9 inovačných spoločenstiev - každé z nich zamerané na oblasť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b="1" smtClean="0">
                <a:solidFill>
                  <a:schemeClr val="accent1">
                    <a:lumMod val="75000"/>
                  </a:schemeClr>
                </a:solidFill>
              </a:rPr>
              <a:t>EIT Climate-KIC</a:t>
            </a:r>
            <a:r>
              <a:rPr lang="sk-SK" smtClean="0"/>
              <a:t>: klimatické zmeny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b="1" smtClean="0">
                <a:solidFill>
                  <a:schemeClr val="accent1">
                    <a:lumMod val="75000"/>
                  </a:schemeClr>
                </a:solidFill>
              </a:rPr>
              <a:t>EIT Digital</a:t>
            </a:r>
            <a:r>
              <a:rPr lang="sk-SK" smtClean="0"/>
              <a:t>: digitálna Európa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b="1" smtClean="0">
                <a:solidFill>
                  <a:schemeClr val="accent1">
                    <a:lumMod val="75000"/>
                  </a:schemeClr>
                </a:solidFill>
              </a:rPr>
              <a:t>EIT Food</a:t>
            </a:r>
            <a:r>
              <a:rPr lang="sk-SK" smtClean="0"/>
              <a:t>: potravinárstvo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b="1" smtClean="0">
                <a:solidFill>
                  <a:schemeClr val="accent1">
                    <a:lumMod val="75000"/>
                  </a:schemeClr>
                </a:solidFill>
              </a:rPr>
              <a:t>EIT Health</a:t>
            </a:r>
            <a:r>
              <a:rPr lang="sk-SK" smtClean="0"/>
              <a:t>: zdravie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b="1" smtClean="0">
                <a:solidFill>
                  <a:schemeClr val="accent1">
                    <a:lumMod val="75000"/>
                  </a:schemeClr>
                </a:solidFill>
              </a:rPr>
              <a:t>EIT InnoEnergy</a:t>
            </a:r>
            <a:r>
              <a:rPr lang="sk-SK" smtClean="0"/>
              <a:t>: udržateľné zdroje energie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b="1" smtClean="0">
                <a:solidFill>
                  <a:schemeClr val="accent1">
                    <a:lumMod val="75000"/>
                  </a:schemeClr>
                </a:solidFill>
              </a:rPr>
              <a:t>EIT Manufacturing</a:t>
            </a:r>
            <a:r>
              <a:rPr lang="sk-SK" smtClean="0"/>
              <a:t>: výrobné odvetvia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b="1" smtClean="0">
                <a:solidFill>
                  <a:schemeClr val="accent1">
                    <a:lumMod val="75000"/>
                  </a:schemeClr>
                </a:solidFill>
              </a:rPr>
              <a:t>EIT Raw Materials</a:t>
            </a:r>
            <a:r>
              <a:rPr lang="sk-SK" smtClean="0"/>
              <a:t>: suroviny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b="1" smtClean="0">
                <a:solidFill>
                  <a:schemeClr val="accent1">
                    <a:lumMod val="75000"/>
                  </a:schemeClr>
                </a:solidFill>
              </a:rPr>
              <a:t>EIT Urban Mobility</a:t>
            </a:r>
            <a:r>
              <a:rPr lang="sk-SK" smtClean="0"/>
              <a:t>: inteligentná a zelená integrovaná doprava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b="1" smtClean="0">
                <a:solidFill>
                  <a:schemeClr val="accent1">
                    <a:lumMod val="75000"/>
                  </a:schemeClr>
                </a:solidFill>
              </a:rPr>
              <a:t>EIT Culture &amp; Creativity </a:t>
            </a:r>
            <a:r>
              <a:rPr lang="sk-SK" smtClean="0"/>
              <a:t>– nový EIT KIC</a:t>
            </a:r>
            <a:endParaRPr lang="sk-SK" dirty="0"/>
          </a:p>
        </p:txBody>
      </p:sp>
      <p:pic>
        <p:nvPicPr>
          <p:cNvPr id="13" name="Google Shape;231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6132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231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accent1">
                    <a:lumMod val="75000"/>
                  </a:schemeClr>
                </a:solidFill>
              </a:rPr>
              <a:t>Národný </a:t>
            </a:r>
            <a:r>
              <a:rPr lang="sk-SK" dirty="0" err="1" smtClean="0">
                <a:solidFill>
                  <a:schemeClr val="accent1">
                    <a:lumMod val="75000"/>
                  </a:schemeClr>
                </a:solidFill>
              </a:rPr>
              <a:t>Infodeň</a:t>
            </a:r>
            <a:r>
              <a:rPr lang="sk-SK" dirty="0" smtClean="0">
                <a:solidFill>
                  <a:schemeClr val="accent1">
                    <a:lumMod val="75000"/>
                  </a:schemeClr>
                </a:solidFill>
              </a:rPr>
              <a:t> pre Klaster 4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838200" y="164523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/>
              <a:t>20. Mája 2025 (Utorok) od 9:00 – 15:20</a:t>
            </a:r>
          </a:p>
          <a:p>
            <a:pPr marL="0" indent="0">
              <a:buNone/>
            </a:pPr>
            <a:r>
              <a:rPr lang="sk-SK" dirty="0" smtClean="0"/>
              <a:t>Národný </a:t>
            </a:r>
            <a:r>
              <a:rPr lang="sk-SK" dirty="0" err="1" smtClean="0"/>
              <a:t>Infodeň</a:t>
            </a:r>
            <a:r>
              <a:rPr lang="sk-SK" dirty="0" smtClean="0"/>
              <a:t> k nadchádzajúcim výzvam pre Klaster 4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 smtClean="0"/>
              <a:t>Celým podujatím budú sprevádzať Národné kontaktné body: </a:t>
            </a:r>
          </a:p>
          <a:p>
            <a:pPr marL="0" indent="0">
              <a:buNone/>
            </a:pPr>
            <a:r>
              <a:rPr lang="sk-SK" b="1" dirty="0" smtClean="0"/>
              <a:t>Martin Krug, Tomáš Pavlík a Nicole </a:t>
            </a:r>
            <a:r>
              <a:rPr lang="sk-SK" b="1" dirty="0" err="1" smtClean="0"/>
              <a:t>Majská</a:t>
            </a:r>
            <a:r>
              <a:rPr lang="sk-SK" b="1" dirty="0" smtClean="0"/>
              <a:t> </a:t>
            </a:r>
            <a:r>
              <a:rPr lang="sk-SK" dirty="0" smtClean="0"/>
              <a:t>za oblasť Vesmírny </a:t>
            </a:r>
            <a:br>
              <a:rPr lang="sk-SK" dirty="0" smtClean="0"/>
            </a:br>
            <a:r>
              <a:rPr lang="sk-SK" dirty="0" smtClean="0"/>
              <a:t>program únie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 smtClean="0"/>
              <a:t>Tešiť sa môžete na </a:t>
            </a:r>
            <a:r>
              <a:rPr lang="sk-SK" b="1" dirty="0" smtClean="0"/>
              <a:t>tematické diskusie s vybranými hosťami </a:t>
            </a:r>
            <a:br>
              <a:rPr lang="sk-SK" b="1" dirty="0" smtClean="0"/>
            </a:br>
            <a:r>
              <a:rPr lang="sk-SK" dirty="0" smtClean="0"/>
              <a:t>o tzv. „</a:t>
            </a:r>
            <a:r>
              <a:rPr lang="sk-SK" dirty="0" err="1" smtClean="0"/>
              <a:t>success</a:t>
            </a:r>
            <a:r>
              <a:rPr lang="sk-SK" dirty="0" smtClean="0"/>
              <a:t> </a:t>
            </a:r>
            <a:r>
              <a:rPr lang="sk-SK" dirty="0" err="1" smtClean="0"/>
              <a:t>stories</a:t>
            </a:r>
            <a:r>
              <a:rPr lang="sk-SK" dirty="0" smtClean="0"/>
              <a:t>“. </a:t>
            </a:r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251" y="203394"/>
            <a:ext cx="1811693" cy="1811693"/>
          </a:xfrm>
          <a:prstGeom prst="rect">
            <a:avLst/>
          </a:prstGeom>
        </p:spPr>
      </p:pic>
      <p:sp>
        <p:nvSpPr>
          <p:cNvPr id="6" name="Obdĺžnik 5"/>
          <p:cNvSpPr/>
          <p:nvPr/>
        </p:nvSpPr>
        <p:spPr>
          <a:xfrm>
            <a:off x="838199" y="6014222"/>
            <a:ext cx="102714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 smtClean="0"/>
              <a:t>Registrácie: </a:t>
            </a:r>
            <a:r>
              <a:rPr lang="sk-SK" dirty="0" smtClean="0">
                <a:hlinkClick r:id="rId4"/>
              </a:rPr>
              <a:t>https</a:t>
            </a:r>
            <a:r>
              <a:rPr lang="sk-SK" dirty="0">
                <a:hlinkClick r:id="rId4"/>
              </a:rPr>
              <a:t>://eraportal.sk/horizont-europa/podujatie/narodny-infoden-pre-klaster-4-horizont-europa/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623282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31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374;p30"/>
          <p:cNvSpPr txBox="1"/>
          <p:nvPr/>
        </p:nvSpPr>
        <p:spPr>
          <a:xfrm>
            <a:off x="1130172" y="5385565"/>
            <a:ext cx="443552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Web: </a:t>
            </a:r>
            <a:r>
              <a:rPr lang="sk-SK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www.horizont-europa.sk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Mail: </a:t>
            </a:r>
            <a:r>
              <a:rPr lang="sk-SK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horizont@cvtisr.sk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Google Shape;377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63079" y="4706115"/>
            <a:ext cx="2005229" cy="200522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378;p30"/>
          <p:cNvSpPr txBox="1">
            <a:spLocks/>
          </p:cNvSpPr>
          <p:nvPr/>
        </p:nvSpPr>
        <p:spPr>
          <a:xfrm>
            <a:off x="6908802" y="5045840"/>
            <a:ext cx="4144864" cy="129787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b" anchorCtr="0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rgbClr val="0070C0"/>
              </a:buClr>
              <a:buSzPct val="100000"/>
              <a:buFont typeface="Calibri"/>
              <a:buNone/>
            </a:pPr>
            <a:r>
              <a:rPr lang="sk-SK" sz="3600" b="1" smtClean="0">
                <a:solidFill>
                  <a:srgbClr val="0070C0"/>
                </a:solidFill>
              </a:rPr>
              <a:t>Martin Krug</a:t>
            </a:r>
            <a:r>
              <a:rPr lang="sk-SK" sz="2800" b="1" smtClean="0">
                <a:solidFill>
                  <a:srgbClr val="0070C0"/>
                </a:solidFill>
              </a:rPr>
              <a:t/>
            </a:r>
            <a:br>
              <a:rPr lang="sk-SK" sz="2800" b="1" smtClean="0">
                <a:solidFill>
                  <a:srgbClr val="0070C0"/>
                </a:solidFill>
              </a:rPr>
            </a:br>
            <a:r>
              <a:rPr lang="sk-SK" sz="2200" b="1" smtClean="0">
                <a:solidFill>
                  <a:srgbClr val="009999"/>
                </a:solidFill>
              </a:rPr>
              <a:t>NCP pre Klaster 4: Priemysel a vesmír</a:t>
            </a:r>
            <a:r>
              <a:rPr lang="sk-SK" sz="2800" smtClean="0">
                <a:solidFill>
                  <a:srgbClr val="0070C0"/>
                </a:solidFill>
              </a:rPr>
              <a:t/>
            </a:r>
            <a:br>
              <a:rPr lang="sk-SK" sz="2800" smtClean="0">
                <a:solidFill>
                  <a:srgbClr val="0070C0"/>
                </a:solidFill>
              </a:rPr>
            </a:br>
            <a:r>
              <a:rPr lang="sk-SK" sz="2800" smtClean="0">
                <a:solidFill>
                  <a:srgbClr val="0070C0"/>
                </a:solidFill>
                <a:hlinkClick r:id="rId6"/>
              </a:rPr>
              <a:t>martin.krug@cvtisr.sk</a:t>
            </a:r>
            <a:endParaRPr lang="sk-SK" sz="2800" dirty="0">
              <a:solidFill>
                <a:srgbClr val="0070C0"/>
              </a:solidFill>
            </a:endParaRPr>
          </a:p>
        </p:txBody>
      </p:sp>
      <p:sp>
        <p:nvSpPr>
          <p:cNvPr id="8" name="Google Shape;379;p30"/>
          <p:cNvSpPr/>
          <p:nvPr/>
        </p:nvSpPr>
        <p:spPr>
          <a:xfrm>
            <a:off x="1719123" y="1773150"/>
            <a:ext cx="7096800" cy="861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sk-SK" sz="36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VEĽA ŠŤASTIA V PROJEKTOCH!</a:t>
            </a:r>
            <a:endParaRPr sz="3600" b="0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Obrázo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869" y="3103157"/>
            <a:ext cx="3612704" cy="129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126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838200" y="315362"/>
            <a:ext cx="10515600" cy="1325563"/>
          </a:xfrm>
        </p:spPr>
        <p:txBody>
          <a:bodyPr/>
          <a:lstStyle/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Informácie ku Klastru 4 nájdete na našom </a:t>
            </a:r>
            <a:r>
              <a:rPr lang="sk-SK" dirty="0" smtClean="0">
                <a:solidFill>
                  <a:schemeClr val="accent1">
                    <a:lumMod val="75000"/>
                  </a:schemeClr>
                </a:solidFill>
              </a:rPr>
              <a:t>webe </a:t>
            </a:r>
            <a:r>
              <a:rPr lang="sk-SK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www.horizont-europa.sk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12192000" cy="498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63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Typy akcií a technologická pripravenosť (TRL)</a:t>
            </a:r>
          </a:p>
        </p:txBody>
      </p:sp>
      <p:sp>
        <p:nvSpPr>
          <p:cNvPr id="6" name="Zástupný objekt pre text 2"/>
          <p:cNvSpPr txBox="1">
            <a:spLocks/>
          </p:cNvSpPr>
          <p:nvPr/>
        </p:nvSpPr>
        <p:spPr>
          <a:xfrm>
            <a:off x="838200" y="1564369"/>
            <a:ext cx="10333653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anose="020B0604020202020204" pitchFamily="34" charset="0"/>
              <a:buNone/>
            </a:pPr>
            <a:r>
              <a:rPr lang="sk-SK" sz="1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Výskumná a inovačná akcia (RIA)</a:t>
            </a:r>
            <a:r>
              <a:rPr lang="sk-SK" sz="1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sk-SK" sz="1000" dirty="0" smtClean="0"/>
              <a:t>- Aktivity zamerané na vytváranie nových poznatkov alebo preskúmať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dirty="0" smtClean="0"/>
              <a:t>realizovateľnosť novej technológie, produktu, procesu, služby alebo riešenia.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b="1" dirty="0" smtClean="0"/>
              <a:t>Miera </a:t>
            </a:r>
            <a:r>
              <a:rPr lang="sk-SK" sz="1000" b="1" dirty="0" err="1" smtClean="0"/>
              <a:t>prefinancovania</a:t>
            </a:r>
            <a:r>
              <a:rPr lang="sk-SK" sz="1000" b="1" dirty="0" smtClean="0"/>
              <a:t> oprávnených nákladov: </a:t>
            </a:r>
            <a:r>
              <a:rPr lang="sk-SK" sz="1000" b="1" dirty="0" smtClean="0">
                <a:solidFill>
                  <a:srgbClr val="92D050"/>
                </a:solidFill>
              </a:rPr>
              <a:t>do 100%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Inovačná akcia (IA) </a:t>
            </a:r>
            <a:r>
              <a:rPr lang="sk-SK" sz="1000" dirty="0" smtClean="0"/>
              <a:t>- Aktivity priamo zamerané na vyhotovenie plánov a úprav alebo návrhov nových,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dirty="0" smtClean="0"/>
              <a:t>upravených alebo vylepšených výrobkov, postupov alebo služieb.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b="1" dirty="0" smtClean="0"/>
              <a:t>Miera </a:t>
            </a:r>
            <a:r>
              <a:rPr lang="sk-SK" sz="1000" b="1" dirty="0" err="1" smtClean="0"/>
              <a:t>prefinancovania</a:t>
            </a:r>
            <a:r>
              <a:rPr lang="sk-SK" sz="1000" b="1" dirty="0" smtClean="0"/>
              <a:t> oprávnených nákladov: </a:t>
            </a:r>
            <a:r>
              <a:rPr lang="sk-SK" sz="1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do 70% </a:t>
            </a:r>
            <a:r>
              <a:rPr lang="sk-SK" sz="1000" dirty="0" smtClean="0"/>
              <a:t>(s výnimkou neziskových subjektov, na ktoré sa vzťahuje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dirty="0" smtClean="0"/>
              <a:t>miera do 100% a definované výnimky v pracovnom programe – do 60%)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Koordinačná a podporná akcia (CSA) </a:t>
            </a:r>
            <a:r>
              <a:rPr lang="sk-SK" sz="1000" dirty="0" smtClean="0"/>
              <a:t>- Aktivity smerujúce k cieľom programu Horizont Európa, okrem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dirty="0" smtClean="0"/>
              <a:t>výskumných a inovačných aktivít.</a:t>
            </a:r>
          </a:p>
          <a:p>
            <a:pPr marL="114300" indent="0">
              <a:buNone/>
            </a:pPr>
            <a:r>
              <a:rPr lang="sk-SK" sz="1000" b="1" dirty="0" smtClean="0"/>
              <a:t>Miera </a:t>
            </a:r>
            <a:r>
              <a:rPr lang="sk-SK" sz="1000" b="1" dirty="0" err="1" smtClean="0"/>
              <a:t>prefinancovania</a:t>
            </a:r>
            <a:r>
              <a:rPr lang="sk-SK" sz="1000" b="1" dirty="0" smtClean="0"/>
              <a:t> oprávnených nákladov: </a:t>
            </a:r>
            <a:r>
              <a:rPr lang="sk-SK" sz="1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do 100%</a:t>
            </a:r>
            <a:endParaRPr lang="sk-SK" sz="1000" dirty="0" smtClean="0"/>
          </a:p>
          <a:p>
            <a:pPr marL="114300" indent="0">
              <a:buNone/>
            </a:pPr>
            <a:r>
              <a:rPr lang="sk-SK" sz="1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Programové akcie spolufinancovania (COFUND)</a:t>
            </a:r>
            <a:r>
              <a:rPr lang="sk-SK" sz="1000" dirty="0" smtClean="0"/>
              <a:t> – Aktivity, ktoré poskytujú spolufinancovanie pre regionálne, národné a medzinárodné programy zamerané </a:t>
            </a:r>
          </a:p>
          <a:p>
            <a:pPr marL="114300" indent="0">
              <a:buNone/>
            </a:pPr>
            <a:r>
              <a:rPr lang="sk-SK" sz="1000" dirty="0" smtClean="0"/>
              <a:t>na školenie a rozvoj kariéry výskumníkov.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b="1" dirty="0" smtClean="0"/>
              <a:t>Miera </a:t>
            </a:r>
            <a:r>
              <a:rPr lang="sk-SK" sz="1000" b="1" dirty="0" err="1" smtClean="0"/>
              <a:t>prefinancovania</a:t>
            </a:r>
            <a:r>
              <a:rPr lang="sk-SK" sz="1000" b="1" dirty="0" smtClean="0"/>
              <a:t> oprávnených nákladov: </a:t>
            </a:r>
            <a:r>
              <a:rPr lang="sk-SK" sz="1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od 30% až do 70%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b="1" dirty="0" err="1" smtClean="0">
                <a:solidFill>
                  <a:schemeClr val="accent5">
                    <a:lumMod val="75000"/>
                  </a:schemeClr>
                </a:solidFill>
              </a:rPr>
              <a:t>Technology</a:t>
            </a:r>
            <a:r>
              <a:rPr lang="sk-SK" sz="10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sk-SK" sz="1000" b="1" dirty="0" err="1" smtClean="0">
                <a:solidFill>
                  <a:schemeClr val="accent5">
                    <a:lumMod val="75000"/>
                  </a:schemeClr>
                </a:solidFill>
              </a:rPr>
              <a:t>Readiness</a:t>
            </a:r>
            <a:r>
              <a:rPr lang="sk-SK" sz="1000" b="1" dirty="0" smtClean="0">
                <a:solidFill>
                  <a:schemeClr val="accent5">
                    <a:lumMod val="75000"/>
                  </a:schemeClr>
                </a:solidFill>
              </a:rPr>
              <a:t> Level (TRL)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dirty="0" smtClean="0">
                <a:solidFill>
                  <a:schemeClr val="accent5">
                    <a:lumMod val="75000"/>
                  </a:schemeClr>
                </a:solidFill>
              </a:rPr>
              <a:t>• stupnica TRL indikuje mieru zrelosti technológie, ktorej sa daný projekt týka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dirty="0" smtClean="0">
                <a:solidFill>
                  <a:schemeClr val="accent5">
                    <a:lumMod val="75000"/>
                  </a:schemeClr>
                </a:solidFill>
              </a:rPr>
              <a:t>• v konkrétnych témach v rámci výziev je indikované TRL na začiatku projektu a na akú úroveň sa má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dirty="0" smtClean="0">
                <a:solidFill>
                  <a:schemeClr val="accent5">
                    <a:lumMod val="75000"/>
                  </a:schemeClr>
                </a:solidFill>
              </a:rPr>
              <a:t>technológia počas projektu posunúť</a:t>
            </a:r>
          </a:p>
          <a:p>
            <a:pPr marL="114300" indent="0">
              <a:buFont typeface="Arial" panose="020B0604020202020204" pitchFamily="34" charset="0"/>
              <a:buNone/>
            </a:pPr>
            <a:r>
              <a:rPr lang="sk-SK" sz="1000" dirty="0" smtClean="0">
                <a:solidFill>
                  <a:schemeClr val="accent5">
                    <a:lumMod val="75000"/>
                  </a:schemeClr>
                </a:solidFill>
              </a:rPr>
              <a:t>• Viac o TRL nájdete na našom webe </a:t>
            </a:r>
            <a:r>
              <a:rPr lang="sk-SK" sz="1000" dirty="0" smtClean="0">
                <a:solidFill>
                  <a:schemeClr val="accent5">
                    <a:lumMod val="75000"/>
                  </a:schemeClr>
                </a:solidFill>
                <a:hlinkClick r:id="rId3"/>
              </a:rPr>
              <a:t>v časti Pravidlá účasti a financovania</a:t>
            </a:r>
            <a:endParaRPr lang="sk-SK" sz="1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462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5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73154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sk-SK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Pracovný program </a:t>
            </a:r>
            <a:r>
              <a:rPr lang="sk-SK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dirty="0"/>
          </a:p>
        </p:txBody>
      </p:sp>
      <p:pic>
        <p:nvPicPr>
          <p:cNvPr id="5" name="Google Shape;10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08;p2" descr="Obrázok, na ktorom je snímka obrazovky, animák&#10;&#10;Automaticky generovaný popis"/>
          <p:cNvPicPr preferRelativeResize="0"/>
          <p:nvPr/>
        </p:nvPicPr>
        <p:blipFill rotWithShape="1">
          <a:blip r:embed="rId3">
            <a:alphaModFix/>
          </a:blip>
          <a:srcRect b="27469"/>
          <a:stretch/>
        </p:blipFill>
        <p:spPr>
          <a:xfrm>
            <a:off x="1322137" y="1871811"/>
            <a:ext cx="805267" cy="8769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09;p2" descr="Obrázok, na ktorom je animák, umenie&#10;&#10;Automaticky generovaný popis"/>
          <p:cNvPicPr preferRelativeResize="0"/>
          <p:nvPr/>
        </p:nvPicPr>
        <p:blipFill rotWithShape="1">
          <a:blip r:embed="rId4">
            <a:alphaModFix/>
          </a:blip>
          <a:srcRect b="27469"/>
          <a:stretch/>
        </p:blipFill>
        <p:spPr>
          <a:xfrm>
            <a:off x="1263841" y="3329700"/>
            <a:ext cx="805267" cy="876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11;p2" descr="Obrázok, na ktorom je nástroj, kľúč, tesárske náradie&#10;&#10;Automaticky generovaný popis"/>
          <p:cNvPicPr preferRelativeResize="0"/>
          <p:nvPr/>
        </p:nvPicPr>
        <p:blipFill rotWithShape="1">
          <a:blip r:embed="rId5">
            <a:alphaModFix/>
          </a:blip>
          <a:srcRect b="31043"/>
          <a:stretch/>
        </p:blipFill>
        <p:spPr>
          <a:xfrm>
            <a:off x="1222086" y="4710009"/>
            <a:ext cx="847022" cy="87695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oogle Shape;112;p2"/>
          <p:cNvGrpSpPr/>
          <p:nvPr/>
        </p:nvGrpSpPr>
        <p:grpSpPr>
          <a:xfrm>
            <a:off x="2322786" y="1717259"/>
            <a:ext cx="8246956" cy="4101841"/>
            <a:chOff x="0" y="26571"/>
            <a:chExt cx="8246956" cy="4101841"/>
          </a:xfrm>
        </p:grpSpPr>
        <p:sp>
          <p:nvSpPr>
            <p:cNvPr id="10" name="Google Shape;113;p2"/>
            <p:cNvSpPr/>
            <p:nvPr/>
          </p:nvSpPr>
          <p:spPr>
            <a:xfrm>
              <a:off x="0" y="26571"/>
              <a:ext cx="8246956" cy="1263600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114;p2"/>
            <p:cNvSpPr txBox="1"/>
            <p:nvPr/>
          </p:nvSpPr>
          <p:spPr>
            <a:xfrm>
              <a:off x="61684" y="88255"/>
              <a:ext cx="8123588" cy="11402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Calibri"/>
                <a:buNone/>
              </a:pPr>
              <a:r>
                <a:rPr lang="sk-SK" sz="23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Destinácia 1:</a:t>
              </a:r>
              <a:r>
                <a:rPr lang="sk-SK" sz="23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Dosiahnutie globálneho </a:t>
              </a:r>
              <a:r>
                <a:rPr lang="sk-SK" sz="2300" b="0" i="0" u="none" strike="noStrike" cap="none" dirty="0" err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líderstva</a:t>
              </a:r>
              <a:r>
                <a:rPr lang="sk-SK" sz="23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v klimaticky neutrálnych, obehových a digitalizovaných priemyselných a digitálnych hodnotových reťazcoch.</a:t>
              </a:r>
              <a:endParaRPr sz="23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15;p2"/>
            <p:cNvSpPr/>
            <p:nvPr/>
          </p:nvSpPr>
          <p:spPr>
            <a:xfrm>
              <a:off x="0" y="1445692"/>
              <a:ext cx="8246956" cy="1263600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16;p2"/>
            <p:cNvSpPr txBox="1"/>
            <p:nvPr/>
          </p:nvSpPr>
          <p:spPr>
            <a:xfrm>
              <a:off x="61684" y="1507376"/>
              <a:ext cx="8123588" cy="11402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Calibri"/>
                <a:buNone/>
              </a:pPr>
              <a:r>
                <a:rPr lang="sk-SK" sz="23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Destinácia 2:</a:t>
              </a:r>
              <a:r>
                <a:rPr lang="sk-SK" sz="23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Dosiahnutie technologického </a:t>
              </a:r>
              <a:r>
                <a:rPr lang="sk-SK" sz="2300" b="0" i="0" u="none" strike="noStrike" cap="none" dirty="0" err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líderstva</a:t>
              </a:r>
              <a:r>
                <a:rPr lang="sk-SK" sz="23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pre otvorenú strategickú autonómiu Európy v oblasti surovín, chemikálií a inovatívnych materiálov.</a:t>
              </a:r>
              <a:endParaRPr sz="23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17;p2"/>
            <p:cNvSpPr/>
            <p:nvPr/>
          </p:nvSpPr>
          <p:spPr>
            <a:xfrm>
              <a:off x="0" y="2864812"/>
              <a:ext cx="8246956" cy="1263600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18;p2"/>
            <p:cNvSpPr txBox="1"/>
            <p:nvPr/>
          </p:nvSpPr>
          <p:spPr>
            <a:xfrm>
              <a:off x="61684" y="2926496"/>
              <a:ext cx="8123588" cy="11402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Calibri"/>
                <a:buNone/>
              </a:pPr>
              <a:r>
                <a:rPr lang="sk-SK" sz="23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Destinácia 3:</a:t>
              </a:r>
              <a:r>
                <a:rPr lang="sk-SK" sz="23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Rozvoj agilného a bezpečného jednotného trhu a infraštruktúry pre dátové služby a dôveryhodné služby umelej inteligencie.</a:t>
              </a:r>
              <a:endParaRPr sz="23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9720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23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73154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sk-SK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Pracovný program </a:t>
            </a:r>
            <a:r>
              <a:rPr lang="sk-SK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dirty="0"/>
          </a:p>
        </p:txBody>
      </p:sp>
      <p:pic>
        <p:nvPicPr>
          <p:cNvPr id="5" name="Google Shape;124;p3" descr="Obrázok, na ktorom je vektorová grafika&#10;&#10;Automaticky generovaný popi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26;p3" descr="Obrázok, na ktorom je snímka obrazovky, umenie, symetria, kruh&#10;&#10;Automaticky generovaný popis"/>
          <p:cNvPicPr preferRelativeResize="0"/>
          <p:nvPr/>
        </p:nvPicPr>
        <p:blipFill rotWithShape="1">
          <a:blip r:embed="rId3">
            <a:alphaModFix/>
          </a:blip>
          <a:srcRect t="20349"/>
          <a:stretch/>
        </p:blipFill>
        <p:spPr>
          <a:xfrm>
            <a:off x="1379765" y="1859339"/>
            <a:ext cx="781313" cy="934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27;p3" descr="Obrázok, na ktorom je kruh, snímka obrazovky, animák, grafika&#10;&#10;Automaticky generovaný popis"/>
          <p:cNvPicPr preferRelativeResize="0"/>
          <p:nvPr/>
        </p:nvPicPr>
        <p:blipFill rotWithShape="1">
          <a:blip r:embed="rId4">
            <a:alphaModFix/>
          </a:blip>
          <a:srcRect t="21343"/>
          <a:stretch/>
        </p:blipFill>
        <p:spPr>
          <a:xfrm>
            <a:off x="1243565" y="4310155"/>
            <a:ext cx="917513" cy="1083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28;p3" descr="Obrázok, na ktorom je kruh, snímka obrazovky, animák, grafika&#10;&#10;Automaticky generovaný popis"/>
          <p:cNvPicPr preferRelativeResize="0"/>
          <p:nvPr/>
        </p:nvPicPr>
        <p:blipFill rotWithShape="1">
          <a:blip r:embed="rId5">
            <a:alphaModFix/>
          </a:blip>
          <a:srcRect t="21343"/>
          <a:stretch/>
        </p:blipFill>
        <p:spPr>
          <a:xfrm>
            <a:off x="1199343" y="3088753"/>
            <a:ext cx="854953" cy="100971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oogle Shape;129;p3"/>
          <p:cNvGrpSpPr/>
          <p:nvPr/>
        </p:nvGrpSpPr>
        <p:grpSpPr>
          <a:xfrm>
            <a:off x="2375338" y="1859339"/>
            <a:ext cx="8194404" cy="3416319"/>
            <a:chOff x="0" y="0"/>
            <a:chExt cx="8194404" cy="3416319"/>
          </a:xfrm>
        </p:grpSpPr>
        <p:sp>
          <p:nvSpPr>
            <p:cNvPr id="10" name="Google Shape;130;p3"/>
            <p:cNvSpPr/>
            <p:nvPr/>
          </p:nvSpPr>
          <p:spPr>
            <a:xfrm>
              <a:off x="0" y="0"/>
              <a:ext cx="8194404" cy="87250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131;p3"/>
            <p:cNvSpPr txBox="1"/>
            <p:nvPr/>
          </p:nvSpPr>
          <p:spPr>
            <a:xfrm>
              <a:off x="42592" y="42592"/>
              <a:ext cx="8109220" cy="78732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Calibri"/>
                <a:buNone/>
              </a:pPr>
              <a:r>
                <a:rPr lang="sk-SK" sz="23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Destinácia 4:</a:t>
              </a:r>
              <a:r>
                <a:rPr lang="sk-SK" sz="23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Dosiahnutie otvorenej strategickej autonómie v digitálnych a nových umožňujúcich technológiách.</a:t>
              </a:r>
              <a:endParaRPr sz="23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32;p3"/>
            <p:cNvSpPr/>
            <p:nvPr/>
          </p:nvSpPr>
          <p:spPr>
            <a:xfrm>
              <a:off x="0" y="1060983"/>
              <a:ext cx="8194404" cy="1267110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3;p3"/>
            <p:cNvSpPr txBox="1"/>
            <p:nvPr/>
          </p:nvSpPr>
          <p:spPr>
            <a:xfrm>
              <a:off x="61855" y="1122838"/>
              <a:ext cx="8070694" cy="114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Calibri"/>
                <a:buNone/>
              </a:pPr>
              <a:r>
                <a:rPr lang="sk-SK" sz="23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Destinácia 5:</a:t>
              </a:r>
              <a:r>
                <a:rPr lang="sk-SK" sz="2300" b="0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Otvorená strategická autonómia v rozvoji, nasadzovaní a využívaní globálnej infraštruktúry služieb, aplikácií a dát na báze vesmíru.</a:t>
              </a:r>
              <a:endParaRPr sz="23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34;p3"/>
            <p:cNvSpPr/>
            <p:nvPr/>
          </p:nvSpPr>
          <p:spPr>
            <a:xfrm>
              <a:off x="0" y="2516570"/>
              <a:ext cx="8194404" cy="899749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35;p3"/>
            <p:cNvSpPr txBox="1"/>
            <p:nvPr/>
          </p:nvSpPr>
          <p:spPr>
            <a:xfrm>
              <a:off x="43922" y="2560492"/>
              <a:ext cx="8106560" cy="8119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7625" tIns="87625" rIns="87625" bIns="8762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Calibri"/>
                <a:buNone/>
              </a:pPr>
              <a:r>
                <a:rPr lang="sk-SK" sz="23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Destinácia 6:</a:t>
              </a:r>
              <a:r>
                <a:rPr lang="sk-SK" sz="23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Digitálne a priemyselné technológie podporujúce inovácie orientované na človeka.</a:t>
              </a:r>
              <a:endParaRPr sz="23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32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40;p4"/>
          <p:cNvSpPr txBox="1">
            <a:spLocks noGrp="1"/>
          </p:cNvSpPr>
          <p:nvPr>
            <p:ph type="title"/>
          </p:nvPr>
        </p:nvSpPr>
        <p:spPr>
          <a:xfrm>
            <a:off x="1230229" y="2634796"/>
            <a:ext cx="969280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9999"/>
              </a:buClr>
              <a:buSzPts val="5400"/>
              <a:buFont typeface="Calibri"/>
              <a:buNone/>
            </a:pPr>
            <a:r>
              <a:rPr lang="sk-SK" sz="5400" b="1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Destinácia </a:t>
            </a:r>
            <a:r>
              <a:rPr lang="sk-SK" sz="5400" b="1" dirty="0" smtClean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sk-SK" sz="32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sk-SK" sz="32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sk-SK" sz="32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sk-SK" sz="32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sk-SK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Dosiahnutie globálneho </a:t>
            </a:r>
            <a:r>
              <a:rPr lang="sk-SK" sz="3200" dirty="0" err="1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líderstva</a:t>
            </a:r>
            <a:r>
              <a:rPr lang="sk-SK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v klimaticky neutrálnych, obehových a digitalizovaných </a:t>
            </a:r>
            <a:br>
              <a:rPr lang="sk-SK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sk-SK" sz="3200" dirty="0" smtClean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priemyselných a digitálnych hodnotových reťazcoch</a:t>
            </a:r>
            <a:r>
              <a:rPr lang="sk-SK" sz="3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sk-SK" sz="3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sk-SK" sz="3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sk-SK" sz="3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sk-SK" sz="4000" dirty="0" smtClean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(INDUSTRY)</a:t>
            </a:r>
            <a:endParaRPr sz="5200" dirty="0"/>
          </a:p>
        </p:txBody>
      </p:sp>
      <p:pic>
        <p:nvPicPr>
          <p:cNvPr id="5" name="Google Shape;14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3854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46;p5"/>
          <p:cNvSpPr txBox="1">
            <a:spLocks noGrp="1"/>
          </p:cNvSpPr>
          <p:nvPr>
            <p:ph type="title"/>
          </p:nvPr>
        </p:nvSpPr>
        <p:spPr>
          <a:xfrm>
            <a:off x="686450" y="480687"/>
            <a:ext cx="1003507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009999"/>
              </a:buClr>
              <a:buSzPts val="3200"/>
            </a:pPr>
            <a:r>
              <a:rPr lang="sk-SK" sz="32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Destinácia </a:t>
            </a:r>
            <a:r>
              <a:rPr lang="sk-SK" sz="3200" dirty="0">
                <a:solidFill>
                  <a:srgbClr val="009999"/>
                </a:solidFill>
              </a:rPr>
              <a:t>1</a:t>
            </a:r>
            <a:r>
              <a:rPr lang="sk-SK" sz="3200" dirty="0" smtClean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sk-SK" sz="3200" dirty="0">
                <a:solidFill>
                  <a:srgbClr val="0070C0"/>
                </a:solidFill>
              </a:rPr>
              <a:t>Dosiahnutie globálneho </a:t>
            </a:r>
            <a:r>
              <a:rPr lang="sk-SK" sz="3200" dirty="0" err="1">
                <a:solidFill>
                  <a:srgbClr val="0070C0"/>
                </a:solidFill>
              </a:rPr>
              <a:t>líderstva</a:t>
            </a:r>
            <a:r>
              <a:rPr lang="sk-SK" sz="3200" dirty="0">
                <a:solidFill>
                  <a:srgbClr val="0070C0"/>
                </a:solidFill>
              </a:rPr>
              <a:t> v klimaticky neutrálnych, obehových a digitalizovaných </a:t>
            </a:r>
            <a:r>
              <a:rPr lang="sk-SK" sz="3200" dirty="0" smtClean="0">
                <a:solidFill>
                  <a:srgbClr val="0070C0"/>
                </a:solidFill>
              </a:rPr>
              <a:t>priemyselných </a:t>
            </a:r>
            <a:br>
              <a:rPr lang="sk-SK" sz="3200" dirty="0" smtClean="0">
                <a:solidFill>
                  <a:srgbClr val="0070C0"/>
                </a:solidFill>
              </a:rPr>
            </a:br>
            <a:r>
              <a:rPr lang="sk-SK" sz="3200" dirty="0" smtClean="0">
                <a:solidFill>
                  <a:srgbClr val="0070C0"/>
                </a:solidFill>
              </a:rPr>
              <a:t>a </a:t>
            </a:r>
            <a:r>
              <a:rPr lang="sk-SK" sz="3200" dirty="0">
                <a:solidFill>
                  <a:srgbClr val="0070C0"/>
                </a:solidFill>
              </a:rPr>
              <a:t>digitálnych hodnotových </a:t>
            </a:r>
            <a:r>
              <a:rPr lang="sk-SK" sz="3200" dirty="0" smtClean="0">
                <a:solidFill>
                  <a:srgbClr val="0070C0"/>
                </a:solidFill>
              </a:rPr>
              <a:t>reťazcoch </a:t>
            </a:r>
            <a:r>
              <a:rPr lang="sk-SK" sz="3200" dirty="0" smtClean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sk-SK" sz="3200" dirty="0" smtClean="0">
                <a:solidFill>
                  <a:srgbClr val="009999"/>
                </a:solidFill>
              </a:rPr>
              <a:t>INDUSTRY</a:t>
            </a:r>
            <a:r>
              <a:rPr lang="sk-SK" sz="3200" dirty="0" smtClean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dirty="0"/>
          </a:p>
        </p:txBody>
      </p:sp>
      <p:pic>
        <p:nvPicPr>
          <p:cNvPr id="5" name="Google Shape;147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48;p5"/>
          <p:cNvSpPr txBox="1"/>
          <p:nvPr/>
        </p:nvSpPr>
        <p:spPr>
          <a:xfrm>
            <a:off x="8145569" y="1911081"/>
            <a:ext cx="2992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Otvorenie </a:t>
            </a:r>
            <a:r>
              <a:rPr lang="sk-SK" sz="1800" b="0" i="0" u="none" strike="noStrike" cap="none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Máj </a:t>
            </a: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Uzávierka </a:t>
            </a:r>
            <a:r>
              <a:rPr lang="sk-SK" sz="1800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September </a:t>
            </a: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" name="Google Shape;149;p5"/>
          <p:cNvGraphicFramePr/>
          <p:nvPr>
            <p:extLst>
              <p:ext uri="{D42A27DB-BD31-4B8C-83A1-F6EECF244321}">
                <p14:modId xmlns:p14="http://schemas.microsoft.com/office/powerpoint/2010/main" val="3055248484"/>
              </p:ext>
            </p:extLst>
          </p:nvPr>
        </p:nvGraphicFramePr>
        <p:xfrm>
          <a:off x="650875" y="2662413"/>
          <a:ext cx="10106225" cy="38405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806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61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8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0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Kód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Názov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Typ akcie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Rozpočet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Projekty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HORIZON-CL4-INDUSTRY-2025-01-TWIN-TRANSITION-01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E0E0E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Integrované prístupy k renovácii (partnerstvo Made in </a:t>
                      </a:r>
                      <a:r>
                        <a:rPr lang="sk-SK" sz="1800" dirty="0" err="1" smtClean="0"/>
                        <a:t>Europe</a:t>
                      </a:r>
                      <a:r>
                        <a:rPr lang="sk-SK" sz="1800" dirty="0" smtClean="0"/>
                        <a:t>)</a:t>
                      </a:r>
                      <a:endParaRPr sz="18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35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6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HORIZON-CL4-INDUSTRY-2025-01-TWIN-TRANSITION-02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sk-SK" sz="1800" dirty="0" smtClean="0"/>
                        <a:t>Fyzické a kognitívne vylepšenie v pokročilej výrobe (partnerstvo Made in </a:t>
                      </a:r>
                      <a:r>
                        <a:rPr lang="sk-SK" sz="1800" dirty="0" err="1" smtClean="0"/>
                        <a:t>Europe</a:t>
                      </a:r>
                      <a:r>
                        <a:rPr lang="sk-SK" sz="1800" dirty="0" smtClean="0"/>
                        <a:t>)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RIA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35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7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HORIZON-CL4-INDUSTRY-2025-01-TWIN-TRANSITION-05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E0E0E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dirty="0" smtClean="0"/>
                        <a:t>Pokročilé výrobné technológie pre vedúce postavenie výrobcov EÚ v produktoch pre priemysel s nulovými emisiami (partnerstvá Made in </a:t>
                      </a:r>
                      <a:r>
                        <a:rPr lang="sk-SK" sz="1800" dirty="0" err="1" smtClean="0"/>
                        <a:t>Europe</a:t>
                      </a:r>
                      <a:r>
                        <a:rPr lang="sk-SK" sz="1800" dirty="0" smtClean="0"/>
                        <a:t>)</a:t>
                      </a:r>
                      <a:endParaRPr sz="1800" u="none" strike="noStrike" cap="non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42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6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783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54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69742" y="0"/>
            <a:ext cx="1622258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Google Shape;155;p6"/>
          <p:cNvGraphicFramePr/>
          <p:nvPr>
            <p:extLst>
              <p:ext uri="{D42A27DB-BD31-4B8C-83A1-F6EECF244321}">
                <p14:modId xmlns:p14="http://schemas.microsoft.com/office/powerpoint/2010/main" val="4212921528"/>
              </p:ext>
            </p:extLst>
          </p:nvPr>
        </p:nvGraphicFramePr>
        <p:xfrm>
          <a:off x="650875" y="2662413"/>
          <a:ext cx="10106225" cy="32004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9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8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0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Kód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Názov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Typ akcie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Rozpočet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Projekty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HORIZON-CL4-INDUSTRY-2025-01-TWIN-TRANSITION-11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E0E0E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dirty="0" smtClean="0"/>
                        <a:t>Vylepšená logistika a prevádzka na staveniskách</a:t>
                      </a:r>
                      <a:endParaRPr sz="1800" u="none" strike="noStrike" cap="non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13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HORIZON-CL4-INDUSTRY-2025-01-TWIN-TRANSITION-31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E0E0E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dirty="0" smtClean="0"/>
                        <a:t>Prechod z tepelných procesov na využitie mechanických a elektrických síl (partnerstvo Processes4Planet)</a:t>
                      </a:r>
                      <a:endParaRPr sz="1800" u="none" strike="noStrike" cap="non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IA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25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3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 u="none" strike="noStrike" cap="none" dirty="0" smtClean="0">
                          <a:effectLst/>
                          <a:sym typeface="Arial"/>
                        </a:rPr>
                        <a:t>HORIZON-CL4-INDUSTRY-2025-01-TWIN-TRANSITION-32</a:t>
                      </a:r>
                      <a:endParaRPr sz="16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E0E0E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dirty="0" smtClean="0"/>
                        <a:t>Zelené a odolné flexibilné výrobné procesy (partnerstvo Processes4Planet)</a:t>
                      </a:r>
                      <a:endParaRPr sz="1400" u="none" strike="noStrike" cap="non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/>
                        <a:t>IA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/>
                        <a:t>2</a:t>
                      </a:r>
                      <a:r>
                        <a:rPr lang="sk-SK" sz="1800" u="none" strike="noStrike" cap="none" dirty="0" smtClean="0"/>
                        <a:t>5 </a:t>
                      </a:r>
                      <a:r>
                        <a:rPr lang="sk-SK" sz="1800" u="none" strike="noStrike" cap="none" dirty="0"/>
                        <a:t>mil. €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sk-SK" sz="1800" u="none" strike="noStrike" cap="none" dirty="0" smtClean="0"/>
                        <a:t>4</a:t>
                      </a:r>
                      <a:endParaRPr sz="1400" u="none" strike="noStrike" cap="none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Google Shape;156;p6"/>
          <p:cNvSpPr txBox="1"/>
          <p:nvPr/>
        </p:nvSpPr>
        <p:spPr>
          <a:xfrm>
            <a:off x="7764600" y="1833863"/>
            <a:ext cx="2992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Otvorenie </a:t>
            </a:r>
            <a:r>
              <a:rPr lang="sk-SK" sz="1800" b="0" i="0" u="none" strike="noStrike" cap="none" dirty="0" smtClean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Máj </a:t>
            </a:r>
            <a:r>
              <a:rPr lang="sk-SK" sz="1800" b="0" i="0" u="none" strike="noStrike" cap="none" dirty="0">
                <a:solidFill>
                  <a:srgbClr val="0033CC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Uzávierka </a:t>
            </a:r>
            <a:r>
              <a:rPr lang="sk-SK" sz="1800" b="0" i="0" u="none" strike="noStrike" cap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September </a:t>
            </a:r>
            <a:r>
              <a:rPr lang="sk-SK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157;p6"/>
          <p:cNvSpPr txBox="1">
            <a:spLocks noGrp="1"/>
          </p:cNvSpPr>
          <p:nvPr>
            <p:ph type="title"/>
          </p:nvPr>
        </p:nvSpPr>
        <p:spPr>
          <a:xfrm>
            <a:off x="650929" y="417138"/>
            <a:ext cx="9918813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009999"/>
              </a:buClr>
              <a:buSzPts val="3200"/>
            </a:pPr>
            <a:r>
              <a:rPr lang="sk-SK" sz="3200" dirty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Destinácia </a:t>
            </a:r>
            <a:r>
              <a:rPr lang="sk-SK" sz="3200" dirty="0">
                <a:solidFill>
                  <a:srgbClr val="009999"/>
                </a:solidFill>
              </a:rPr>
              <a:t>1</a:t>
            </a:r>
            <a:r>
              <a:rPr lang="sk-SK" sz="3200" dirty="0" smtClean="0">
                <a:solidFill>
                  <a:srgbClr val="009999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sk-SK" sz="3200" dirty="0">
                <a:solidFill>
                  <a:srgbClr val="0070C0"/>
                </a:solidFill>
              </a:rPr>
              <a:t>Dosiahnutie globálneho </a:t>
            </a:r>
            <a:r>
              <a:rPr lang="sk-SK" sz="3200" dirty="0" err="1">
                <a:solidFill>
                  <a:srgbClr val="0070C0"/>
                </a:solidFill>
              </a:rPr>
              <a:t>líderstva</a:t>
            </a:r>
            <a:r>
              <a:rPr lang="sk-SK" sz="3200" dirty="0">
                <a:solidFill>
                  <a:srgbClr val="0070C0"/>
                </a:solidFill>
              </a:rPr>
              <a:t> v klimaticky neutrálnych, obehových a digitalizovaných priemyselných </a:t>
            </a:r>
            <a:r>
              <a:rPr lang="sk-SK" sz="3200" dirty="0" smtClean="0">
                <a:solidFill>
                  <a:srgbClr val="0070C0"/>
                </a:solidFill>
              </a:rPr>
              <a:t>a </a:t>
            </a:r>
            <a:r>
              <a:rPr lang="sk-SK" sz="3200" dirty="0">
                <a:solidFill>
                  <a:srgbClr val="0070C0"/>
                </a:solidFill>
              </a:rPr>
              <a:t>digitálnych hodnotových reťazcoch </a:t>
            </a:r>
            <a:r>
              <a:rPr lang="sk-SK" sz="3200" dirty="0">
                <a:solidFill>
                  <a:srgbClr val="009999"/>
                </a:solidFill>
              </a:rPr>
              <a:t>(</a:t>
            </a:r>
            <a:r>
              <a:rPr lang="sk-SK" sz="3200" dirty="0" smtClean="0">
                <a:solidFill>
                  <a:srgbClr val="009999"/>
                </a:solidFill>
              </a:rPr>
              <a:t>INDUSTRY)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96559806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1632</Words>
  <Application>Microsoft Office PowerPoint</Application>
  <PresentationFormat>Širokouhlá</PresentationFormat>
  <Paragraphs>285</Paragraphs>
  <Slides>22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Motív balíka Office</vt:lpstr>
      <vt:lpstr>Prezentácia programu PowerPoint</vt:lpstr>
      <vt:lpstr>Klaster 4 v programe Horizont Európa</vt:lpstr>
      <vt:lpstr>Informácie ku Klastru 4 nájdete na našom webe www.horizont-europa.sk</vt:lpstr>
      <vt:lpstr>Typy akcií a technologická pripravenosť (TRL)</vt:lpstr>
      <vt:lpstr>Pracovný program 2025</vt:lpstr>
      <vt:lpstr>Pracovný program 2025</vt:lpstr>
      <vt:lpstr>Destinácia 1  Dosiahnutie globálneho líderstva v klimaticky neutrálnych, obehových a digitalizovaných  priemyselných a digitálnych hodnotových reťazcoch  (INDUSTRY)</vt:lpstr>
      <vt:lpstr>Destinácia 1: Dosiahnutie globálneho líderstva v klimaticky neutrálnych, obehových a digitalizovaných priemyselných  a digitálnych hodnotových reťazcoch (INDUSTRY)</vt:lpstr>
      <vt:lpstr>Destinácia 1: Dosiahnutie globálneho líderstva v klimaticky neutrálnych, obehových a digitalizovaných priemyselných a digitálnych hodnotových reťazcoch (INDUSTRY)</vt:lpstr>
      <vt:lpstr>Destinácia 1: Dosiahnutie globálneho líderstva v klimaticky neutrálnych, obehových a digitalizovaných priemyselných a digitálnych hodnotových reťazcoch (INDUSTRY)</vt:lpstr>
      <vt:lpstr>Destinácia 1: Dosiahnutie globálneho líderstva v klimaticky neutrálnych, obehových a digitalizovaných priemyselných  a digitálnych hodnotových reťazcoch (INDUSTRY)</vt:lpstr>
      <vt:lpstr>Destinácia 1: Dosiahnutie globálneho líderstva v klimaticky neutrálnych, obehových a digitalizovaných priemyselných  a digitálnych hodnotových reťazcoch (INDUSTRY)</vt:lpstr>
      <vt:lpstr>Destinácia 2  Dosiahnutie technologického líderstva pre otvorenú strategickú autonómiu Európy v oblasti surovín, chemikálií a inovatívnych materiálov  (INDUSTRY)</vt:lpstr>
      <vt:lpstr>Destinácia 2: Dosiahnutie technologického líderstva pre otvorenú strategickú autonómiu Európy v oblasti surovín, chemikálií a inovatívnych materiálov (INDUSTRY)</vt:lpstr>
      <vt:lpstr>Destinácia 2: Dosiahnutie technologického líderstva pre otvorenú strategickú autonómiu Európy v oblasti surovín, chemikálií a inovatívnych materiálov (INDUSTRY)</vt:lpstr>
      <vt:lpstr>Destinácia 2: Dosiahnutie technologického líderstva pre otvorenú strategickú autonómiu Európy v oblasti surovín, chemikálií a inovatívnych materiálov (INDUSTRY)</vt:lpstr>
      <vt:lpstr>Destinácia 2: Dosiahnutie technologického líderstva pre otvorenú strategickú autonómiu Európy v oblasti surovín, chemikálií a inovatívnych materiálov (INDUSTRY)</vt:lpstr>
      <vt:lpstr>Destinácia 2: Dosiahnutie technologického líderstva pre otvorenú strategickú autonómiu Európy v oblasti surovín, chemikálií a inovatívnych materiálov (INDUSTRY)</vt:lpstr>
      <vt:lpstr>Relevantné partnerstvá – oblasť priemysel</vt:lpstr>
      <vt:lpstr>Tematické prepojenie s EIT KICs</vt:lpstr>
      <vt:lpstr>Národný Infodeň pre Klaster 4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Krug Martin</dc:creator>
  <cp:lastModifiedBy>Kokavcova Lydia</cp:lastModifiedBy>
  <cp:revision>9</cp:revision>
  <dcterms:created xsi:type="dcterms:W3CDTF">2025-03-05T07:30:32Z</dcterms:created>
  <dcterms:modified xsi:type="dcterms:W3CDTF">2025-04-02T06:28:24Z</dcterms:modified>
</cp:coreProperties>
</file>