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70" r:id="rId4"/>
    <p:sldId id="260" r:id="rId5"/>
    <p:sldId id="261" r:id="rId6"/>
    <p:sldId id="262" r:id="rId7"/>
    <p:sldId id="266" r:id="rId8"/>
    <p:sldId id="263" r:id="rId9"/>
    <p:sldId id="265" r:id="rId10"/>
    <p:sldId id="264" r:id="rId11"/>
    <p:sldId id="267" r:id="rId1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kova Katarina" initials="SK" lastIdx="1" clrIdx="0">
    <p:extLst>
      <p:ext uri="{19B8F6BF-5375-455C-9EA6-DF929625EA0E}">
        <p15:presenceInfo xmlns:p15="http://schemas.microsoft.com/office/powerpoint/2012/main" userId="S-1-5-21-15392172-2590833965-2981980546-46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6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EC173-FFCC-4E82-8CDC-CCE6BCE49B91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0EE7F-ACD4-47D7-9F4D-68863FDDA1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29432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55250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8208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5284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83907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34711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8602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2676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853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8966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24050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7222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8251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22956-349F-48A1-8BC6-A2750A8FFD45}" type="datetimeFigureOut">
              <a:rPr lang="sk-SK" smtClean="0"/>
              <a:t>16. 4. 2025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A81EA-7D48-4BB6-B6B0-D6EB49F413F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21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www.eraportal.sk/horizont-europa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horizont@cvtisr.sk" TargetMode="External"/><Relationship Id="rId2" Type="http://schemas.openxmlformats.org/officeDocument/2006/relationships/hyperlink" Target="https://eraportal.sk/horizont-europa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8.jp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25383" y="0"/>
            <a:ext cx="246661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/>
          <p:nvPr/>
        </p:nvSpPr>
        <p:spPr>
          <a:xfrm>
            <a:off x="798261" y="1578865"/>
            <a:ext cx="8729647" cy="139276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sk-SK" sz="3600" b="1" cap="all" dirty="0" smtClean="0">
                <a:solidFill>
                  <a:srgbClr val="0070C0"/>
                </a:solidFill>
              </a:rPr>
              <a:t>AKO VÁM VIE POMÔCŤ </a:t>
            </a:r>
          </a:p>
          <a:p>
            <a:r>
              <a:rPr lang="sk-SK" sz="3600" b="1" cap="all" dirty="0" smtClean="0">
                <a:solidFill>
                  <a:srgbClr val="0070C0"/>
                </a:solidFill>
              </a:rPr>
              <a:t>NÁRODNÁ KANCELÁRIA HORIZONTU?</a:t>
            </a:r>
            <a:endParaRPr lang="en-US" sz="2800" b="1" dirty="0">
              <a:solidFill>
                <a:srgbClr val="003399"/>
              </a:solidFill>
            </a:endParaRPr>
          </a:p>
        </p:txBody>
      </p:sp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798260" y="3174815"/>
            <a:ext cx="8010459" cy="2908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Clr>
                <a:srgbClr val="0070C0"/>
              </a:buClr>
              <a:buSzPts val="2800"/>
            </a:pPr>
            <a: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Tematický </a:t>
            </a:r>
            <a:r>
              <a:rPr lang="sk-SK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seminár </a:t>
            </a:r>
            <a:r>
              <a:rPr lang="sk-SK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k-SK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príležitostiach a výhodách financovania vedecko-výskumných </a:t>
            </a:r>
            <a:r>
              <a:rPr lang="sk-SK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projektov</a:t>
            </a:r>
            <a:br>
              <a:rPr lang="sk-SK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Technická univerzita Zvolen, 3. </a:t>
            </a:r>
            <a:r>
              <a:rPr lang="sk-SK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apríla 2025</a:t>
            </a:r>
            <a:r>
              <a:rPr lang="sk-SK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sk-SK" sz="3200" b="1" dirty="0" smtClean="0">
                <a:solidFill>
                  <a:srgbClr val="002060"/>
                </a:solidFill>
                <a:latin typeface="+mn-lt"/>
              </a:rPr>
            </a:br>
            <a:endParaRPr sz="32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2510" y="304315"/>
            <a:ext cx="2090059" cy="7492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" name="Google Shape;93;p1"/>
          <p:cNvCxnSpPr/>
          <p:nvPr/>
        </p:nvCxnSpPr>
        <p:spPr>
          <a:xfrm rot="10800000" flipH="1">
            <a:off x="0" y="1371600"/>
            <a:ext cx="10877550" cy="4082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4" name="Google Shape;94;p1"/>
          <p:cNvCxnSpPr/>
          <p:nvPr/>
        </p:nvCxnSpPr>
        <p:spPr>
          <a:xfrm>
            <a:off x="0" y="5330783"/>
            <a:ext cx="10628026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95" name="Google Shape;95;p1"/>
          <p:cNvGrpSpPr/>
          <p:nvPr/>
        </p:nvGrpSpPr>
        <p:grpSpPr>
          <a:xfrm>
            <a:off x="725886" y="5611224"/>
            <a:ext cx="9763960" cy="968858"/>
            <a:chOff x="725886" y="5611224"/>
            <a:chExt cx="9763960" cy="968858"/>
          </a:xfrm>
        </p:grpSpPr>
        <p:pic>
          <p:nvPicPr>
            <p:cNvPr id="96" name="Google Shape;96;p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338349" y="5691533"/>
              <a:ext cx="745978" cy="7802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" name="Google Shape;97;p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9329326" y="5611224"/>
              <a:ext cx="1160520" cy="9688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Google Shape;98;p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417664" y="5745336"/>
              <a:ext cx="2660326" cy="623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725886" y="5804782"/>
              <a:ext cx="2316600" cy="564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p1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6275465" y="5638971"/>
              <a:ext cx="1865409" cy="88370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4600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Informácie</a:t>
            </a: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web: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www.eraportal.sk/horizont-europa/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„Aktuality“, „Podujatia“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newsletter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(mesačník), 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flash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newsletter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(výzvy)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>        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Facebook: Národná kancelária Horizontu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>        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LinkedIn: Národná kancelária Horizontu</a:t>
            </a: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endParaRPr lang="sk-SK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631120"/>
            <a:ext cx="1133856" cy="1176528"/>
          </a:xfrm>
          <a:prstGeom prst="rect">
            <a:avLst/>
          </a:prstGeom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28" y="4842128"/>
            <a:ext cx="762000" cy="75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5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okTextu 10"/>
          <p:cNvSpPr txBox="1"/>
          <p:nvPr/>
        </p:nvSpPr>
        <p:spPr>
          <a:xfrm>
            <a:off x="4866250" y="4632325"/>
            <a:ext cx="4435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2400" dirty="0"/>
          </a:p>
        </p:txBody>
      </p:sp>
      <p:sp>
        <p:nvSpPr>
          <p:cNvPr id="13" name="BlokTextu 12"/>
          <p:cNvSpPr txBox="1"/>
          <p:nvPr/>
        </p:nvSpPr>
        <p:spPr>
          <a:xfrm>
            <a:off x="1130172" y="5385565"/>
            <a:ext cx="4435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Web: </a:t>
            </a:r>
            <a:r>
              <a:rPr lang="sk-SK" dirty="0">
                <a:hlinkClick r:id="rId2"/>
              </a:rPr>
              <a:t>www.horizont-europa.sk</a:t>
            </a:r>
            <a:endParaRPr lang="sk-SK" dirty="0"/>
          </a:p>
          <a:p>
            <a:r>
              <a:rPr lang="sk-SK" dirty="0"/>
              <a:t>Mail: </a:t>
            </a:r>
            <a:r>
              <a:rPr lang="en-GB" dirty="0">
                <a:hlinkClick r:id="rId3"/>
              </a:rPr>
              <a:t>h</a:t>
            </a:r>
            <a:r>
              <a:rPr lang="sk-SK" dirty="0" err="1">
                <a:hlinkClick r:id="rId3"/>
              </a:rPr>
              <a:t>orizont</a:t>
            </a:r>
            <a:r>
              <a:rPr lang="en-GB" dirty="0">
                <a:hlinkClick r:id="rId3"/>
              </a:rPr>
              <a:t>@cvtisr.sk</a:t>
            </a:r>
            <a:endParaRPr lang="sk-SK" dirty="0"/>
          </a:p>
        </p:txBody>
      </p:sp>
      <p:pic>
        <p:nvPicPr>
          <p:cNvPr id="14" name="Obrázok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488" y="4295918"/>
            <a:ext cx="2877312" cy="943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48" y="0"/>
            <a:ext cx="3122951" cy="6858000"/>
          </a:xfrm>
          <a:prstGeom prst="rect">
            <a:avLst/>
          </a:prstGeom>
        </p:spPr>
      </p:pic>
      <p:pic>
        <p:nvPicPr>
          <p:cNvPr id="3" name="Obrázok 2">
            <a:extLst>
              <a:ext uri="{FF2B5EF4-FFF2-40B4-BE49-F238E27FC236}">
                <a16:creationId xmlns:a16="http://schemas.microsoft.com/office/drawing/2014/main" id="{9BEA00AF-5D00-4DBD-9842-C574EF0BDF4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273" y="4324632"/>
            <a:ext cx="1384098" cy="138409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30172" y="207264"/>
            <a:ext cx="9537828" cy="3712464"/>
          </a:xfrm>
        </p:spPr>
        <p:txBody>
          <a:bodyPr>
            <a:normAutofit fontScale="90000"/>
          </a:bodyPr>
          <a:lstStyle/>
          <a:p>
            <a:pPr algn="l"/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Ďakujem Vám za pozornosť.</a:t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sk-SK" sz="3200" dirty="0">
                <a:latin typeface="Arial" panose="020B0604020202020204" pitchFamily="34" charset="0"/>
                <a:cs typeface="Arial" panose="020B0604020202020204" pitchFamily="34" charset="0"/>
              </a:rPr>
              <a:t>. Mgr. Lýdia </a:t>
            </a:r>
            <a:r>
              <a:rPr lang="sk-SK" sz="3200" dirty="0" err="1">
                <a:latin typeface="Arial" panose="020B0604020202020204" pitchFamily="34" charset="0"/>
                <a:cs typeface="Arial" panose="020B0604020202020204" pitchFamily="34" charset="0"/>
              </a:rPr>
              <a:t>Kokavcová</a:t>
            </a:r>
            <a:r>
              <a:rPr lang="sk-SK" sz="3200" dirty="0">
                <a:latin typeface="Arial" panose="020B0604020202020204" pitchFamily="34" charset="0"/>
                <a:cs typeface="Arial" panose="020B0604020202020204" pitchFamily="34" charset="0"/>
              </a:rPr>
              <a:t>, PhD</a:t>
            </a:r>
            <a:r>
              <a:rPr lang="sk-SK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Mob</a:t>
            </a:r>
            <a:r>
              <a:rPr lang="sk-SK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.: </a:t>
            </a:r>
            <a:r>
              <a:rPr lang="sk-SK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+421</a:t>
            </a:r>
            <a:r>
              <a:rPr lang="sk-SK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917 733 </a:t>
            </a:r>
            <a:r>
              <a:rPr lang="sk-SK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507</a:t>
            </a:r>
            <a:br>
              <a:rPr lang="sk-SK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sk-SK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sk-SK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lydia.kokavcova@cvtisr.sk</a:t>
            </a:r>
            <a:endParaRPr lang="sk-SK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74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12" name="Obrázo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68" y="1158241"/>
            <a:ext cx="10442448" cy="546811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0" name="Šípka nahor 19"/>
          <p:cNvSpPr/>
          <p:nvPr/>
        </p:nvSpPr>
        <p:spPr>
          <a:xfrm>
            <a:off x="7150608" y="5843016"/>
            <a:ext cx="484632" cy="47244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1" name="Nadpis 20"/>
          <p:cNvSpPr>
            <a:spLocks noGrp="1"/>
          </p:cNvSpPr>
          <p:nvPr>
            <p:ph type="title"/>
          </p:nvPr>
        </p:nvSpPr>
        <p:spPr>
          <a:xfrm>
            <a:off x="505968" y="219457"/>
            <a:ext cx="10847832" cy="871728"/>
          </a:xfrm>
        </p:spPr>
        <p:txBody>
          <a:bodyPr>
            <a:normAutofit fontScale="90000"/>
          </a:bodyPr>
          <a:lstStyle/>
          <a:p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Účasť SR v programe Horizont Európa</a:t>
            </a:r>
            <a:b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Zdroj: </a:t>
            </a:r>
            <a:r>
              <a:rPr lang="sk-SK" sz="2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sk-SK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2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Dashboard</a:t>
            </a:r>
            <a:r>
              <a:rPr lang="sk-SK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EU + </a:t>
            </a:r>
            <a:r>
              <a:rPr lang="sk-SK" sz="2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r>
              <a:rPr lang="sk-SK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2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  <a:endParaRPr lang="sk-SK" sz="2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1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20" name="Šípka nahor 19"/>
          <p:cNvSpPr/>
          <p:nvPr/>
        </p:nvSpPr>
        <p:spPr>
          <a:xfrm>
            <a:off x="7150608" y="5843016"/>
            <a:ext cx="484632" cy="47244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1" name="Nadpis 20"/>
          <p:cNvSpPr>
            <a:spLocks noGrp="1"/>
          </p:cNvSpPr>
          <p:nvPr>
            <p:ph type="title"/>
          </p:nvPr>
        </p:nvSpPr>
        <p:spPr>
          <a:xfrm>
            <a:off x="505968" y="219457"/>
            <a:ext cx="10847832" cy="871728"/>
          </a:xfrm>
        </p:spPr>
        <p:txBody>
          <a:bodyPr>
            <a:normAutofit fontScale="90000"/>
          </a:bodyPr>
          <a:lstStyle/>
          <a:p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Účasť SR v programe Horizont Európa</a:t>
            </a:r>
            <a:b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Zdroj: </a:t>
            </a:r>
            <a:r>
              <a:rPr lang="sk-SK" sz="2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sk-SK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2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Dashboard</a:t>
            </a:r>
            <a:r>
              <a:rPr lang="sk-SK" sz="2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sk-SK" sz="22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  <a:endParaRPr lang="sk-SK" sz="2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736" y="1127760"/>
            <a:ext cx="10326624" cy="5473507"/>
          </a:xfrm>
          <a:prstGeom prst="rect">
            <a:avLst/>
          </a:prstGeom>
        </p:spPr>
      </p:pic>
      <p:sp>
        <p:nvSpPr>
          <p:cNvPr id="9" name="Šípka nahor 8"/>
          <p:cNvSpPr/>
          <p:nvPr/>
        </p:nvSpPr>
        <p:spPr>
          <a:xfrm>
            <a:off x="8973312" y="6079236"/>
            <a:ext cx="484632" cy="47244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0620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Národná kancelária Horizontu (NKH) </a:t>
            </a:r>
            <a:r>
              <a:rPr lang="sk-SK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sk-SK" sz="3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bezplatné a komplexné </a:t>
            </a:r>
            <a:r>
              <a:rPr lang="sk-SK" sz="3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poradenstvo prostredníctvom </a:t>
            </a:r>
            <a:r>
              <a:rPr lang="sk-SK" sz="36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NCPs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Cieľ NKH</a:t>
            </a:r>
            <a:b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rgbClr val="0070C0"/>
                </a:solidFill>
                <a:latin typeface="+mn-lt"/>
              </a:rPr>
              <a:t>1. zvyšovanie </a:t>
            </a:r>
            <a:r>
              <a:rPr lang="sk-SK" sz="3600" b="1" dirty="0" smtClean="0">
                <a:solidFill>
                  <a:schemeClr val="accent2"/>
                </a:solidFill>
                <a:latin typeface="+mn-lt"/>
              </a:rPr>
              <a:t>zapojenia sa</a:t>
            </a:r>
            <a:r>
              <a:rPr lang="sk-SK" sz="3600" dirty="0" smtClean="0">
                <a:solidFill>
                  <a:srgbClr val="0070C0"/>
                </a:solidFill>
                <a:latin typeface="+mn-lt"/>
              </a:rPr>
              <a:t> univerzít, firiem a vedecko-výskumných inštitúcií do HE</a:t>
            </a:r>
            <a:br>
              <a:rPr lang="sk-SK" sz="3600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dirty="0" smtClean="0">
                <a:solidFill>
                  <a:srgbClr val="0070C0"/>
                </a:solidFill>
                <a:latin typeface="+mn-lt"/>
              </a:rPr>
              <a:t>2. zvyšovanie </a:t>
            </a:r>
            <a:r>
              <a:rPr lang="sk-SK" sz="3600" b="1" dirty="0" smtClean="0">
                <a:solidFill>
                  <a:schemeClr val="accent2"/>
                </a:solidFill>
                <a:latin typeface="+mn-lt"/>
              </a:rPr>
              <a:t>kvality a počtu </a:t>
            </a:r>
            <a:r>
              <a:rPr lang="sk-SK" sz="3600" dirty="0" smtClean="0">
                <a:solidFill>
                  <a:srgbClr val="0070C0"/>
                </a:solidFill>
                <a:latin typeface="+mn-lt"/>
              </a:rPr>
              <a:t>podaných projektových návrhov</a:t>
            </a:r>
            <a:br>
              <a:rPr lang="sk-SK" sz="3600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dirty="0">
                <a:solidFill>
                  <a:srgbClr val="0070C0"/>
                </a:solidFill>
                <a:latin typeface="+mn-lt"/>
              </a:rPr>
              <a:t/>
            </a:r>
            <a:br>
              <a:rPr lang="sk-SK" sz="3600" dirty="0">
                <a:solidFill>
                  <a:srgbClr val="0070C0"/>
                </a:solidFill>
                <a:latin typeface="+mn-lt"/>
              </a:rPr>
            </a:br>
            <a:endParaRPr lang="sk-SK" sz="36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39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sk-SK" sz="3600" b="1" u="sng" dirty="0" smtClean="0">
                <a:solidFill>
                  <a:srgbClr val="0070C0"/>
                </a:solidFill>
                <a:latin typeface="+mn-lt"/>
              </a:rPr>
              <a:t>NKH (individuálne)</a:t>
            </a:r>
            <a:r>
              <a:rPr lang="sk-SK" sz="36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sz="3600" b="1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b="1" dirty="0" smtClean="0">
                <a:solidFill>
                  <a:srgbClr val="0070C0"/>
                </a:solidFill>
                <a:latin typeface="+mn-lt"/>
              </a:rPr>
              <a:t>POSÚDENIE</a:t>
            </a:r>
            <a:r>
              <a:rPr lang="sk-SK" dirty="0" smtClean="0">
                <a:solidFill>
                  <a:srgbClr val="0070C0"/>
                </a:solidFill>
                <a:latin typeface="+mn-lt"/>
              </a:rPr>
              <a:t>              </a:t>
            </a:r>
            <a:r>
              <a:rPr lang="sk-SK" b="1" dirty="0" smtClean="0">
                <a:solidFill>
                  <a:srgbClr val="0070C0"/>
                </a:solidFill>
                <a:latin typeface="+mn-lt"/>
              </a:rPr>
              <a:t>VYHĽADANIE</a:t>
            </a: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dirty="0" smtClean="0">
                <a:solidFill>
                  <a:srgbClr val="0070C0"/>
                </a:solidFill>
                <a:latin typeface="+mn-lt"/>
              </a:rPr>
              <a:t>projektová                          výzva (NKH)</a:t>
            </a:r>
            <a:br>
              <a:rPr lang="sk-SK" sz="3600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dirty="0" smtClean="0">
                <a:solidFill>
                  <a:srgbClr val="0070C0"/>
                </a:solidFill>
                <a:latin typeface="+mn-lt"/>
              </a:rPr>
              <a:t>idea </a:t>
            </a:r>
            <a:br>
              <a:rPr lang="sk-SK" sz="3600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dirty="0" smtClean="0">
                <a:solidFill>
                  <a:srgbClr val="0070C0"/>
                </a:solidFill>
                <a:latin typeface="+mn-lt"/>
              </a:rPr>
              <a:t>(S+NKH)                              partner do konzorcia (NKH)</a:t>
            </a: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endParaRPr lang="sk-SK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3" name="Šípka doprava 2"/>
          <p:cNvSpPr/>
          <p:nvPr/>
        </p:nvSpPr>
        <p:spPr>
          <a:xfrm>
            <a:off x="3486912" y="3261360"/>
            <a:ext cx="978408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5" name="Šípka doprava 4"/>
          <p:cNvSpPr/>
          <p:nvPr/>
        </p:nvSpPr>
        <p:spPr>
          <a:xfrm>
            <a:off x="3486912" y="4151376"/>
            <a:ext cx="978408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5650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>
                <a:solidFill>
                  <a:srgbClr val="0070C0"/>
                </a:solidFill>
              </a:rPr>
              <a:t/>
            </a:r>
            <a:br>
              <a:rPr lang="sk-SK" sz="3600" b="1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>
                <a:solidFill>
                  <a:srgbClr val="0070C0"/>
                </a:solidFill>
              </a:rPr>
              <a:t/>
            </a:r>
            <a:br>
              <a:rPr lang="sk-SK" sz="3600" b="1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>
                <a:solidFill>
                  <a:srgbClr val="0070C0"/>
                </a:solidFill>
              </a:rPr>
              <a:t/>
            </a:r>
            <a:br>
              <a:rPr lang="sk-SK" sz="3600" b="1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>
                <a:solidFill>
                  <a:srgbClr val="0070C0"/>
                </a:solidFill>
              </a:rPr>
              <a:t/>
            </a:r>
            <a:br>
              <a:rPr lang="sk-SK" sz="3600" b="1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sk-SK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NKH (individuálne</a:t>
            </a:r>
            <a: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dirty="0">
                <a:solidFill>
                  <a:srgbClr val="0070C0"/>
                </a:solidFill>
              </a:rPr>
              <a:t/>
            </a:r>
            <a:br>
              <a:rPr lang="sk-SK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PORADENSTVO</a:t>
            </a:r>
            <a:b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projektový návrh (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mentoring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tzv. 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widening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príprava rozpočtu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etické otázky </a:t>
            </a:r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rodov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 rovnosť (tzv. kritérium oprávnenosti)</a:t>
            </a:r>
            <a:endParaRPr lang="sk-SK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6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>
                <a:solidFill>
                  <a:srgbClr val="0070C0"/>
                </a:solidFill>
              </a:rPr>
              <a:t/>
            </a:r>
            <a:br>
              <a:rPr lang="sk-SK" sz="3600" b="1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>
                <a:solidFill>
                  <a:srgbClr val="0070C0"/>
                </a:solidFill>
              </a:rPr>
              <a:t/>
            </a:r>
            <a:br>
              <a:rPr lang="sk-SK" sz="3600" b="1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>
                <a:solidFill>
                  <a:srgbClr val="0070C0"/>
                </a:solidFill>
              </a:rPr>
              <a:t/>
            </a:r>
            <a:br>
              <a:rPr lang="sk-SK" sz="3600" b="1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dirty="0">
                <a:solidFill>
                  <a:srgbClr val="0070C0"/>
                </a:solidFill>
              </a:rPr>
              <a:t/>
            </a:r>
            <a:br>
              <a:rPr lang="sk-SK" sz="3600" b="1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sk-SK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NKH (individuálne</a:t>
            </a:r>
            <a: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k-SK" sz="3600" b="1" dirty="0" smtClean="0">
                <a:solidFill>
                  <a:srgbClr val="0070C0"/>
                </a:solidFill>
              </a:rPr>
              <a:t/>
            </a:r>
            <a:br>
              <a:rPr lang="sk-SK" sz="3600" b="1" dirty="0" smtClean="0">
                <a:solidFill>
                  <a:srgbClr val="0070C0"/>
                </a:solidFill>
              </a:rPr>
            </a:br>
            <a:r>
              <a:rPr lang="sk-SK" dirty="0">
                <a:solidFill>
                  <a:srgbClr val="0070C0"/>
                </a:solidFill>
              </a:rPr>
              <a:t/>
            </a:r>
            <a:br>
              <a:rPr lang="sk-SK" dirty="0">
                <a:solidFill>
                  <a:srgbClr val="0070C0"/>
                </a:solidFill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</a:t>
            </a:r>
            <a:b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projektový návrh (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mentoring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tzv. 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widening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countries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príprava rozpočtu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etické otázky </a:t>
            </a:r>
            <a:r>
              <a:rPr lang="en-US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rodov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 rovnosť (tzv. kritérium oprávnenosti)</a:t>
            </a:r>
            <a:endParaRPr lang="sk-SK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90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>
            <a:normAutofit fontScale="90000"/>
          </a:bodyPr>
          <a:lstStyle/>
          <a:p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Aktivity </a:t>
            </a:r>
            <a:r>
              <a:rPr lang="sk-SK" sz="36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NKH (individuálne)</a:t>
            </a:r>
            <a:r>
              <a:rPr lang="sk-SK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KONTROLA</a:t>
            </a: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</a:t>
            </a:r>
            <a: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NCP</a:t>
            </a:r>
            <a:b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koordinátor                                        medzinárodní </a:t>
            </a:r>
            <a:b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 vysokom štádiu                           experti a expertky</a:t>
            </a:r>
            <a:b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2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prípravy)</a:t>
            </a:r>
            <a:endParaRPr lang="sk-SK" sz="32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5" name="Šípka doprava 4"/>
          <p:cNvSpPr/>
          <p:nvPr/>
        </p:nvSpPr>
        <p:spPr>
          <a:xfrm>
            <a:off x="5111135" y="3337560"/>
            <a:ext cx="978408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  <p:sp>
        <p:nvSpPr>
          <p:cNvPr id="6" name="Šípka doprava 5"/>
          <p:cNvSpPr/>
          <p:nvPr/>
        </p:nvSpPr>
        <p:spPr>
          <a:xfrm>
            <a:off x="5111135" y="4191000"/>
            <a:ext cx="978408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9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731542" cy="1325563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sz="36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Aktivity NKH (verejné)</a:t>
            </a:r>
            <a:r>
              <a:rPr lang="sk-SK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 smtClean="0">
                <a:solidFill>
                  <a:srgbClr val="0070C0"/>
                </a:solidFill>
                <a:latin typeface="+mn-lt"/>
              </a:rPr>
            </a:br>
            <a:r>
              <a:rPr lang="sk-SK" dirty="0">
                <a:solidFill>
                  <a:srgbClr val="0070C0"/>
                </a:solidFill>
                <a:latin typeface="+mn-lt"/>
              </a:rPr>
              <a:t/>
            </a:r>
            <a:br>
              <a:rPr lang="sk-SK" dirty="0">
                <a:solidFill>
                  <a:srgbClr val="0070C0"/>
                </a:solidFill>
                <a:latin typeface="+mn-lt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</a:t>
            </a:r>
            <a:r>
              <a:rPr lang="sk-SK" sz="36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webináre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(online)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Národné </a:t>
            </a:r>
            <a:r>
              <a:rPr lang="sk-SK" sz="3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infodni</a:t>
            </a:r>
            <a:r>
              <a:rPr lang="sk-SK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 káve, aktuálne výzvy pre klastre a projekty tzv. </a:t>
            </a:r>
            <a:r>
              <a:rPr lang="sk-SK" sz="3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wideningu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tematické školenia (osobne)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univerzity, vedecko-výskumné inštitúcie, firmy</a:t>
            </a:r>
            <a:br>
              <a:rPr lang="sk-SK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</a:t>
            </a:r>
            <a: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tematické podujatia</a:t>
            </a:r>
            <a:br>
              <a:rPr lang="sk-SK" sz="3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Letná škola projektových manažérov, Konferencia k 10. výročiu HE, EIC </a:t>
            </a:r>
            <a:r>
              <a:rPr lang="sk-SK" sz="3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sk-SK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3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r>
              <a:rPr lang="sk-SK" sz="3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sk-SK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3600" dirty="0" err="1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sk-SK" sz="3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k-SK" sz="3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742" y="0"/>
            <a:ext cx="1622258" cy="6858000"/>
          </a:xfrm>
          <a:prstGeom prst="rect">
            <a:avLst/>
          </a:prstGeom>
        </p:spPr>
      </p:pic>
      <p:sp>
        <p:nvSpPr>
          <p:cNvPr id="3" name="Obdĺžnik 2"/>
          <p:cNvSpPr/>
          <p:nvPr/>
        </p:nvSpPr>
        <p:spPr>
          <a:xfrm>
            <a:off x="5963592" y="3244334"/>
            <a:ext cx="264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endParaRPr lang="sk-SK" dirty="0"/>
          </a:p>
        </p:txBody>
      </p:sp>
      <p:sp>
        <p:nvSpPr>
          <p:cNvPr id="5" name="Obdĺžnik 4"/>
          <p:cNvSpPr/>
          <p:nvPr/>
        </p:nvSpPr>
        <p:spPr>
          <a:xfrm>
            <a:off x="5963592" y="3244334"/>
            <a:ext cx="264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594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</TotalTime>
  <Words>475</Words>
  <Application>Microsoft Office PowerPoint</Application>
  <PresentationFormat>Širokouhlá</PresentationFormat>
  <Paragraphs>17</Paragraphs>
  <Slides>11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Motív balíka Office</vt:lpstr>
      <vt:lpstr> Tematický seminár o príležitostiach a výhodách financovania vedecko-výskumných projektov  Technická univerzita Zvolen, 3. apríla 2025  </vt:lpstr>
      <vt:lpstr>Účasť SR v programe Horizont Európa Zdroj: Horizon Dashboard, EU + Associated Countries</vt:lpstr>
      <vt:lpstr>Účasť SR v programe Horizont Európa Zdroj: Horizon Dashboard, EU Countries</vt:lpstr>
      <vt:lpstr>         Národná kancelária Horizontu (NKH) – bezplatné a komplexné poradenstvo prostredníctvom NCPs  Cieľ NKH  1. zvyšovanie zapojenia sa univerzít, firiem a vedecko-výskumných inštitúcií do HE  2. zvyšovanie kvality a počtu podaných projektových návrhov  </vt:lpstr>
      <vt:lpstr>         Aktivity NKH (individuálne)  POSÚDENIE              VYHĽADANIE  projektová                          výzva (NKH) idea  (S+NKH)                              partner do konzorcia (NKH)  </vt:lpstr>
      <vt:lpstr>          Aktivity NKH (individuálne)  PORADENSTVO  • projektový návrh (mentoring v tzv. widening countries)  • príprava rozpočtu  • etické otázky &amp; rodová rovnosť (tzv. kritérium oprávnenosti)</vt:lpstr>
      <vt:lpstr>          Aktivity NKH (individuálne)  PODPORA  • projektový návrh (mentoring v tzv. widening countries)  • príprava rozpočtu  • etické otázky &amp; rodová rovnosť (tzv. kritérium oprávnenosti)</vt:lpstr>
      <vt:lpstr>            Aktivity NKH (individuálne)   KONTROLA                                                            NCP  koordinátor                                        medzinárodní  (vo vysokom štádiu                           experti a expertky prípravy)</vt:lpstr>
      <vt:lpstr>        Aktivity NKH (verejné)  •  webináre (online) Národné infodni, Na káve, aktuálne výzvy pre klastre a projekty tzv. wideningu  •  tematické školenia (osobne) univerzity, vedecko-výskumné inštitúcie, firmy  •  tematické podujatia Letná škola projektových manažérov, Konferencia k 10. výročiu HE, EIC Accelerator Day, etc.</vt:lpstr>
      <vt:lpstr>        Informácie  •  web: www.eraportal.sk/horizont-europa/  „Aktuality“, „Podujatia“  •  newsletter (mesačník), flash newsletter (výzvy)           Facebook: Národná kancelária Horizontu           LinkedIn: Národná kancelária Horizontu </vt:lpstr>
      <vt:lpstr>       Ďakujem Vám za pozornosť.   Ing. Mgr. Lýdia Kokavcová, PhD.  Mob.: +421 917 733 507 E-Mail: lydia.kokavcova@cvtisr.sk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Ing. Mgr. Lýdia Kokavcová, PhD.</dc:title>
  <dc:creator>Kokavcova Lydia</dc:creator>
  <cp:lastModifiedBy>Kokavcova Lydia</cp:lastModifiedBy>
  <cp:revision>104</cp:revision>
  <dcterms:created xsi:type="dcterms:W3CDTF">2025-04-01T06:56:42Z</dcterms:created>
  <dcterms:modified xsi:type="dcterms:W3CDTF">2025-04-16T08:22:20Z</dcterms:modified>
</cp:coreProperties>
</file>