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5" Type="http://schemas.openxmlformats.org/officeDocument/2006/relationships/custom-properties" Target="docProps/custom.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7"/>
  </p:notesMasterIdLst>
  <p:handoutMasterIdLst>
    <p:handoutMasterId r:id="rId38"/>
  </p:handoutMasterIdLst>
  <p:sldIdLst>
    <p:sldId id="588" r:id="rId6"/>
    <p:sldId id="589" r:id="rId7"/>
    <p:sldId id="539" r:id="rId8"/>
    <p:sldId id="607" r:id="rId9"/>
    <p:sldId id="639" r:id="rId10"/>
    <p:sldId id="608" r:id="rId11"/>
    <p:sldId id="611" r:id="rId12"/>
    <p:sldId id="625" r:id="rId13"/>
    <p:sldId id="626" r:id="rId14"/>
    <p:sldId id="623" r:id="rId15"/>
    <p:sldId id="647" r:id="rId16"/>
    <p:sldId id="640" r:id="rId17"/>
    <p:sldId id="612" r:id="rId18"/>
    <p:sldId id="613" r:id="rId19"/>
    <p:sldId id="614" r:id="rId20"/>
    <p:sldId id="616" r:id="rId21"/>
    <p:sldId id="650" r:id="rId22"/>
    <p:sldId id="652" r:id="rId23"/>
    <p:sldId id="658" r:id="rId24"/>
    <p:sldId id="654" r:id="rId25"/>
    <p:sldId id="656" r:id="rId26"/>
    <p:sldId id="657" r:id="rId27"/>
    <p:sldId id="645" r:id="rId28"/>
    <p:sldId id="610" r:id="rId29"/>
    <p:sldId id="624" r:id="rId30"/>
    <p:sldId id="649" r:id="rId31"/>
    <p:sldId id="646" r:id="rId32"/>
    <p:sldId id="617" r:id="rId33"/>
    <p:sldId id="651" r:id="rId34"/>
    <p:sldId id="603" r:id="rId35"/>
    <p:sldId id="602" r:id="rId36"/>
  </p:sldIdLst>
  <p:sldSz cx="12192000" cy="6858000"/>
  <p:notesSz cx="6669088" cy="9928225"/>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dvolená sekcia" id="{7833ED1A-AF9C-4D3D-93BC-76C037B709FD}">
          <p14:sldIdLst>
            <p14:sldId id="588"/>
            <p14:sldId id="589"/>
          </p14:sldIdLst>
        </p14:section>
        <p14:section name="DESTINÁCIE Klaster 6" id="{BE6A9468-1CBB-427F-B74D-5B3F8391D8EF}">
          <p14:sldIdLst>
            <p14:sldId id="539"/>
          </p14:sldIdLst>
        </p14:section>
        <p14:section name="VYZVY PREHLAD 2025" id="{8B9946E4-463E-4BEE-B09D-9C83108EEDC1}">
          <p14:sldIdLst>
            <p14:sldId id="607"/>
          </p14:sldIdLst>
        </p14:section>
        <p14:section name="01_CALL-SINGLE_STAGE_2025" id="{B180FA94-3F6A-4F7F-BE69-2EF6AF83C8AE}">
          <p14:sldIdLst>
            <p14:sldId id="639"/>
            <p14:sldId id="608"/>
            <p14:sldId id="611"/>
            <p14:sldId id="625"/>
            <p14:sldId id="626"/>
            <p14:sldId id="623"/>
            <p14:sldId id="647"/>
          </p14:sldIdLst>
        </p14:section>
        <p14:section name="02_CALL_SINGLE_STAGE_2025" id="{FFAD83DA-5BFC-4E93-857B-57026C515D99}">
          <p14:sldIdLst>
            <p14:sldId id="640"/>
            <p14:sldId id="612"/>
            <p14:sldId id="613"/>
            <p14:sldId id="614"/>
            <p14:sldId id="616"/>
            <p14:sldId id="650"/>
            <p14:sldId id="652"/>
          </p14:sldIdLst>
        </p14:section>
        <p14:section name="03_CALL_SINGLE STAGE" id="{88087ADE-85A9-49F8-A598-FBD147C744FD}">
          <p14:sldIdLst>
            <p14:sldId id="658"/>
            <p14:sldId id="654"/>
            <p14:sldId id="656"/>
            <p14:sldId id="657"/>
          </p14:sldIdLst>
        </p14:section>
        <p14:section name="01_CALL_TWO_STAGE_2025" id="{63C5DA49-12EE-4A00-A06B-0D43F4266277}">
          <p14:sldIdLst>
            <p14:sldId id="645"/>
            <p14:sldId id="610"/>
            <p14:sldId id="624"/>
            <p14:sldId id="649"/>
          </p14:sldIdLst>
        </p14:section>
        <p14:section name="02_CALL_TWO STAGE_2025" id="{4DE53913-5606-4989-BA98-66E24288D929}">
          <p14:sldIdLst>
            <p14:sldId id="646"/>
            <p14:sldId id="617"/>
            <p14:sldId id="651"/>
          </p14:sldIdLst>
        </p14:section>
        <p14:section name="PODPORA" id="{3DA0269F-71DA-432C-955A-B843E827DE97}">
          <p14:sldIdLst>
            <p14:sldId id="603"/>
            <p14:sldId id="602"/>
          </p14:sldIdLst>
        </p14:section>
      </p14:sectionLst>
    </p:ext>
    <p:ext uri="{EFAFB233-063F-42B5-8137-9DF3F51BA10A}">
      <p15:sldGuideLst xmlns:p15="http://schemas.microsoft.com/office/powerpoint/2012/main">
        <p15:guide id="1" orient="horz" pos="2228" userDrawn="1">
          <p15:clr>
            <a:srgbClr val="A4A3A4"/>
          </p15:clr>
        </p15:guide>
        <p15:guide id="2" pos="381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9999"/>
    <a:srgbClr val="C7E7E3"/>
    <a:srgbClr val="46A095"/>
    <a:srgbClr val="F2F2F2"/>
    <a:srgbClr val="0033CC"/>
    <a:srgbClr val="000099"/>
    <a:srgbClr val="807D0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redný štýl 2 - zvýrazneni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Stredný štýl 4 - zvýrazneni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Bez štýlu, bez mriežky">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Svetlý štýl 1 - zvýrazneni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3296810-A885-4BE3-A3E7-6D5BEEA58F35}" styleName="Stredný štýl 2 - zvýrazneni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Stredný štýl 1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Stredný štýl 4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73A0DAA-6AF3-43AB-8588-CEC1D06C72B9}" styleName="Stredný štý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638" autoAdjust="0"/>
    <p:restoredTop sz="50790" autoAdjust="0"/>
  </p:normalViewPr>
  <p:slideViewPr>
    <p:cSldViewPr snapToGrid="0">
      <p:cViewPr>
        <p:scale>
          <a:sx n="48" d="100"/>
          <a:sy n="48" d="100"/>
        </p:scale>
        <p:origin x="66" y="138"/>
      </p:cViewPr>
      <p:guideLst>
        <p:guide orient="horz" pos="2228"/>
        <p:guide pos="381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p:cViewPr>
        <p:scale>
          <a:sx n="1" d="2"/>
          <a:sy n="1" d="2"/>
        </p:scale>
        <p:origin x="4578" y="8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 /><Relationship Id="rId13" Type="http://schemas.openxmlformats.org/officeDocument/2006/relationships/slide" Target="slides/slide8.xml" /><Relationship Id="rId18" Type="http://schemas.openxmlformats.org/officeDocument/2006/relationships/slide" Target="slides/slide13.xml" /><Relationship Id="rId26" Type="http://schemas.openxmlformats.org/officeDocument/2006/relationships/slide" Target="slides/slide21.xml" /><Relationship Id="rId39" Type="http://schemas.openxmlformats.org/officeDocument/2006/relationships/presProps" Target="presProps.xml" /><Relationship Id="rId3" Type="http://schemas.openxmlformats.org/officeDocument/2006/relationships/customXml" Target="../customXml/item3.xml" /><Relationship Id="rId21" Type="http://schemas.openxmlformats.org/officeDocument/2006/relationships/slide" Target="slides/slide16.xml" /><Relationship Id="rId34" Type="http://schemas.openxmlformats.org/officeDocument/2006/relationships/slide" Target="slides/slide29.xml" /><Relationship Id="rId42" Type="http://schemas.openxmlformats.org/officeDocument/2006/relationships/tableStyles" Target="tableStyles.xml" /><Relationship Id="rId7" Type="http://schemas.openxmlformats.org/officeDocument/2006/relationships/slide" Target="slides/slide2.xml" /><Relationship Id="rId12" Type="http://schemas.openxmlformats.org/officeDocument/2006/relationships/slide" Target="slides/slide7.xml" /><Relationship Id="rId17" Type="http://schemas.openxmlformats.org/officeDocument/2006/relationships/slide" Target="slides/slide12.xml" /><Relationship Id="rId25" Type="http://schemas.openxmlformats.org/officeDocument/2006/relationships/slide" Target="slides/slide20.xml" /><Relationship Id="rId33" Type="http://schemas.openxmlformats.org/officeDocument/2006/relationships/slide" Target="slides/slide28.xml" /><Relationship Id="rId38" Type="http://schemas.openxmlformats.org/officeDocument/2006/relationships/handoutMaster" Target="handoutMasters/handoutMaster1.xml" /><Relationship Id="rId2" Type="http://schemas.openxmlformats.org/officeDocument/2006/relationships/customXml" Target="../customXml/item2.xml" /><Relationship Id="rId16" Type="http://schemas.openxmlformats.org/officeDocument/2006/relationships/slide" Target="slides/slide11.xml" /><Relationship Id="rId20" Type="http://schemas.openxmlformats.org/officeDocument/2006/relationships/slide" Target="slides/slide15.xml" /><Relationship Id="rId29" Type="http://schemas.openxmlformats.org/officeDocument/2006/relationships/slide" Target="slides/slide24.xml" /><Relationship Id="rId41" Type="http://schemas.openxmlformats.org/officeDocument/2006/relationships/theme" Target="theme/theme1.xml" /><Relationship Id="rId1" Type="http://schemas.openxmlformats.org/officeDocument/2006/relationships/customXml" Target="../customXml/item1.xml" /><Relationship Id="rId6" Type="http://schemas.openxmlformats.org/officeDocument/2006/relationships/slide" Target="slides/slide1.xml" /><Relationship Id="rId11" Type="http://schemas.openxmlformats.org/officeDocument/2006/relationships/slide" Target="slides/slide6.xml" /><Relationship Id="rId24" Type="http://schemas.openxmlformats.org/officeDocument/2006/relationships/slide" Target="slides/slide19.xml" /><Relationship Id="rId32" Type="http://schemas.openxmlformats.org/officeDocument/2006/relationships/slide" Target="slides/slide27.xml" /><Relationship Id="rId37" Type="http://schemas.openxmlformats.org/officeDocument/2006/relationships/notesMaster" Target="notesMasters/notesMaster1.xml" /><Relationship Id="rId40" Type="http://schemas.openxmlformats.org/officeDocument/2006/relationships/viewProps" Target="viewProps.xml" /><Relationship Id="rId5" Type="http://schemas.openxmlformats.org/officeDocument/2006/relationships/slideMaster" Target="slideMasters/slideMaster1.xml" /><Relationship Id="rId15" Type="http://schemas.openxmlformats.org/officeDocument/2006/relationships/slide" Target="slides/slide10.xml" /><Relationship Id="rId23" Type="http://schemas.openxmlformats.org/officeDocument/2006/relationships/slide" Target="slides/slide18.xml" /><Relationship Id="rId28" Type="http://schemas.openxmlformats.org/officeDocument/2006/relationships/slide" Target="slides/slide23.xml" /><Relationship Id="rId36" Type="http://schemas.openxmlformats.org/officeDocument/2006/relationships/slide" Target="slides/slide31.xml" /><Relationship Id="rId10" Type="http://schemas.openxmlformats.org/officeDocument/2006/relationships/slide" Target="slides/slide5.xml" /><Relationship Id="rId19" Type="http://schemas.openxmlformats.org/officeDocument/2006/relationships/slide" Target="slides/slide14.xml" /><Relationship Id="rId31" Type="http://schemas.openxmlformats.org/officeDocument/2006/relationships/slide" Target="slides/slide26.xml" /><Relationship Id="rId4" Type="http://schemas.openxmlformats.org/officeDocument/2006/relationships/customXml" Target="../customXml/item4.xml" /><Relationship Id="rId9" Type="http://schemas.openxmlformats.org/officeDocument/2006/relationships/slide" Target="slides/slide4.xml" /><Relationship Id="rId14" Type="http://schemas.openxmlformats.org/officeDocument/2006/relationships/slide" Target="slides/slide9.xml" /><Relationship Id="rId22" Type="http://schemas.openxmlformats.org/officeDocument/2006/relationships/slide" Target="slides/slide17.xml" /><Relationship Id="rId27" Type="http://schemas.openxmlformats.org/officeDocument/2006/relationships/slide" Target="slides/slide22.xml" /><Relationship Id="rId30" Type="http://schemas.openxmlformats.org/officeDocument/2006/relationships/slide" Target="slides/slide25.xml" /><Relationship Id="rId35" Type="http://schemas.openxmlformats.org/officeDocument/2006/relationships/slide" Target="slides/slide30.xml" /></Relationships>
</file>

<file path=ppt/diagrams/_rels/data1.xml.rels><?xml version="1.0" encoding="UTF-8" standalone="yes"?>
<Relationships xmlns="http://schemas.openxmlformats.org/package/2006/relationships"><Relationship Id="rId3" Type="http://schemas.openxmlformats.org/officeDocument/2006/relationships/image" Target="../media/image11.jpeg" /><Relationship Id="rId7" Type="http://schemas.openxmlformats.org/officeDocument/2006/relationships/image" Target="../media/image15.jpeg" /><Relationship Id="rId2" Type="http://schemas.openxmlformats.org/officeDocument/2006/relationships/image" Target="../media/image10.jpeg" /><Relationship Id="rId1" Type="http://schemas.openxmlformats.org/officeDocument/2006/relationships/image" Target="../media/image9.jpeg" /><Relationship Id="rId6" Type="http://schemas.openxmlformats.org/officeDocument/2006/relationships/image" Target="../media/image14.jpeg" /><Relationship Id="rId5" Type="http://schemas.openxmlformats.org/officeDocument/2006/relationships/image" Target="../media/image13.jpeg" /><Relationship Id="rId4" Type="http://schemas.openxmlformats.org/officeDocument/2006/relationships/image" Target="../media/image12.jpeg" /></Relationships>
</file>

<file path=ppt/diagrams/_rels/drawing1.xml.rels><?xml version="1.0" encoding="UTF-8" standalone="yes"?>
<Relationships xmlns="http://schemas.openxmlformats.org/package/2006/relationships"><Relationship Id="rId3" Type="http://schemas.openxmlformats.org/officeDocument/2006/relationships/image" Target="../media/image11.jpeg" /><Relationship Id="rId7" Type="http://schemas.openxmlformats.org/officeDocument/2006/relationships/image" Target="../media/image15.jpeg" /><Relationship Id="rId2" Type="http://schemas.openxmlformats.org/officeDocument/2006/relationships/image" Target="../media/image10.jpeg" /><Relationship Id="rId1" Type="http://schemas.openxmlformats.org/officeDocument/2006/relationships/image" Target="../media/image9.jpeg" /><Relationship Id="rId6" Type="http://schemas.openxmlformats.org/officeDocument/2006/relationships/image" Target="../media/image14.jpeg" /><Relationship Id="rId5" Type="http://schemas.openxmlformats.org/officeDocument/2006/relationships/image" Target="../media/image13.jpeg" /><Relationship Id="rId4" Type="http://schemas.openxmlformats.org/officeDocument/2006/relationships/image" Target="../media/image12.jpeg" /></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7F23A8-A900-452D-94DF-685B45A1E3BD}" type="doc">
      <dgm:prSet loTypeId="urn:microsoft.com/office/officeart/2005/8/layout/vList3" loCatId="list" qsTypeId="urn:microsoft.com/office/officeart/2005/8/quickstyle/simple5" qsCatId="simple" csTypeId="urn:microsoft.com/office/officeart/2005/8/colors/accent6_1" csCatId="accent6" phldr="1"/>
      <dgm:spPr/>
      <dgm:t>
        <a:bodyPr/>
        <a:lstStyle/>
        <a:p>
          <a:endParaRPr lang="sk-SK"/>
        </a:p>
      </dgm:t>
    </dgm:pt>
    <dgm:pt modelId="{DA8BA215-0BBE-4744-9BA2-D25D194D499A}">
      <dgm:prSet custT="1"/>
      <dgm:spPr/>
      <dgm:t>
        <a:bodyPr/>
        <a:lstStyle/>
        <a:p>
          <a:pPr algn="l" rtl="0"/>
          <a:r>
            <a:rPr lang="sk-SK" sz="2400" noProof="0" dirty="0"/>
            <a:t>		</a:t>
          </a:r>
          <a:r>
            <a:rPr lang="en-GB" sz="2400" b="1" noProof="0" dirty="0">
              <a:solidFill>
                <a:schemeClr val="accent6">
                  <a:lumMod val="50000"/>
                </a:schemeClr>
              </a:solidFill>
            </a:rPr>
            <a:t>B</a:t>
          </a:r>
          <a:r>
            <a:rPr lang="sk-SK" sz="2400" b="1" noProof="0" dirty="0">
              <a:solidFill>
                <a:schemeClr val="accent6">
                  <a:lumMod val="50000"/>
                </a:schemeClr>
              </a:solidFill>
            </a:rPr>
            <a:t>iodiverzita </a:t>
          </a:r>
          <a:r>
            <a:rPr lang="sk-SK" sz="2400" noProof="0" dirty="0">
              <a:solidFill>
                <a:schemeClr val="accent6">
                  <a:lumMod val="50000"/>
                </a:schemeClr>
              </a:solidFill>
            </a:rPr>
            <a:t>a ekosystémové služby </a:t>
          </a:r>
          <a:endParaRPr lang="en-GB" sz="2400" b="1" noProof="0" dirty="0">
            <a:solidFill>
              <a:schemeClr val="accent6">
                <a:lumMod val="50000"/>
              </a:schemeClr>
            </a:solidFill>
          </a:endParaRPr>
        </a:p>
      </dgm:t>
    </dgm:pt>
    <dgm:pt modelId="{6C7EF4D7-C3D0-4D21-8305-AF3FFF9D12F4}" type="parTrans" cxnId="{49AC5412-D3CF-4A40-B1D0-8F82D550A1A3}">
      <dgm:prSet/>
      <dgm:spPr/>
      <dgm:t>
        <a:bodyPr/>
        <a:lstStyle/>
        <a:p>
          <a:endParaRPr lang="sk-SK"/>
        </a:p>
      </dgm:t>
    </dgm:pt>
    <dgm:pt modelId="{55981063-DE9A-4A1B-9179-50C7AE5F30E2}" type="sibTrans" cxnId="{49AC5412-D3CF-4A40-B1D0-8F82D550A1A3}">
      <dgm:prSet/>
      <dgm:spPr/>
      <dgm:t>
        <a:bodyPr/>
        <a:lstStyle/>
        <a:p>
          <a:endParaRPr lang="sk-SK"/>
        </a:p>
      </dgm:t>
    </dgm:pt>
    <dgm:pt modelId="{8C486D46-3A71-4CD0-8456-C9AA16824F97}">
      <dgm:prSet custT="1"/>
      <dgm:spPr/>
      <dgm:t>
        <a:bodyPr/>
        <a:lstStyle/>
        <a:p>
          <a:pPr algn="l" rtl="0">
            <a:spcAft>
              <a:spcPts val="0"/>
            </a:spcAft>
          </a:pPr>
          <a:r>
            <a:rPr lang="sk-SK" sz="2400" noProof="0" dirty="0"/>
            <a:t>		</a:t>
          </a:r>
          <a:r>
            <a:rPr lang="sk-SK" sz="2400" noProof="0" dirty="0">
              <a:solidFill>
                <a:schemeClr val="accent6">
                  <a:lumMod val="50000"/>
                </a:schemeClr>
              </a:solidFill>
            </a:rPr>
            <a:t>Spravodlivé, zdravé a ekologické </a:t>
          </a:r>
          <a:r>
            <a:rPr lang="sk-SK" sz="2400" b="1" noProof="0" dirty="0">
              <a:solidFill>
                <a:schemeClr val="accent6">
                  <a:lumMod val="50000"/>
                </a:schemeClr>
              </a:solidFill>
            </a:rPr>
            <a:t>potravinové systémy </a:t>
          </a:r>
          <a:r>
            <a:rPr lang="sk-SK" sz="2400" noProof="0" dirty="0">
              <a:solidFill>
                <a:schemeClr val="accent6">
                  <a:lumMod val="50000"/>
                </a:schemeClr>
              </a:solidFill>
            </a:rPr>
            <a:t>od prvovýroby až            		po spotrebu </a:t>
          </a:r>
          <a:endParaRPr lang="en-GB" sz="2400" b="1" noProof="0" dirty="0">
            <a:solidFill>
              <a:schemeClr val="accent6">
                <a:lumMod val="50000"/>
              </a:schemeClr>
            </a:solidFill>
          </a:endParaRPr>
        </a:p>
      </dgm:t>
    </dgm:pt>
    <dgm:pt modelId="{F3DE2853-CB9B-4C05-A49D-1B292BDBB07D}" type="parTrans" cxnId="{46877C0D-4BC0-4644-88B3-27603671B449}">
      <dgm:prSet/>
      <dgm:spPr/>
      <dgm:t>
        <a:bodyPr/>
        <a:lstStyle/>
        <a:p>
          <a:endParaRPr lang="sk-SK"/>
        </a:p>
      </dgm:t>
    </dgm:pt>
    <dgm:pt modelId="{4AE1BFC3-21EF-46D0-B019-678C5FD82690}" type="sibTrans" cxnId="{46877C0D-4BC0-4644-88B3-27603671B449}">
      <dgm:prSet/>
      <dgm:spPr/>
      <dgm:t>
        <a:bodyPr/>
        <a:lstStyle/>
        <a:p>
          <a:endParaRPr lang="sk-SK"/>
        </a:p>
      </dgm:t>
    </dgm:pt>
    <dgm:pt modelId="{5FD9FFF8-DF93-4C4B-BEFE-B064C3B68BA2}">
      <dgm:prSet custT="1"/>
      <dgm:spPr/>
      <dgm:t>
        <a:bodyPr/>
        <a:lstStyle/>
        <a:p>
          <a:pPr algn="l" rtl="0"/>
          <a:r>
            <a:rPr lang="sk-SK" sz="2400" baseline="0" dirty="0"/>
            <a:t>		</a:t>
          </a:r>
          <a:r>
            <a:rPr lang="sk-SK" sz="2400" baseline="0" dirty="0">
              <a:solidFill>
                <a:schemeClr val="accent6">
                  <a:lumMod val="50000"/>
                </a:schemeClr>
              </a:solidFill>
            </a:rPr>
            <a:t>Odvetvia obehového hospodárstva a </a:t>
          </a:r>
          <a:r>
            <a:rPr lang="sk-SK" sz="2400" b="1" baseline="0" dirty="0">
              <a:solidFill>
                <a:schemeClr val="accent6">
                  <a:lumMod val="50000"/>
                </a:schemeClr>
              </a:solidFill>
            </a:rPr>
            <a:t>biohospodárstva</a:t>
          </a:r>
          <a:r>
            <a:rPr lang="sk-SK" sz="2400" baseline="0" dirty="0">
              <a:solidFill>
                <a:schemeClr val="accent6">
                  <a:lumMod val="50000"/>
                </a:schemeClr>
              </a:solidFill>
            </a:rPr>
            <a:t> </a:t>
          </a:r>
          <a:endParaRPr lang="en-GB" sz="2400" b="1" noProof="0" dirty="0">
            <a:solidFill>
              <a:schemeClr val="accent6">
                <a:lumMod val="50000"/>
              </a:schemeClr>
            </a:solidFill>
          </a:endParaRPr>
        </a:p>
      </dgm:t>
    </dgm:pt>
    <dgm:pt modelId="{6F0F43EB-0CCB-4F5B-9B9D-0BAED03F2ADD}" type="parTrans" cxnId="{4DB627EC-E2A3-4EF1-8CD0-5DD06CF531E7}">
      <dgm:prSet/>
      <dgm:spPr/>
      <dgm:t>
        <a:bodyPr/>
        <a:lstStyle/>
        <a:p>
          <a:endParaRPr lang="sk-SK"/>
        </a:p>
      </dgm:t>
    </dgm:pt>
    <dgm:pt modelId="{562B5F2E-803F-4F1B-8BAD-A4D2CF5FF65F}" type="sibTrans" cxnId="{4DB627EC-E2A3-4EF1-8CD0-5DD06CF531E7}">
      <dgm:prSet/>
      <dgm:spPr/>
      <dgm:t>
        <a:bodyPr/>
        <a:lstStyle/>
        <a:p>
          <a:endParaRPr lang="sk-SK"/>
        </a:p>
      </dgm:t>
    </dgm:pt>
    <dgm:pt modelId="{0FFC2189-A8DC-4273-9C43-ACFB0ABD530C}">
      <dgm:prSet custT="1"/>
      <dgm:spPr/>
      <dgm:t>
        <a:bodyPr/>
        <a:lstStyle/>
        <a:p>
          <a:pPr algn="l" rtl="0"/>
          <a:r>
            <a:rPr lang="sk-SK" sz="2400" baseline="0" dirty="0"/>
            <a:t>		</a:t>
          </a:r>
          <a:r>
            <a:rPr lang="sk-SK" sz="2400" baseline="0" dirty="0">
              <a:solidFill>
                <a:schemeClr val="accent6">
                  <a:lumMod val="50000"/>
                </a:schemeClr>
              </a:solidFill>
            </a:rPr>
            <a:t>Čisté </a:t>
          </a:r>
          <a:r>
            <a:rPr lang="sk-SK" sz="2400" b="1" baseline="0" dirty="0">
              <a:solidFill>
                <a:schemeClr val="accent6">
                  <a:lumMod val="50000"/>
                </a:schemeClr>
              </a:solidFill>
            </a:rPr>
            <a:t>životné prostredie </a:t>
          </a:r>
          <a:r>
            <a:rPr lang="sk-SK" sz="2400" baseline="0" dirty="0">
              <a:solidFill>
                <a:schemeClr val="accent6">
                  <a:lumMod val="50000"/>
                </a:schemeClr>
              </a:solidFill>
            </a:rPr>
            <a:t>a nulové znečistenie </a:t>
          </a:r>
          <a:endParaRPr lang="en-GB" sz="2400" b="1" noProof="0" dirty="0">
            <a:solidFill>
              <a:schemeClr val="accent6">
                <a:lumMod val="50000"/>
              </a:schemeClr>
            </a:solidFill>
          </a:endParaRPr>
        </a:p>
      </dgm:t>
    </dgm:pt>
    <dgm:pt modelId="{565131BA-4391-4029-867F-B6B56DA74C1D}" type="parTrans" cxnId="{5A785E12-4FD8-4A61-A17D-B939968F2919}">
      <dgm:prSet/>
      <dgm:spPr/>
      <dgm:t>
        <a:bodyPr/>
        <a:lstStyle/>
        <a:p>
          <a:endParaRPr lang="sk-SK"/>
        </a:p>
      </dgm:t>
    </dgm:pt>
    <dgm:pt modelId="{2C1745C1-00C8-4965-9C45-D3A8408840BA}" type="sibTrans" cxnId="{5A785E12-4FD8-4A61-A17D-B939968F2919}">
      <dgm:prSet/>
      <dgm:spPr/>
      <dgm:t>
        <a:bodyPr/>
        <a:lstStyle/>
        <a:p>
          <a:endParaRPr lang="sk-SK"/>
        </a:p>
      </dgm:t>
    </dgm:pt>
    <dgm:pt modelId="{CAE09CCE-E904-41A1-AD25-43F02C8208D3}">
      <dgm:prSet custT="1"/>
      <dgm:spPr/>
      <dgm:t>
        <a:bodyPr/>
        <a:lstStyle/>
        <a:p>
          <a:pPr algn="l" rtl="0"/>
          <a:r>
            <a:rPr lang="sk-SK" sz="2400" baseline="0" dirty="0"/>
            <a:t>		</a:t>
          </a:r>
          <a:r>
            <a:rPr lang="sk-SK" sz="2400" baseline="0" dirty="0">
              <a:solidFill>
                <a:schemeClr val="accent6">
                  <a:lumMod val="50000"/>
                </a:schemeClr>
              </a:solidFill>
            </a:rPr>
            <a:t>Pôda, oceány a voda pre </a:t>
          </a:r>
          <a:r>
            <a:rPr lang="sk-SK" sz="2400" b="1" baseline="0" dirty="0">
              <a:solidFill>
                <a:schemeClr val="accent6">
                  <a:lumMod val="50000"/>
                </a:schemeClr>
              </a:solidFill>
            </a:rPr>
            <a:t>opatrenia v oblasti klímy </a:t>
          </a:r>
          <a:endParaRPr lang="en-GB" sz="2400" b="1" noProof="0" dirty="0">
            <a:solidFill>
              <a:schemeClr val="accent6">
                <a:lumMod val="50000"/>
              </a:schemeClr>
            </a:solidFill>
          </a:endParaRPr>
        </a:p>
      </dgm:t>
    </dgm:pt>
    <dgm:pt modelId="{106925AE-2C99-48BA-B1A0-7971C3825EB1}" type="parTrans" cxnId="{1B16C227-DFA8-4539-B886-8246B16188EC}">
      <dgm:prSet/>
      <dgm:spPr/>
      <dgm:t>
        <a:bodyPr/>
        <a:lstStyle/>
        <a:p>
          <a:endParaRPr lang="sk-SK"/>
        </a:p>
      </dgm:t>
    </dgm:pt>
    <dgm:pt modelId="{9A21E75A-6032-4870-8807-7AE05D8E8CA1}" type="sibTrans" cxnId="{1B16C227-DFA8-4539-B886-8246B16188EC}">
      <dgm:prSet/>
      <dgm:spPr/>
      <dgm:t>
        <a:bodyPr/>
        <a:lstStyle/>
        <a:p>
          <a:endParaRPr lang="sk-SK"/>
        </a:p>
      </dgm:t>
    </dgm:pt>
    <dgm:pt modelId="{9C4ED276-AEE1-4209-AF5F-9FEBA8887091}">
      <dgm:prSet custT="1"/>
      <dgm:spPr/>
      <dgm:t>
        <a:bodyPr/>
        <a:lstStyle/>
        <a:p>
          <a:pPr algn="l" rtl="0">
            <a:spcAft>
              <a:spcPts val="0"/>
            </a:spcAft>
          </a:pPr>
          <a:r>
            <a:rPr lang="sk-SK" sz="2400" baseline="0" dirty="0"/>
            <a:t>		</a:t>
          </a:r>
          <a:r>
            <a:rPr lang="sk-SK" sz="2400" baseline="0" dirty="0">
              <a:solidFill>
                <a:schemeClr val="accent6">
                  <a:lumMod val="50000"/>
                </a:schemeClr>
              </a:solidFill>
            </a:rPr>
            <a:t>Odolné, inkluzívne, zdravé a ekologické vidiecke, pobrežné a mestské 			</a:t>
          </a:r>
          <a:r>
            <a:rPr lang="sk-SK" sz="2400" b="1" baseline="0" dirty="0">
              <a:solidFill>
                <a:schemeClr val="accent6">
                  <a:lumMod val="50000"/>
                </a:schemeClr>
              </a:solidFill>
            </a:rPr>
            <a:t>komunity</a:t>
          </a:r>
          <a:r>
            <a:rPr lang="sk-SK" sz="2400" baseline="0" dirty="0">
              <a:solidFill>
                <a:schemeClr val="accent6">
                  <a:lumMod val="50000"/>
                </a:schemeClr>
              </a:solidFill>
            </a:rPr>
            <a:t> </a:t>
          </a:r>
          <a:endParaRPr lang="en-GB" sz="2400" b="1" noProof="0" dirty="0">
            <a:solidFill>
              <a:schemeClr val="accent6">
                <a:lumMod val="50000"/>
              </a:schemeClr>
            </a:solidFill>
          </a:endParaRPr>
        </a:p>
      </dgm:t>
    </dgm:pt>
    <dgm:pt modelId="{DB9C6353-8BC7-47FF-89B0-15723C1A3F0E}" type="parTrans" cxnId="{EA27907F-C2CB-4BD8-9046-FA645A43E7C6}">
      <dgm:prSet/>
      <dgm:spPr/>
      <dgm:t>
        <a:bodyPr/>
        <a:lstStyle/>
        <a:p>
          <a:endParaRPr lang="sk-SK"/>
        </a:p>
      </dgm:t>
    </dgm:pt>
    <dgm:pt modelId="{7A76FDB0-AA4C-47D7-BFDB-E5968A688411}" type="sibTrans" cxnId="{EA27907F-C2CB-4BD8-9046-FA645A43E7C6}">
      <dgm:prSet/>
      <dgm:spPr/>
      <dgm:t>
        <a:bodyPr/>
        <a:lstStyle/>
        <a:p>
          <a:endParaRPr lang="sk-SK"/>
        </a:p>
      </dgm:t>
    </dgm:pt>
    <dgm:pt modelId="{32E34DEE-CE9E-4C6B-827C-D5BEFEF16FD7}">
      <dgm:prSet custT="1"/>
      <dgm:spPr/>
      <dgm:t>
        <a:bodyPr/>
        <a:lstStyle/>
        <a:p>
          <a:pPr algn="l" rtl="0">
            <a:spcAft>
              <a:spcPts val="0"/>
            </a:spcAft>
          </a:pPr>
          <a:r>
            <a:rPr lang="sk-SK" sz="2400" baseline="0" dirty="0">
              <a:solidFill>
                <a:schemeClr val="accent6">
                  <a:lumMod val="50000"/>
                </a:schemeClr>
              </a:solidFill>
            </a:rPr>
            <a:t>		</a:t>
          </a:r>
          <a:r>
            <a:rPr lang="sk-SK" sz="2400" b="1" baseline="0" dirty="0">
              <a:solidFill>
                <a:schemeClr val="accent6">
                  <a:lumMod val="50000"/>
                </a:schemeClr>
              </a:solidFill>
            </a:rPr>
            <a:t>Inovačné riadenie</a:t>
          </a:r>
          <a:r>
            <a:rPr lang="sk-SK" sz="2400" baseline="0" dirty="0">
              <a:solidFill>
                <a:schemeClr val="accent6">
                  <a:lumMod val="50000"/>
                </a:schemeClr>
              </a:solidFill>
            </a:rPr>
            <a:t>, environmentálne pozorovania a digitálne riešenia </a:t>
          </a:r>
        </a:p>
        <a:p>
          <a:pPr algn="l" rtl="0">
            <a:spcAft>
              <a:spcPts val="0"/>
            </a:spcAft>
          </a:pPr>
          <a:r>
            <a:rPr lang="sk-SK" sz="2400" baseline="0" dirty="0">
              <a:solidFill>
                <a:schemeClr val="accent6">
                  <a:lumMod val="50000"/>
                </a:schemeClr>
              </a:solidFill>
            </a:rPr>
            <a:t>                               na podporu Zelenej dohody </a:t>
          </a:r>
          <a:endParaRPr lang="en-GB" sz="2400" b="1" noProof="0" dirty="0">
            <a:solidFill>
              <a:schemeClr val="accent6">
                <a:lumMod val="50000"/>
              </a:schemeClr>
            </a:solidFill>
          </a:endParaRPr>
        </a:p>
      </dgm:t>
    </dgm:pt>
    <dgm:pt modelId="{ED0564DC-C24F-4CDB-A715-CCE3FCACE1BF}" type="parTrans" cxnId="{90A15783-616E-43DF-A407-429D137FCE2D}">
      <dgm:prSet/>
      <dgm:spPr/>
      <dgm:t>
        <a:bodyPr/>
        <a:lstStyle/>
        <a:p>
          <a:endParaRPr lang="sk-SK"/>
        </a:p>
      </dgm:t>
    </dgm:pt>
    <dgm:pt modelId="{BFF21792-32E6-417F-A3C8-F7D38C046051}" type="sibTrans" cxnId="{90A15783-616E-43DF-A407-429D137FCE2D}">
      <dgm:prSet/>
      <dgm:spPr/>
      <dgm:t>
        <a:bodyPr/>
        <a:lstStyle/>
        <a:p>
          <a:endParaRPr lang="sk-SK"/>
        </a:p>
      </dgm:t>
    </dgm:pt>
    <dgm:pt modelId="{4105A3F0-A8C1-4F93-86C6-1AC33E0EE2FE}" type="pres">
      <dgm:prSet presAssocID="{AC7F23A8-A900-452D-94DF-685B45A1E3BD}" presName="linearFlow" presStyleCnt="0">
        <dgm:presLayoutVars>
          <dgm:dir/>
          <dgm:resizeHandles val="exact"/>
        </dgm:presLayoutVars>
      </dgm:prSet>
      <dgm:spPr/>
    </dgm:pt>
    <dgm:pt modelId="{EEAC45E4-F397-47D5-A84B-883B733D31B4}" type="pres">
      <dgm:prSet presAssocID="{DA8BA215-0BBE-4744-9BA2-D25D194D499A}" presName="composite" presStyleCnt="0"/>
      <dgm:spPr/>
    </dgm:pt>
    <dgm:pt modelId="{1A225D79-E918-419B-917A-B0B1872AAB55}" type="pres">
      <dgm:prSet presAssocID="{DA8BA215-0BBE-4744-9BA2-D25D194D499A}" presName="imgShp" presStyleLbl="fgImgPlace1" presStyleIdx="0" presStyleCnt="7" custLinFactX="-1940" custLinFactNeighborX="-100000" custLinFactNeighborY="-68"/>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EC39562D-F5EC-49D3-9EC2-1C4743AC1CD2}" type="pres">
      <dgm:prSet presAssocID="{DA8BA215-0BBE-4744-9BA2-D25D194D499A}" presName="txShp" presStyleLbl="node1" presStyleIdx="0" presStyleCnt="7" custScaleX="147223" custScaleY="105217" custLinFactNeighborX="0" custLinFactNeighborY="-422">
        <dgm:presLayoutVars>
          <dgm:bulletEnabled val="1"/>
        </dgm:presLayoutVars>
      </dgm:prSet>
      <dgm:spPr>
        <a:prstGeom prst="rect">
          <a:avLst/>
        </a:prstGeom>
      </dgm:spPr>
    </dgm:pt>
    <dgm:pt modelId="{15FDD216-D98C-4050-A674-53D975FE45E7}" type="pres">
      <dgm:prSet presAssocID="{55981063-DE9A-4A1B-9179-50C7AE5F30E2}" presName="spacing" presStyleCnt="0"/>
      <dgm:spPr/>
    </dgm:pt>
    <dgm:pt modelId="{C72F95A8-B64C-440C-8F28-29F224EED6A1}" type="pres">
      <dgm:prSet presAssocID="{8C486D46-3A71-4CD0-8456-C9AA16824F97}" presName="composite" presStyleCnt="0"/>
      <dgm:spPr/>
    </dgm:pt>
    <dgm:pt modelId="{22C291BE-5DFE-4E3B-95B4-365B458487B5}" type="pres">
      <dgm:prSet presAssocID="{8C486D46-3A71-4CD0-8456-C9AA16824F97}" presName="imgShp" presStyleLbl="fgImgPlace1" presStyleIdx="1" presStyleCnt="7" custLinFactX="-1184" custLinFactNeighborX="-100000" custLinFactNeighborY="-1891"/>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pt>
    <dgm:pt modelId="{BD5F5A39-BBE0-4C28-87DE-658AA19437C2}" type="pres">
      <dgm:prSet presAssocID="{8C486D46-3A71-4CD0-8456-C9AA16824F97}" presName="txShp" presStyleLbl="node1" presStyleIdx="1" presStyleCnt="7" custScaleX="147223" custScaleY="105073" custLinFactNeighborX="523" custLinFactNeighborY="-1551">
        <dgm:presLayoutVars>
          <dgm:bulletEnabled val="1"/>
        </dgm:presLayoutVars>
      </dgm:prSet>
      <dgm:spPr>
        <a:prstGeom prst="rect">
          <a:avLst/>
        </a:prstGeom>
      </dgm:spPr>
    </dgm:pt>
    <dgm:pt modelId="{11D5D4E4-1E8A-436E-B615-C3AFD9C92224}" type="pres">
      <dgm:prSet presAssocID="{4AE1BFC3-21EF-46D0-B019-678C5FD82690}" presName="spacing" presStyleCnt="0"/>
      <dgm:spPr/>
    </dgm:pt>
    <dgm:pt modelId="{92BA1C5A-4866-4795-9048-2A4E93119F78}" type="pres">
      <dgm:prSet presAssocID="{5FD9FFF8-DF93-4C4B-BEFE-B064C3B68BA2}" presName="composite" presStyleCnt="0"/>
      <dgm:spPr/>
    </dgm:pt>
    <dgm:pt modelId="{97C72BCB-CE9E-47A7-94BE-F7224DCE6C00}" type="pres">
      <dgm:prSet presAssocID="{5FD9FFF8-DF93-4C4B-BEFE-B064C3B68BA2}" presName="imgShp" presStyleLbl="fgImgPlace1" presStyleIdx="2" presStyleCnt="7" custLinFactX="-933" custLinFactNeighborX="-100000" custLinFactNeighborY="-1699"/>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dgm:spPr>
    </dgm:pt>
    <dgm:pt modelId="{13177A96-02EB-4114-9325-5F9A657EFB53}" type="pres">
      <dgm:prSet presAssocID="{5FD9FFF8-DF93-4C4B-BEFE-B064C3B68BA2}" presName="txShp" presStyleLbl="node1" presStyleIdx="2" presStyleCnt="7" custScaleX="147223" custScaleY="105360" custLinFactNeighborX="0">
        <dgm:presLayoutVars>
          <dgm:bulletEnabled val="1"/>
        </dgm:presLayoutVars>
      </dgm:prSet>
      <dgm:spPr>
        <a:prstGeom prst="rect">
          <a:avLst/>
        </a:prstGeom>
      </dgm:spPr>
    </dgm:pt>
    <dgm:pt modelId="{49B21E9D-FB9B-4C70-8747-82B9E5215AA5}" type="pres">
      <dgm:prSet presAssocID="{562B5F2E-803F-4F1B-8BAD-A4D2CF5FF65F}" presName="spacing" presStyleCnt="0"/>
      <dgm:spPr/>
    </dgm:pt>
    <dgm:pt modelId="{7A70EF71-BEE2-4BC1-8EA8-700B193ED8C4}" type="pres">
      <dgm:prSet presAssocID="{0FFC2189-A8DC-4273-9C43-ACFB0ABD530C}" presName="composite" presStyleCnt="0"/>
      <dgm:spPr/>
    </dgm:pt>
    <dgm:pt modelId="{9A4A80F3-CCDA-4816-8E08-FE0FC4D296C2}" type="pres">
      <dgm:prSet presAssocID="{0FFC2189-A8DC-4273-9C43-ACFB0ABD530C}" presName="imgShp" presStyleLbl="fgImgPlace1" presStyleIdx="3" presStyleCnt="7" custLinFactX="-1941" custLinFactNeighborX="-100000" custLinFactNeighborY="2790"/>
      <dgm:spPr>
        <a:blipFill>
          <a:blip xmlns:r="http://schemas.openxmlformats.org/officeDocument/2006/relationships" r:embed="rId4">
            <a:extLst>
              <a:ext uri="{28A0092B-C50C-407E-A947-70E740481C1C}">
                <a14:useLocalDpi xmlns:a14="http://schemas.microsoft.com/office/drawing/2010/main" val="0"/>
              </a:ext>
            </a:extLst>
          </a:blip>
          <a:srcRect/>
          <a:stretch>
            <a:fillRect l="-19000" r="-19000"/>
          </a:stretch>
        </a:blipFill>
      </dgm:spPr>
    </dgm:pt>
    <dgm:pt modelId="{22E2CE70-6F89-4D46-BE57-4C4CB5F094EA}" type="pres">
      <dgm:prSet presAssocID="{0FFC2189-A8DC-4273-9C43-ACFB0ABD530C}" presName="txShp" presStyleLbl="node1" presStyleIdx="3" presStyleCnt="7" custScaleX="147223" custScaleY="105312" custLinFactNeighborY="171">
        <dgm:presLayoutVars>
          <dgm:bulletEnabled val="1"/>
        </dgm:presLayoutVars>
      </dgm:prSet>
      <dgm:spPr>
        <a:prstGeom prst="rect">
          <a:avLst/>
        </a:prstGeom>
      </dgm:spPr>
    </dgm:pt>
    <dgm:pt modelId="{E9ABEB41-4466-4771-82B4-92E51B90AA87}" type="pres">
      <dgm:prSet presAssocID="{2C1745C1-00C8-4965-9C45-D3A8408840BA}" presName="spacing" presStyleCnt="0"/>
      <dgm:spPr/>
    </dgm:pt>
    <dgm:pt modelId="{D9898DBD-8D4C-48AB-BD7A-A60DEA10FB57}" type="pres">
      <dgm:prSet presAssocID="{CAE09CCE-E904-41A1-AD25-43F02C8208D3}" presName="composite" presStyleCnt="0"/>
      <dgm:spPr/>
    </dgm:pt>
    <dgm:pt modelId="{2A065F69-7774-421B-99CB-606BAE38421F}" type="pres">
      <dgm:prSet presAssocID="{CAE09CCE-E904-41A1-AD25-43F02C8208D3}" presName="imgShp" presStyleLbl="fgImgPlace1" presStyleIdx="4" presStyleCnt="7" custLinFactX="-1940" custLinFactNeighborX="-100000"/>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24000" r="-24000"/>
          </a:stretch>
        </a:blipFill>
      </dgm:spPr>
    </dgm:pt>
    <dgm:pt modelId="{74C699D4-41DB-4010-962A-012C23322C75}" type="pres">
      <dgm:prSet presAssocID="{CAE09CCE-E904-41A1-AD25-43F02C8208D3}" presName="txShp" presStyleLbl="node1" presStyleIdx="4" presStyleCnt="7" custScaleX="147223" custScaleY="105504" custLinFactNeighborY="1699">
        <dgm:presLayoutVars>
          <dgm:bulletEnabled val="1"/>
        </dgm:presLayoutVars>
      </dgm:prSet>
      <dgm:spPr>
        <a:prstGeom prst="rect">
          <a:avLst/>
        </a:prstGeom>
      </dgm:spPr>
    </dgm:pt>
    <dgm:pt modelId="{AC108120-3730-4D20-8064-D153C87A8A9A}" type="pres">
      <dgm:prSet presAssocID="{9A21E75A-6032-4870-8807-7AE05D8E8CA1}" presName="spacing" presStyleCnt="0"/>
      <dgm:spPr/>
    </dgm:pt>
    <dgm:pt modelId="{60F41CD5-DBE4-418A-80B5-D5F74D344A97}" type="pres">
      <dgm:prSet presAssocID="{9C4ED276-AEE1-4209-AF5F-9FEBA8887091}" presName="composite" presStyleCnt="0"/>
      <dgm:spPr/>
    </dgm:pt>
    <dgm:pt modelId="{26C90361-B246-42B2-9672-57C2FF420AAD}" type="pres">
      <dgm:prSet presAssocID="{9C4ED276-AEE1-4209-AF5F-9FEBA8887091}" presName="imgShp" presStyleLbl="fgImgPlace1" presStyleIdx="5" presStyleCnt="7" custLinFactX="-1940" custLinFactNeighborX="-100000"/>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22000" r="-22000"/>
          </a:stretch>
        </a:blipFill>
      </dgm:spPr>
    </dgm:pt>
    <dgm:pt modelId="{A6A352F8-A007-4171-94C9-D6ECC13D4FD9}" type="pres">
      <dgm:prSet presAssocID="{9C4ED276-AEE1-4209-AF5F-9FEBA8887091}" presName="txShp" presStyleLbl="node1" presStyleIdx="5" presStyleCnt="7" custScaleX="147223" custScaleY="105457">
        <dgm:presLayoutVars>
          <dgm:bulletEnabled val="1"/>
        </dgm:presLayoutVars>
      </dgm:prSet>
      <dgm:spPr>
        <a:prstGeom prst="rect">
          <a:avLst/>
        </a:prstGeom>
      </dgm:spPr>
    </dgm:pt>
    <dgm:pt modelId="{F131565F-95AE-42CD-AD41-61A652F8405C}" type="pres">
      <dgm:prSet presAssocID="{7A76FDB0-AA4C-47D7-BFDB-E5968A688411}" presName="spacing" presStyleCnt="0"/>
      <dgm:spPr/>
    </dgm:pt>
    <dgm:pt modelId="{FB659356-B7DE-44E8-B02E-4B57F707A28B}" type="pres">
      <dgm:prSet presAssocID="{32E34DEE-CE9E-4C6B-827C-D5BEFEF16FD7}" presName="composite" presStyleCnt="0"/>
      <dgm:spPr/>
    </dgm:pt>
    <dgm:pt modelId="{B7E5FB17-BE07-436C-B189-E689166E14CE}" type="pres">
      <dgm:prSet presAssocID="{32E34DEE-CE9E-4C6B-827C-D5BEFEF16FD7}" presName="imgShp" presStyleLbl="fgImgPlace1" presStyleIdx="6" presStyleCnt="7" custLinFactNeighborX="-98542"/>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t="-15000" b="-15000"/>
          </a:stretch>
        </a:blipFill>
      </dgm:spPr>
    </dgm:pt>
    <dgm:pt modelId="{658B2B44-EEAF-4834-A836-5DFEF0040006}" type="pres">
      <dgm:prSet presAssocID="{32E34DEE-CE9E-4C6B-827C-D5BEFEF16FD7}" presName="txShp" presStyleLbl="node1" presStyleIdx="6" presStyleCnt="7" custAng="0" custScaleX="147223" custScaleY="105457">
        <dgm:presLayoutVars>
          <dgm:bulletEnabled val="1"/>
        </dgm:presLayoutVars>
      </dgm:prSet>
      <dgm:spPr>
        <a:prstGeom prst="rect">
          <a:avLst/>
        </a:prstGeom>
      </dgm:spPr>
    </dgm:pt>
  </dgm:ptLst>
  <dgm:cxnLst>
    <dgm:cxn modelId="{46877C0D-4BC0-4644-88B3-27603671B449}" srcId="{AC7F23A8-A900-452D-94DF-685B45A1E3BD}" destId="{8C486D46-3A71-4CD0-8456-C9AA16824F97}" srcOrd="1" destOrd="0" parTransId="{F3DE2853-CB9B-4C05-A49D-1B292BDBB07D}" sibTransId="{4AE1BFC3-21EF-46D0-B019-678C5FD82690}"/>
    <dgm:cxn modelId="{5A785E12-4FD8-4A61-A17D-B939968F2919}" srcId="{AC7F23A8-A900-452D-94DF-685B45A1E3BD}" destId="{0FFC2189-A8DC-4273-9C43-ACFB0ABD530C}" srcOrd="3" destOrd="0" parTransId="{565131BA-4391-4029-867F-B6B56DA74C1D}" sibTransId="{2C1745C1-00C8-4965-9C45-D3A8408840BA}"/>
    <dgm:cxn modelId="{49AC5412-D3CF-4A40-B1D0-8F82D550A1A3}" srcId="{AC7F23A8-A900-452D-94DF-685B45A1E3BD}" destId="{DA8BA215-0BBE-4744-9BA2-D25D194D499A}" srcOrd="0" destOrd="0" parTransId="{6C7EF4D7-C3D0-4D21-8305-AF3FFF9D12F4}" sibTransId="{55981063-DE9A-4A1B-9179-50C7AE5F30E2}"/>
    <dgm:cxn modelId="{1B16C227-DFA8-4539-B886-8246B16188EC}" srcId="{AC7F23A8-A900-452D-94DF-685B45A1E3BD}" destId="{CAE09CCE-E904-41A1-AD25-43F02C8208D3}" srcOrd="4" destOrd="0" parTransId="{106925AE-2C99-48BA-B1A0-7971C3825EB1}" sibTransId="{9A21E75A-6032-4870-8807-7AE05D8E8CA1}"/>
    <dgm:cxn modelId="{9961522B-6D34-440E-9216-83A2115E9A08}" type="presOf" srcId="{DA8BA215-0BBE-4744-9BA2-D25D194D499A}" destId="{EC39562D-F5EC-49D3-9EC2-1C4743AC1CD2}" srcOrd="0" destOrd="0" presId="urn:microsoft.com/office/officeart/2005/8/layout/vList3"/>
    <dgm:cxn modelId="{34DBA834-A946-4C35-9F77-A08F45961CFA}" type="presOf" srcId="{9C4ED276-AEE1-4209-AF5F-9FEBA8887091}" destId="{A6A352F8-A007-4171-94C9-D6ECC13D4FD9}" srcOrd="0" destOrd="0" presId="urn:microsoft.com/office/officeart/2005/8/layout/vList3"/>
    <dgm:cxn modelId="{1DE66F3B-BB7C-4BBA-B870-2E00299507DB}" type="presOf" srcId="{5FD9FFF8-DF93-4C4B-BEFE-B064C3B68BA2}" destId="{13177A96-02EB-4114-9325-5F9A657EFB53}" srcOrd="0" destOrd="0" presId="urn:microsoft.com/office/officeart/2005/8/layout/vList3"/>
    <dgm:cxn modelId="{A7492A5C-FBD0-4049-BCF6-C2F9EAAC4B58}" type="presOf" srcId="{CAE09CCE-E904-41A1-AD25-43F02C8208D3}" destId="{74C699D4-41DB-4010-962A-012C23322C75}" srcOrd="0" destOrd="0" presId="urn:microsoft.com/office/officeart/2005/8/layout/vList3"/>
    <dgm:cxn modelId="{EA27907F-C2CB-4BD8-9046-FA645A43E7C6}" srcId="{AC7F23A8-A900-452D-94DF-685B45A1E3BD}" destId="{9C4ED276-AEE1-4209-AF5F-9FEBA8887091}" srcOrd="5" destOrd="0" parTransId="{DB9C6353-8BC7-47FF-89B0-15723C1A3F0E}" sibTransId="{7A76FDB0-AA4C-47D7-BFDB-E5968A688411}"/>
    <dgm:cxn modelId="{EAAEED81-3529-4CA6-B81D-A52776C0BB74}" type="presOf" srcId="{0FFC2189-A8DC-4273-9C43-ACFB0ABD530C}" destId="{22E2CE70-6F89-4D46-BE57-4C4CB5F094EA}" srcOrd="0" destOrd="0" presId="urn:microsoft.com/office/officeart/2005/8/layout/vList3"/>
    <dgm:cxn modelId="{90A15783-616E-43DF-A407-429D137FCE2D}" srcId="{AC7F23A8-A900-452D-94DF-685B45A1E3BD}" destId="{32E34DEE-CE9E-4C6B-827C-D5BEFEF16FD7}" srcOrd="6" destOrd="0" parTransId="{ED0564DC-C24F-4CDB-A715-CCE3FCACE1BF}" sibTransId="{BFF21792-32E6-417F-A3C8-F7D38C046051}"/>
    <dgm:cxn modelId="{4ED8D49A-71B3-436A-8677-D0E60D91C9E6}" type="presOf" srcId="{32E34DEE-CE9E-4C6B-827C-D5BEFEF16FD7}" destId="{658B2B44-EEAF-4834-A836-5DFEF0040006}" srcOrd="0" destOrd="0" presId="urn:microsoft.com/office/officeart/2005/8/layout/vList3"/>
    <dgm:cxn modelId="{8B4B51D3-066E-45A7-8950-1922ABB700D0}" type="presOf" srcId="{8C486D46-3A71-4CD0-8456-C9AA16824F97}" destId="{BD5F5A39-BBE0-4C28-87DE-658AA19437C2}" srcOrd="0" destOrd="0" presId="urn:microsoft.com/office/officeart/2005/8/layout/vList3"/>
    <dgm:cxn modelId="{4DB627EC-E2A3-4EF1-8CD0-5DD06CF531E7}" srcId="{AC7F23A8-A900-452D-94DF-685B45A1E3BD}" destId="{5FD9FFF8-DF93-4C4B-BEFE-B064C3B68BA2}" srcOrd="2" destOrd="0" parTransId="{6F0F43EB-0CCB-4F5B-9B9D-0BAED03F2ADD}" sibTransId="{562B5F2E-803F-4F1B-8BAD-A4D2CF5FF65F}"/>
    <dgm:cxn modelId="{C41246EC-30AC-4E4B-AD27-4288A594707C}" type="presOf" srcId="{AC7F23A8-A900-452D-94DF-685B45A1E3BD}" destId="{4105A3F0-A8C1-4F93-86C6-1AC33E0EE2FE}" srcOrd="0" destOrd="0" presId="urn:microsoft.com/office/officeart/2005/8/layout/vList3"/>
    <dgm:cxn modelId="{50F3E27A-611A-4BCC-9ACB-85F2F2741E38}" type="presParOf" srcId="{4105A3F0-A8C1-4F93-86C6-1AC33E0EE2FE}" destId="{EEAC45E4-F397-47D5-A84B-883B733D31B4}" srcOrd="0" destOrd="0" presId="urn:microsoft.com/office/officeart/2005/8/layout/vList3"/>
    <dgm:cxn modelId="{E319DD49-2FA9-40C7-A641-C93344BF2899}" type="presParOf" srcId="{EEAC45E4-F397-47D5-A84B-883B733D31B4}" destId="{1A225D79-E918-419B-917A-B0B1872AAB55}" srcOrd="0" destOrd="0" presId="urn:microsoft.com/office/officeart/2005/8/layout/vList3"/>
    <dgm:cxn modelId="{93818FB5-3B98-4128-8A7D-E32AA994F14C}" type="presParOf" srcId="{EEAC45E4-F397-47D5-A84B-883B733D31B4}" destId="{EC39562D-F5EC-49D3-9EC2-1C4743AC1CD2}" srcOrd="1" destOrd="0" presId="urn:microsoft.com/office/officeart/2005/8/layout/vList3"/>
    <dgm:cxn modelId="{9AB583F0-6BBC-4FF5-A875-FEB5B3D7EB14}" type="presParOf" srcId="{4105A3F0-A8C1-4F93-86C6-1AC33E0EE2FE}" destId="{15FDD216-D98C-4050-A674-53D975FE45E7}" srcOrd="1" destOrd="0" presId="urn:microsoft.com/office/officeart/2005/8/layout/vList3"/>
    <dgm:cxn modelId="{BC0EF143-DA70-4614-A2FD-45A44E646325}" type="presParOf" srcId="{4105A3F0-A8C1-4F93-86C6-1AC33E0EE2FE}" destId="{C72F95A8-B64C-440C-8F28-29F224EED6A1}" srcOrd="2" destOrd="0" presId="urn:microsoft.com/office/officeart/2005/8/layout/vList3"/>
    <dgm:cxn modelId="{4BEFDC3B-0E59-429D-B272-E3DB1441EB97}" type="presParOf" srcId="{C72F95A8-B64C-440C-8F28-29F224EED6A1}" destId="{22C291BE-5DFE-4E3B-95B4-365B458487B5}" srcOrd="0" destOrd="0" presId="urn:microsoft.com/office/officeart/2005/8/layout/vList3"/>
    <dgm:cxn modelId="{4914C572-B90A-457D-B5E4-B9A4DDACBAAA}" type="presParOf" srcId="{C72F95A8-B64C-440C-8F28-29F224EED6A1}" destId="{BD5F5A39-BBE0-4C28-87DE-658AA19437C2}" srcOrd="1" destOrd="0" presId="urn:microsoft.com/office/officeart/2005/8/layout/vList3"/>
    <dgm:cxn modelId="{FFE5322B-D948-4053-B82C-2F41BB74F9FA}" type="presParOf" srcId="{4105A3F0-A8C1-4F93-86C6-1AC33E0EE2FE}" destId="{11D5D4E4-1E8A-436E-B615-C3AFD9C92224}" srcOrd="3" destOrd="0" presId="urn:microsoft.com/office/officeart/2005/8/layout/vList3"/>
    <dgm:cxn modelId="{D9A144D9-5E7B-44AF-A9A6-3BFB8074F9D0}" type="presParOf" srcId="{4105A3F0-A8C1-4F93-86C6-1AC33E0EE2FE}" destId="{92BA1C5A-4866-4795-9048-2A4E93119F78}" srcOrd="4" destOrd="0" presId="urn:microsoft.com/office/officeart/2005/8/layout/vList3"/>
    <dgm:cxn modelId="{02B6D533-0A71-43CC-B1C3-40A5172CB59D}" type="presParOf" srcId="{92BA1C5A-4866-4795-9048-2A4E93119F78}" destId="{97C72BCB-CE9E-47A7-94BE-F7224DCE6C00}" srcOrd="0" destOrd="0" presId="urn:microsoft.com/office/officeart/2005/8/layout/vList3"/>
    <dgm:cxn modelId="{77CA3FBE-3822-4D50-BC31-4D8FBAECF413}" type="presParOf" srcId="{92BA1C5A-4866-4795-9048-2A4E93119F78}" destId="{13177A96-02EB-4114-9325-5F9A657EFB53}" srcOrd="1" destOrd="0" presId="urn:microsoft.com/office/officeart/2005/8/layout/vList3"/>
    <dgm:cxn modelId="{61777BA4-748E-4929-8A3E-4706612A65A5}" type="presParOf" srcId="{4105A3F0-A8C1-4F93-86C6-1AC33E0EE2FE}" destId="{49B21E9D-FB9B-4C70-8747-82B9E5215AA5}" srcOrd="5" destOrd="0" presId="urn:microsoft.com/office/officeart/2005/8/layout/vList3"/>
    <dgm:cxn modelId="{53BB1A9D-545B-499B-97E1-999F04B494E1}" type="presParOf" srcId="{4105A3F0-A8C1-4F93-86C6-1AC33E0EE2FE}" destId="{7A70EF71-BEE2-4BC1-8EA8-700B193ED8C4}" srcOrd="6" destOrd="0" presId="urn:microsoft.com/office/officeart/2005/8/layout/vList3"/>
    <dgm:cxn modelId="{5D448C98-A60E-4AD3-BAF4-AC6CF6D1B207}" type="presParOf" srcId="{7A70EF71-BEE2-4BC1-8EA8-700B193ED8C4}" destId="{9A4A80F3-CCDA-4816-8E08-FE0FC4D296C2}" srcOrd="0" destOrd="0" presId="urn:microsoft.com/office/officeart/2005/8/layout/vList3"/>
    <dgm:cxn modelId="{7007A6F5-ED92-4A74-8B3F-A465CBD9F531}" type="presParOf" srcId="{7A70EF71-BEE2-4BC1-8EA8-700B193ED8C4}" destId="{22E2CE70-6F89-4D46-BE57-4C4CB5F094EA}" srcOrd="1" destOrd="0" presId="urn:microsoft.com/office/officeart/2005/8/layout/vList3"/>
    <dgm:cxn modelId="{C337A6CE-BD30-444F-BEB9-6DA14F2C9DD7}" type="presParOf" srcId="{4105A3F0-A8C1-4F93-86C6-1AC33E0EE2FE}" destId="{E9ABEB41-4466-4771-82B4-92E51B90AA87}" srcOrd="7" destOrd="0" presId="urn:microsoft.com/office/officeart/2005/8/layout/vList3"/>
    <dgm:cxn modelId="{AD15AB85-4DBC-4734-91A8-2B4954E76096}" type="presParOf" srcId="{4105A3F0-A8C1-4F93-86C6-1AC33E0EE2FE}" destId="{D9898DBD-8D4C-48AB-BD7A-A60DEA10FB57}" srcOrd="8" destOrd="0" presId="urn:microsoft.com/office/officeart/2005/8/layout/vList3"/>
    <dgm:cxn modelId="{CE031028-7EAF-456C-BDB2-1AB7EB983867}" type="presParOf" srcId="{D9898DBD-8D4C-48AB-BD7A-A60DEA10FB57}" destId="{2A065F69-7774-421B-99CB-606BAE38421F}" srcOrd="0" destOrd="0" presId="urn:microsoft.com/office/officeart/2005/8/layout/vList3"/>
    <dgm:cxn modelId="{D115226A-E738-4966-986B-7D1F6F33DD39}" type="presParOf" srcId="{D9898DBD-8D4C-48AB-BD7A-A60DEA10FB57}" destId="{74C699D4-41DB-4010-962A-012C23322C75}" srcOrd="1" destOrd="0" presId="urn:microsoft.com/office/officeart/2005/8/layout/vList3"/>
    <dgm:cxn modelId="{2C2BDAB0-E3B0-4384-800E-2A0BA365E8A9}" type="presParOf" srcId="{4105A3F0-A8C1-4F93-86C6-1AC33E0EE2FE}" destId="{AC108120-3730-4D20-8064-D153C87A8A9A}" srcOrd="9" destOrd="0" presId="urn:microsoft.com/office/officeart/2005/8/layout/vList3"/>
    <dgm:cxn modelId="{20E15B64-3128-484A-9DE2-06598F74216C}" type="presParOf" srcId="{4105A3F0-A8C1-4F93-86C6-1AC33E0EE2FE}" destId="{60F41CD5-DBE4-418A-80B5-D5F74D344A97}" srcOrd="10" destOrd="0" presId="urn:microsoft.com/office/officeart/2005/8/layout/vList3"/>
    <dgm:cxn modelId="{991672F6-D7B2-4954-91BA-51EDBA76EDCB}" type="presParOf" srcId="{60F41CD5-DBE4-418A-80B5-D5F74D344A97}" destId="{26C90361-B246-42B2-9672-57C2FF420AAD}" srcOrd="0" destOrd="0" presId="urn:microsoft.com/office/officeart/2005/8/layout/vList3"/>
    <dgm:cxn modelId="{0CF5EB00-D25D-4677-B219-6579E3D93A23}" type="presParOf" srcId="{60F41CD5-DBE4-418A-80B5-D5F74D344A97}" destId="{A6A352F8-A007-4171-94C9-D6ECC13D4FD9}" srcOrd="1" destOrd="0" presId="urn:microsoft.com/office/officeart/2005/8/layout/vList3"/>
    <dgm:cxn modelId="{5D50BEA1-7F58-468C-AA7B-CB749448F029}" type="presParOf" srcId="{4105A3F0-A8C1-4F93-86C6-1AC33E0EE2FE}" destId="{F131565F-95AE-42CD-AD41-61A652F8405C}" srcOrd="11" destOrd="0" presId="urn:microsoft.com/office/officeart/2005/8/layout/vList3"/>
    <dgm:cxn modelId="{91F1685C-3365-4B8A-994D-E05FEE187208}" type="presParOf" srcId="{4105A3F0-A8C1-4F93-86C6-1AC33E0EE2FE}" destId="{FB659356-B7DE-44E8-B02E-4B57F707A28B}" srcOrd="12" destOrd="0" presId="urn:microsoft.com/office/officeart/2005/8/layout/vList3"/>
    <dgm:cxn modelId="{ABD1B57F-2FBE-437A-A58D-9BF4DAA108A0}" type="presParOf" srcId="{FB659356-B7DE-44E8-B02E-4B57F707A28B}" destId="{B7E5FB17-BE07-436C-B189-E689166E14CE}" srcOrd="0" destOrd="0" presId="urn:microsoft.com/office/officeart/2005/8/layout/vList3"/>
    <dgm:cxn modelId="{6D0D0A6C-7974-4106-BF04-C781AF29AD3B}" type="presParOf" srcId="{FB659356-B7DE-44E8-B02E-4B57F707A28B}" destId="{658B2B44-EEAF-4834-A836-5DFEF0040006}" srcOrd="1" destOrd="0" presId="urn:microsoft.com/office/officeart/2005/8/layout/vList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39562D-F5EC-49D3-9EC2-1C4743AC1CD2}">
      <dsp:nvSpPr>
        <dsp:cNvPr id="0" name=""/>
        <dsp:cNvSpPr/>
      </dsp:nvSpPr>
      <dsp:spPr>
        <a:xfrm rot="10800000">
          <a:off x="131452" y="1"/>
          <a:ext cx="12276010" cy="786607"/>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29673" tIns="91440" rIns="170688" bIns="91440" numCol="1" spcCol="1270" anchor="ctr" anchorCtr="0">
          <a:noAutofit/>
        </a:bodyPr>
        <a:lstStyle/>
        <a:p>
          <a:pPr marL="0" lvl="0" indent="0" algn="l" defTabSz="1066800" rtl="0">
            <a:lnSpc>
              <a:spcPct val="90000"/>
            </a:lnSpc>
            <a:spcBef>
              <a:spcPct val="0"/>
            </a:spcBef>
            <a:spcAft>
              <a:spcPct val="35000"/>
            </a:spcAft>
            <a:buNone/>
          </a:pPr>
          <a:r>
            <a:rPr lang="sk-SK" sz="2400" kern="1200" noProof="0" dirty="0"/>
            <a:t>		</a:t>
          </a:r>
          <a:r>
            <a:rPr lang="en-GB" sz="2400" b="1" kern="1200" noProof="0" dirty="0">
              <a:solidFill>
                <a:schemeClr val="accent6">
                  <a:lumMod val="50000"/>
                </a:schemeClr>
              </a:solidFill>
            </a:rPr>
            <a:t>B</a:t>
          </a:r>
          <a:r>
            <a:rPr lang="sk-SK" sz="2400" b="1" kern="1200" noProof="0" dirty="0">
              <a:solidFill>
                <a:schemeClr val="accent6">
                  <a:lumMod val="50000"/>
                </a:schemeClr>
              </a:solidFill>
            </a:rPr>
            <a:t>iodiverzita </a:t>
          </a:r>
          <a:r>
            <a:rPr lang="sk-SK" sz="2400" kern="1200" noProof="0" dirty="0">
              <a:solidFill>
                <a:schemeClr val="accent6">
                  <a:lumMod val="50000"/>
                </a:schemeClr>
              </a:solidFill>
            </a:rPr>
            <a:t>a ekosystémové služby </a:t>
          </a:r>
          <a:endParaRPr lang="en-GB" sz="2400" b="1" kern="1200" noProof="0" dirty="0">
            <a:solidFill>
              <a:schemeClr val="accent6">
                <a:lumMod val="50000"/>
              </a:schemeClr>
            </a:solidFill>
          </a:endParaRPr>
        </a:p>
      </dsp:txBody>
      <dsp:txXfrm rot="10800000">
        <a:off x="131452" y="1"/>
        <a:ext cx="12276010" cy="786607"/>
      </dsp:txXfrm>
    </dsp:sp>
    <dsp:sp modelId="{1A225D79-E918-419B-917A-B0B1872AAB55}">
      <dsp:nvSpPr>
        <dsp:cNvPr id="0" name=""/>
        <dsp:cNvSpPr/>
      </dsp:nvSpPr>
      <dsp:spPr>
        <a:xfrm>
          <a:off x="964356" y="22149"/>
          <a:ext cx="747605" cy="747605"/>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BD5F5A39-BBE0-4C28-87DE-658AA19437C2}">
      <dsp:nvSpPr>
        <dsp:cNvPr id="0" name=""/>
        <dsp:cNvSpPr/>
      </dsp:nvSpPr>
      <dsp:spPr>
        <a:xfrm rot="10800000">
          <a:off x="175061" y="1001334"/>
          <a:ext cx="12276010" cy="785531"/>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29673" tIns="91440" rIns="170688" bIns="91440" numCol="1" spcCol="1270" anchor="ctr" anchorCtr="0">
          <a:noAutofit/>
        </a:bodyPr>
        <a:lstStyle/>
        <a:p>
          <a:pPr marL="0" lvl="0" indent="0" algn="l" defTabSz="1066800" rtl="0">
            <a:lnSpc>
              <a:spcPct val="90000"/>
            </a:lnSpc>
            <a:spcBef>
              <a:spcPct val="0"/>
            </a:spcBef>
            <a:spcAft>
              <a:spcPts val="0"/>
            </a:spcAft>
            <a:buNone/>
          </a:pPr>
          <a:r>
            <a:rPr lang="sk-SK" sz="2400" kern="1200" noProof="0" dirty="0"/>
            <a:t>		</a:t>
          </a:r>
          <a:r>
            <a:rPr lang="sk-SK" sz="2400" kern="1200" noProof="0" dirty="0">
              <a:solidFill>
                <a:schemeClr val="accent6">
                  <a:lumMod val="50000"/>
                </a:schemeClr>
              </a:solidFill>
            </a:rPr>
            <a:t>Spravodlivé, zdravé a ekologické </a:t>
          </a:r>
          <a:r>
            <a:rPr lang="sk-SK" sz="2400" b="1" kern="1200" noProof="0" dirty="0">
              <a:solidFill>
                <a:schemeClr val="accent6">
                  <a:lumMod val="50000"/>
                </a:schemeClr>
              </a:solidFill>
            </a:rPr>
            <a:t>potravinové systémy </a:t>
          </a:r>
          <a:r>
            <a:rPr lang="sk-SK" sz="2400" kern="1200" noProof="0" dirty="0">
              <a:solidFill>
                <a:schemeClr val="accent6">
                  <a:lumMod val="50000"/>
                </a:schemeClr>
              </a:solidFill>
            </a:rPr>
            <a:t>od prvovýroby až            		po spotrebu </a:t>
          </a:r>
          <a:endParaRPr lang="en-GB" sz="2400" b="1" kern="1200" noProof="0" dirty="0">
            <a:solidFill>
              <a:schemeClr val="accent6">
                <a:lumMod val="50000"/>
              </a:schemeClr>
            </a:solidFill>
          </a:endParaRPr>
        </a:p>
      </dsp:txBody>
      <dsp:txXfrm rot="10800000">
        <a:off x="175061" y="1001334"/>
        <a:ext cx="12276010" cy="785531"/>
      </dsp:txXfrm>
    </dsp:sp>
    <dsp:sp modelId="{22C291BE-5DFE-4E3B-95B4-365B458487B5}">
      <dsp:nvSpPr>
        <dsp:cNvPr id="0" name=""/>
        <dsp:cNvSpPr/>
      </dsp:nvSpPr>
      <dsp:spPr>
        <a:xfrm>
          <a:off x="970008" y="1017755"/>
          <a:ext cx="747605" cy="747605"/>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13177A96-02EB-4114-9325-5F9A657EFB53}">
      <dsp:nvSpPr>
        <dsp:cNvPr id="0" name=""/>
        <dsp:cNvSpPr/>
      </dsp:nvSpPr>
      <dsp:spPr>
        <a:xfrm rot="10800000">
          <a:off x="131452" y="2021627"/>
          <a:ext cx="12276010" cy="787676"/>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29673" tIns="91440" rIns="170688" bIns="91440" numCol="1" spcCol="1270" anchor="ctr" anchorCtr="0">
          <a:noAutofit/>
        </a:bodyPr>
        <a:lstStyle/>
        <a:p>
          <a:pPr marL="0" lvl="0" indent="0" algn="l" defTabSz="1066800" rtl="0">
            <a:lnSpc>
              <a:spcPct val="90000"/>
            </a:lnSpc>
            <a:spcBef>
              <a:spcPct val="0"/>
            </a:spcBef>
            <a:spcAft>
              <a:spcPct val="35000"/>
            </a:spcAft>
            <a:buNone/>
          </a:pPr>
          <a:r>
            <a:rPr lang="sk-SK" sz="2400" kern="1200" baseline="0" dirty="0"/>
            <a:t>		</a:t>
          </a:r>
          <a:r>
            <a:rPr lang="sk-SK" sz="2400" kern="1200" baseline="0" dirty="0">
              <a:solidFill>
                <a:schemeClr val="accent6">
                  <a:lumMod val="50000"/>
                </a:schemeClr>
              </a:solidFill>
            </a:rPr>
            <a:t>Odvetvia obehového hospodárstva a </a:t>
          </a:r>
          <a:r>
            <a:rPr lang="sk-SK" sz="2400" b="1" kern="1200" baseline="0" dirty="0">
              <a:solidFill>
                <a:schemeClr val="accent6">
                  <a:lumMod val="50000"/>
                </a:schemeClr>
              </a:solidFill>
            </a:rPr>
            <a:t>biohospodárstva</a:t>
          </a:r>
          <a:r>
            <a:rPr lang="sk-SK" sz="2400" kern="1200" baseline="0" dirty="0">
              <a:solidFill>
                <a:schemeClr val="accent6">
                  <a:lumMod val="50000"/>
                </a:schemeClr>
              </a:solidFill>
            </a:rPr>
            <a:t> </a:t>
          </a:r>
          <a:endParaRPr lang="en-GB" sz="2400" b="1" kern="1200" noProof="0" dirty="0">
            <a:solidFill>
              <a:schemeClr val="accent6">
                <a:lumMod val="50000"/>
              </a:schemeClr>
            </a:solidFill>
          </a:endParaRPr>
        </a:p>
      </dsp:txBody>
      <dsp:txXfrm rot="10800000">
        <a:off x="131452" y="2021627"/>
        <a:ext cx="12276010" cy="787676"/>
      </dsp:txXfrm>
    </dsp:sp>
    <dsp:sp modelId="{97C72BCB-CE9E-47A7-94BE-F7224DCE6C00}">
      <dsp:nvSpPr>
        <dsp:cNvPr id="0" name=""/>
        <dsp:cNvSpPr/>
      </dsp:nvSpPr>
      <dsp:spPr>
        <a:xfrm>
          <a:off x="971885" y="2028961"/>
          <a:ext cx="747605" cy="747605"/>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22E2CE70-6F89-4D46-BE57-4C4CB5F094EA}">
      <dsp:nvSpPr>
        <dsp:cNvPr id="0" name=""/>
        <dsp:cNvSpPr/>
      </dsp:nvSpPr>
      <dsp:spPr>
        <a:xfrm rot="10800000">
          <a:off x="131452" y="3033748"/>
          <a:ext cx="12276010" cy="787318"/>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29673" tIns="91440" rIns="170688" bIns="91440" numCol="1" spcCol="1270" anchor="ctr" anchorCtr="0">
          <a:noAutofit/>
        </a:bodyPr>
        <a:lstStyle/>
        <a:p>
          <a:pPr marL="0" lvl="0" indent="0" algn="l" defTabSz="1066800" rtl="0">
            <a:lnSpc>
              <a:spcPct val="90000"/>
            </a:lnSpc>
            <a:spcBef>
              <a:spcPct val="0"/>
            </a:spcBef>
            <a:spcAft>
              <a:spcPct val="35000"/>
            </a:spcAft>
            <a:buNone/>
          </a:pPr>
          <a:r>
            <a:rPr lang="sk-SK" sz="2400" kern="1200" baseline="0" dirty="0"/>
            <a:t>		</a:t>
          </a:r>
          <a:r>
            <a:rPr lang="sk-SK" sz="2400" kern="1200" baseline="0" dirty="0">
              <a:solidFill>
                <a:schemeClr val="accent6">
                  <a:lumMod val="50000"/>
                </a:schemeClr>
              </a:solidFill>
            </a:rPr>
            <a:t>Čisté </a:t>
          </a:r>
          <a:r>
            <a:rPr lang="sk-SK" sz="2400" b="1" kern="1200" baseline="0" dirty="0">
              <a:solidFill>
                <a:schemeClr val="accent6">
                  <a:lumMod val="50000"/>
                </a:schemeClr>
              </a:solidFill>
            </a:rPr>
            <a:t>životné prostredie </a:t>
          </a:r>
          <a:r>
            <a:rPr lang="sk-SK" sz="2400" kern="1200" baseline="0" dirty="0">
              <a:solidFill>
                <a:schemeClr val="accent6">
                  <a:lumMod val="50000"/>
                </a:schemeClr>
              </a:solidFill>
            </a:rPr>
            <a:t>a nulové znečistenie </a:t>
          </a:r>
          <a:endParaRPr lang="en-GB" sz="2400" b="1" kern="1200" noProof="0" dirty="0">
            <a:solidFill>
              <a:schemeClr val="accent6">
                <a:lumMod val="50000"/>
              </a:schemeClr>
            </a:solidFill>
          </a:endParaRPr>
        </a:p>
      </dsp:txBody>
      <dsp:txXfrm rot="10800000">
        <a:off x="131452" y="3033748"/>
        <a:ext cx="12276010" cy="787318"/>
      </dsp:txXfrm>
    </dsp:sp>
    <dsp:sp modelId="{9A4A80F3-CCDA-4816-8E08-FE0FC4D296C2}">
      <dsp:nvSpPr>
        <dsp:cNvPr id="0" name=""/>
        <dsp:cNvSpPr/>
      </dsp:nvSpPr>
      <dsp:spPr>
        <a:xfrm>
          <a:off x="964349" y="3073184"/>
          <a:ext cx="747605" cy="747605"/>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9000" r="-19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74C699D4-41DB-4010-962A-012C23322C75}">
      <dsp:nvSpPr>
        <dsp:cNvPr id="0" name=""/>
        <dsp:cNvSpPr/>
      </dsp:nvSpPr>
      <dsp:spPr>
        <a:xfrm rot="10800000">
          <a:off x="131452" y="4055655"/>
          <a:ext cx="12276010" cy="788753"/>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29673" tIns="91440" rIns="170688" bIns="91440" numCol="1" spcCol="1270" anchor="ctr" anchorCtr="0">
          <a:noAutofit/>
        </a:bodyPr>
        <a:lstStyle/>
        <a:p>
          <a:pPr marL="0" lvl="0" indent="0" algn="l" defTabSz="1066800" rtl="0">
            <a:lnSpc>
              <a:spcPct val="90000"/>
            </a:lnSpc>
            <a:spcBef>
              <a:spcPct val="0"/>
            </a:spcBef>
            <a:spcAft>
              <a:spcPct val="35000"/>
            </a:spcAft>
            <a:buNone/>
          </a:pPr>
          <a:r>
            <a:rPr lang="sk-SK" sz="2400" kern="1200" baseline="0" dirty="0"/>
            <a:t>		</a:t>
          </a:r>
          <a:r>
            <a:rPr lang="sk-SK" sz="2400" kern="1200" baseline="0" dirty="0">
              <a:solidFill>
                <a:schemeClr val="accent6">
                  <a:lumMod val="50000"/>
                </a:schemeClr>
              </a:solidFill>
            </a:rPr>
            <a:t>Pôda, oceány a voda pre </a:t>
          </a:r>
          <a:r>
            <a:rPr lang="sk-SK" sz="2400" b="1" kern="1200" baseline="0" dirty="0">
              <a:solidFill>
                <a:schemeClr val="accent6">
                  <a:lumMod val="50000"/>
                </a:schemeClr>
              </a:solidFill>
            </a:rPr>
            <a:t>opatrenia v oblasti klímy </a:t>
          </a:r>
          <a:endParaRPr lang="en-GB" sz="2400" b="1" kern="1200" noProof="0" dirty="0">
            <a:solidFill>
              <a:schemeClr val="accent6">
                <a:lumMod val="50000"/>
              </a:schemeClr>
            </a:solidFill>
          </a:endParaRPr>
        </a:p>
      </dsp:txBody>
      <dsp:txXfrm rot="10800000">
        <a:off x="131452" y="4055655"/>
        <a:ext cx="12276010" cy="788753"/>
      </dsp:txXfrm>
    </dsp:sp>
    <dsp:sp modelId="{2A065F69-7774-421B-99CB-606BAE38421F}">
      <dsp:nvSpPr>
        <dsp:cNvPr id="0" name=""/>
        <dsp:cNvSpPr/>
      </dsp:nvSpPr>
      <dsp:spPr>
        <a:xfrm>
          <a:off x="964356" y="4063527"/>
          <a:ext cx="747605" cy="747605"/>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24000" r="-24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A6A352F8-A007-4171-94C9-D6ECC13D4FD9}">
      <dsp:nvSpPr>
        <dsp:cNvPr id="0" name=""/>
        <dsp:cNvSpPr/>
      </dsp:nvSpPr>
      <dsp:spPr>
        <a:xfrm rot="10800000">
          <a:off x="131452" y="5054872"/>
          <a:ext cx="12276010" cy="78840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29673" tIns="91440" rIns="170688" bIns="91440" numCol="1" spcCol="1270" anchor="ctr" anchorCtr="0">
          <a:noAutofit/>
        </a:bodyPr>
        <a:lstStyle/>
        <a:p>
          <a:pPr marL="0" lvl="0" indent="0" algn="l" defTabSz="1066800" rtl="0">
            <a:lnSpc>
              <a:spcPct val="90000"/>
            </a:lnSpc>
            <a:spcBef>
              <a:spcPct val="0"/>
            </a:spcBef>
            <a:spcAft>
              <a:spcPts val="0"/>
            </a:spcAft>
            <a:buNone/>
          </a:pPr>
          <a:r>
            <a:rPr lang="sk-SK" sz="2400" kern="1200" baseline="0" dirty="0"/>
            <a:t>		</a:t>
          </a:r>
          <a:r>
            <a:rPr lang="sk-SK" sz="2400" kern="1200" baseline="0" dirty="0">
              <a:solidFill>
                <a:schemeClr val="accent6">
                  <a:lumMod val="50000"/>
                </a:schemeClr>
              </a:solidFill>
            </a:rPr>
            <a:t>Odolné, inkluzívne, zdravé a ekologické vidiecke, pobrežné a mestské 			</a:t>
          </a:r>
          <a:r>
            <a:rPr lang="sk-SK" sz="2400" b="1" kern="1200" baseline="0" dirty="0">
              <a:solidFill>
                <a:schemeClr val="accent6">
                  <a:lumMod val="50000"/>
                </a:schemeClr>
              </a:solidFill>
            </a:rPr>
            <a:t>komunity</a:t>
          </a:r>
          <a:r>
            <a:rPr lang="sk-SK" sz="2400" kern="1200" baseline="0" dirty="0">
              <a:solidFill>
                <a:schemeClr val="accent6">
                  <a:lumMod val="50000"/>
                </a:schemeClr>
              </a:solidFill>
            </a:rPr>
            <a:t> </a:t>
          </a:r>
          <a:endParaRPr lang="en-GB" sz="2400" b="1" kern="1200" noProof="0" dirty="0">
            <a:solidFill>
              <a:schemeClr val="accent6">
                <a:lumMod val="50000"/>
              </a:schemeClr>
            </a:solidFill>
          </a:endParaRPr>
        </a:p>
      </dsp:txBody>
      <dsp:txXfrm rot="10800000">
        <a:off x="131452" y="5054872"/>
        <a:ext cx="12276010" cy="788402"/>
      </dsp:txXfrm>
    </dsp:sp>
    <dsp:sp modelId="{26C90361-B246-42B2-9672-57C2FF420AAD}">
      <dsp:nvSpPr>
        <dsp:cNvPr id="0" name=""/>
        <dsp:cNvSpPr/>
      </dsp:nvSpPr>
      <dsp:spPr>
        <a:xfrm>
          <a:off x="964356" y="5075271"/>
          <a:ext cx="747605" cy="747605"/>
        </a:xfrm>
        <a:prstGeom prst="ellipse">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22000" r="-22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658B2B44-EEAF-4834-A836-5DFEF0040006}">
      <dsp:nvSpPr>
        <dsp:cNvPr id="0" name=""/>
        <dsp:cNvSpPr/>
      </dsp:nvSpPr>
      <dsp:spPr>
        <a:xfrm rot="10800000">
          <a:off x="131452" y="6066440"/>
          <a:ext cx="12276010" cy="788402"/>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29673" tIns="91440" rIns="170688" bIns="91440" numCol="1" spcCol="1270" anchor="ctr" anchorCtr="0">
          <a:noAutofit/>
        </a:bodyPr>
        <a:lstStyle/>
        <a:p>
          <a:pPr marL="0" lvl="0" indent="0" algn="l" defTabSz="1066800" rtl="0">
            <a:lnSpc>
              <a:spcPct val="90000"/>
            </a:lnSpc>
            <a:spcBef>
              <a:spcPct val="0"/>
            </a:spcBef>
            <a:spcAft>
              <a:spcPts val="0"/>
            </a:spcAft>
            <a:buNone/>
          </a:pPr>
          <a:r>
            <a:rPr lang="sk-SK" sz="2400" kern="1200" baseline="0" dirty="0">
              <a:solidFill>
                <a:schemeClr val="accent6">
                  <a:lumMod val="50000"/>
                </a:schemeClr>
              </a:solidFill>
            </a:rPr>
            <a:t>		</a:t>
          </a:r>
          <a:r>
            <a:rPr lang="sk-SK" sz="2400" b="1" kern="1200" baseline="0" dirty="0">
              <a:solidFill>
                <a:schemeClr val="accent6">
                  <a:lumMod val="50000"/>
                </a:schemeClr>
              </a:solidFill>
            </a:rPr>
            <a:t>Inovačné riadenie</a:t>
          </a:r>
          <a:r>
            <a:rPr lang="sk-SK" sz="2400" kern="1200" baseline="0" dirty="0">
              <a:solidFill>
                <a:schemeClr val="accent6">
                  <a:lumMod val="50000"/>
                </a:schemeClr>
              </a:solidFill>
            </a:rPr>
            <a:t>, environmentálne pozorovania a digitálne riešenia </a:t>
          </a:r>
        </a:p>
        <a:p>
          <a:pPr marL="0" lvl="0" indent="0" algn="l" defTabSz="1066800" rtl="0">
            <a:lnSpc>
              <a:spcPct val="90000"/>
            </a:lnSpc>
            <a:spcBef>
              <a:spcPct val="0"/>
            </a:spcBef>
            <a:spcAft>
              <a:spcPts val="0"/>
            </a:spcAft>
            <a:buNone/>
          </a:pPr>
          <a:r>
            <a:rPr lang="sk-SK" sz="2400" kern="1200" baseline="0" dirty="0">
              <a:solidFill>
                <a:schemeClr val="accent6">
                  <a:lumMod val="50000"/>
                </a:schemeClr>
              </a:solidFill>
            </a:rPr>
            <a:t>                               na podporu Zelenej dohody </a:t>
          </a:r>
          <a:endParaRPr lang="en-GB" sz="2400" b="1" kern="1200" noProof="0" dirty="0">
            <a:solidFill>
              <a:schemeClr val="accent6">
                <a:lumMod val="50000"/>
              </a:schemeClr>
            </a:solidFill>
          </a:endParaRPr>
        </a:p>
      </dsp:txBody>
      <dsp:txXfrm rot="10800000">
        <a:off x="131452" y="6066440"/>
        <a:ext cx="12276010" cy="788402"/>
      </dsp:txXfrm>
    </dsp:sp>
    <dsp:sp modelId="{B7E5FB17-BE07-436C-B189-E689166E14CE}">
      <dsp:nvSpPr>
        <dsp:cNvPr id="0" name=""/>
        <dsp:cNvSpPr/>
      </dsp:nvSpPr>
      <dsp:spPr>
        <a:xfrm>
          <a:off x="989760" y="6086838"/>
          <a:ext cx="747605" cy="747605"/>
        </a:xfrm>
        <a:prstGeom prst="ellipse">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t="-15000" b="-15000"/>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2" y="1"/>
            <a:ext cx="2889690" cy="497413"/>
          </a:xfrm>
          <a:prstGeom prst="rect">
            <a:avLst/>
          </a:prstGeom>
        </p:spPr>
        <p:txBody>
          <a:bodyPr vert="horz" lIns="87526" tIns="43763" rIns="87526" bIns="43763" rtlCol="0"/>
          <a:lstStyle>
            <a:lvl1pPr algn="l">
              <a:defRPr sz="1100"/>
            </a:lvl1pPr>
          </a:lstStyle>
          <a:p>
            <a:endParaRPr lang="en-GB"/>
          </a:p>
        </p:txBody>
      </p:sp>
      <p:sp>
        <p:nvSpPr>
          <p:cNvPr id="3" name="Zástupný objekt pre dátum 2"/>
          <p:cNvSpPr>
            <a:spLocks noGrp="1"/>
          </p:cNvSpPr>
          <p:nvPr>
            <p:ph type="dt" sz="quarter" idx="1"/>
          </p:nvPr>
        </p:nvSpPr>
        <p:spPr>
          <a:xfrm>
            <a:off x="3777908" y="1"/>
            <a:ext cx="2889689" cy="497413"/>
          </a:xfrm>
          <a:prstGeom prst="rect">
            <a:avLst/>
          </a:prstGeom>
        </p:spPr>
        <p:txBody>
          <a:bodyPr vert="horz" lIns="87526" tIns="43763" rIns="87526" bIns="43763" rtlCol="0"/>
          <a:lstStyle>
            <a:lvl1pPr algn="r">
              <a:defRPr sz="1100"/>
            </a:lvl1pPr>
          </a:lstStyle>
          <a:p>
            <a:fld id="{045D4C2E-4863-4090-BF38-FCE19F43D58D}" type="datetimeFigureOut">
              <a:rPr lang="en-GB" smtClean="0"/>
              <a:t>02/04/2025</a:t>
            </a:fld>
            <a:endParaRPr lang="en-GB"/>
          </a:p>
        </p:txBody>
      </p:sp>
      <p:sp>
        <p:nvSpPr>
          <p:cNvPr id="4" name="Zástupný objekt pre pätu 3"/>
          <p:cNvSpPr>
            <a:spLocks noGrp="1"/>
          </p:cNvSpPr>
          <p:nvPr>
            <p:ph type="ftr" sz="quarter" idx="2"/>
          </p:nvPr>
        </p:nvSpPr>
        <p:spPr>
          <a:xfrm>
            <a:off x="2" y="9430814"/>
            <a:ext cx="2889690" cy="497413"/>
          </a:xfrm>
          <a:prstGeom prst="rect">
            <a:avLst/>
          </a:prstGeom>
        </p:spPr>
        <p:txBody>
          <a:bodyPr vert="horz" lIns="87526" tIns="43763" rIns="87526" bIns="43763" rtlCol="0" anchor="b"/>
          <a:lstStyle>
            <a:lvl1pPr algn="l">
              <a:defRPr sz="1100"/>
            </a:lvl1pPr>
          </a:lstStyle>
          <a:p>
            <a:endParaRPr lang="en-GB"/>
          </a:p>
        </p:txBody>
      </p:sp>
      <p:sp>
        <p:nvSpPr>
          <p:cNvPr id="5" name="Zástupný objekt pre číslo snímky 4"/>
          <p:cNvSpPr>
            <a:spLocks noGrp="1"/>
          </p:cNvSpPr>
          <p:nvPr>
            <p:ph type="sldNum" sz="quarter" idx="3"/>
          </p:nvPr>
        </p:nvSpPr>
        <p:spPr>
          <a:xfrm>
            <a:off x="3777908" y="9430814"/>
            <a:ext cx="2889689" cy="497413"/>
          </a:xfrm>
          <a:prstGeom prst="rect">
            <a:avLst/>
          </a:prstGeom>
        </p:spPr>
        <p:txBody>
          <a:bodyPr vert="horz" lIns="87526" tIns="43763" rIns="87526" bIns="43763" rtlCol="0" anchor="b"/>
          <a:lstStyle>
            <a:lvl1pPr algn="r">
              <a:defRPr sz="1100"/>
            </a:lvl1pPr>
          </a:lstStyle>
          <a:p>
            <a:fld id="{E4E4EF93-A839-475A-9190-3D3662B949CF}" type="slidenum">
              <a:rPr lang="en-GB" smtClean="0"/>
              <a:t>‹#›</a:t>
            </a:fld>
            <a:endParaRPr lang="en-GB"/>
          </a:p>
        </p:txBody>
      </p:sp>
    </p:spTree>
    <p:extLst>
      <p:ext uri="{BB962C8B-B14F-4D97-AF65-F5344CB8AC3E}">
        <p14:creationId xmlns:p14="http://schemas.microsoft.com/office/powerpoint/2010/main" val="3124456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1" y="1"/>
            <a:ext cx="2889938" cy="498135"/>
          </a:xfrm>
          <a:prstGeom prst="rect">
            <a:avLst/>
          </a:prstGeom>
        </p:spPr>
        <p:txBody>
          <a:bodyPr vert="horz" lIns="94835" tIns="47418" rIns="94835" bIns="47418" rtlCol="0"/>
          <a:lstStyle>
            <a:lvl1pPr algn="l">
              <a:defRPr sz="1200"/>
            </a:lvl1pPr>
          </a:lstStyle>
          <a:p>
            <a:endParaRPr lang="sk-SK"/>
          </a:p>
        </p:txBody>
      </p:sp>
      <p:sp>
        <p:nvSpPr>
          <p:cNvPr id="3" name="Zástupný symbol dátumu 2"/>
          <p:cNvSpPr>
            <a:spLocks noGrp="1"/>
          </p:cNvSpPr>
          <p:nvPr>
            <p:ph type="dt" idx="1"/>
          </p:nvPr>
        </p:nvSpPr>
        <p:spPr>
          <a:xfrm>
            <a:off x="3777609" y="1"/>
            <a:ext cx="2889938" cy="498135"/>
          </a:xfrm>
          <a:prstGeom prst="rect">
            <a:avLst/>
          </a:prstGeom>
        </p:spPr>
        <p:txBody>
          <a:bodyPr vert="horz" lIns="94835" tIns="47418" rIns="94835" bIns="47418" rtlCol="0"/>
          <a:lstStyle>
            <a:lvl1pPr algn="r">
              <a:defRPr sz="1200"/>
            </a:lvl1pPr>
          </a:lstStyle>
          <a:p>
            <a:fld id="{FBC84A1D-FF93-482D-94E1-6AA6332FD59C}" type="datetimeFigureOut">
              <a:rPr lang="sk-SK" smtClean="0"/>
              <a:t>2. 4. 2025</a:t>
            </a:fld>
            <a:endParaRPr lang="sk-SK"/>
          </a:p>
        </p:txBody>
      </p:sp>
      <p:sp>
        <p:nvSpPr>
          <p:cNvPr id="4" name="Zástupný symbol obrazu snímky 3"/>
          <p:cNvSpPr>
            <a:spLocks noGrp="1" noRot="1" noChangeAspect="1"/>
          </p:cNvSpPr>
          <p:nvPr>
            <p:ph type="sldImg" idx="2"/>
          </p:nvPr>
        </p:nvSpPr>
        <p:spPr>
          <a:xfrm>
            <a:off x="357188" y="1241425"/>
            <a:ext cx="5954712" cy="3351213"/>
          </a:xfrm>
          <a:prstGeom prst="rect">
            <a:avLst/>
          </a:prstGeom>
          <a:noFill/>
          <a:ln w="12700">
            <a:solidFill>
              <a:prstClr val="black"/>
            </a:solidFill>
          </a:ln>
        </p:spPr>
        <p:txBody>
          <a:bodyPr vert="horz" lIns="94835" tIns="47418" rIns="94835" bIns="47418" rtlCol="0" anchor="ctr"/>
          <a:lstStyle/>
          <a:p>
            <a:endParaRPr lang="sk-SK"/>
          </a:p>
        </p:txBody>
      </p:sp>
      <p:sp>
        <p:nvSpPr>
          <p:cNvPr id="5" name="Zástupný symbol poznámok 4"/>
          <p:cNvSpPr>
            <a:spLocks noGrp="1"/>
          </p:cNvSpPr>
          <p:nvPr>
            <p:ph type="body" sz="quarter" idx="3"/>
          </p:nvPr>
        </p:nvSpPr>
        <p:spPr>
          <a:xfrm>
            <a:off x="666909" y="4777959"/>
            <a:ext cx="5335270" cy="3909239"/>
          </a:xfrm>
          <a:prstGeom prst="rect">
            <a:avLst/>
          </a:prstGeom>
        </p:spPr>
        <p:txBody>
          <a:bodyPr vert="horz" lIns="94835" tIns="47418" rIns="94835" bIns="47418" rtlCol="0"/>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symbol päty 5"/>
          <p:cNvSpPr>
            <a:spLocks noGrp="1"/>
          </p:cNvSpPr>
          <p:nvPr>
            <p:ph type="ftr" sz="quarter" idx="4"/>
          </p:nvPr>
        </p:nvSpPr>
        <p:spPr>
          <a:xfrm>
            <a:off x="1" y="9430093"/>
            <a:ext cx="2889938" cy="498135"/>
          </a:xfrm>
          <a:prstGeom prst="rect">
            <a:avLst/>
          </a:prstGeom>
        </p:spPr>
        <p:txBody>
          <a:bodyPr vert="horz" lIns="94835" tIns="47418" rIns="94835" bIns="47418"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3777609" y="9430093"/>
            <a:ext cx="2889938" cy="498135"/>
          </a:xfrm>
          <a:prstGeom prst="rect">
            <a:avLst/>
          </a:prstGeom>
        </p:spPr>
        <p:txBody>
          <a:bodyPr vert="horz" lIns="94835" tIns="47418" rIns="94835" bIns="47418" rtlCol="0" anchor="b"/>
          <a:lstStyle>
            <a:lvl1pPr algn="r">
              <a:defRPr sz="1200"/>
            </a:lvl1pPr>
          </a:lstStyle>
          <a:p>
            <a:fld id="{38C2CF4D-68F2-40D5-9B65-2255F8CF3432}" type="slidenum">
              <a:rPr lang="sk-SK" smtClean="0"/>
              <a:t>‹#›</a:t>
            </a:fld>
            <a:endParaRPr lang="sk-SK"/>
          </a:p>
        </p:txBody>
      </p:sp>
    </p:spTree>
    <p:extLst>
      <p:ext uri="{BB962C8B-B14F-4D97-AF65-F5344CB8AC3E}">
        <p14:creationId xmlns:p14="http://schemas.microsoft.com/office/powerpoint/2010/main" val="3839972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 /><Relationship Id="rId1" Type="http://schemas.openxmlformats.org/officeDocument/2006/relationships/notesMaster" Target="../notesMasters/notesMaster1.xml" /></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 /><Relationship Id="rId1" Type="http://schemas.openxmlformats.org/officeDocument/2006/relationships/notesMaster" Target="../notesMasters/notesMaster1.xml" /></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 /><Relationship Id="rId1" Type="http://schemas.openxmlformats.org/officeDocument/2006/relationships/notesMaster" Target="../notesMasters/notesMaster1.xml" /></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 /><Relationship Id="rId1" Type="http://schemas.openxmlformats.org/officeDocument/2006/relationships/notesMaster" Target="../notesMasters/notesMaster1.xml" /></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 /><Relationship Id="rId1" Type="http://schemas.openxmlformats.org/officeDocument/2006/relationships/notesMaster" Target="../notesMasters/notesMaster1.xml" /></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 /><Relationship Id="rId1" Type="http://schemas.openxmlformats.org/officeDocument/2006/relationships/notesMaster" Target="../notesMasters/notesMaster1.xml" /></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 /><Relationship Id="rId1" Type="http://schemas.openxmlformats.org/officeDocument/2006/relationships/notesMaster" Target="../notesMasters/notesMaster1.xml" /></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 /><Relationship Id="rId1" Type="http://schemas.openxmlformats.org/officeDocument/2006/relationships/notesMaster" Target="../notesMasters/notesMaster1.xml" /></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 /><Relationship Id="rId1" Type="http://schemas.openxmlformats.org/officeDocument/2006/relationships/notesMaster" Target="../notesMasters/notesMaster1.xml" /></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 /><Relationship Id="rId1" Type="http://schemas.openxmlformats.org/officeDocument/2006/relationships/notesMaster" Target="../notesMasters/notesMaster1.xml" /></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 /><Relationship Id="rId1" Type="http://schemas.openxmlformats.org/officeDocument/2006/relationships/notesMaster" Target="../notesMasters/notesMaster1.xml" /></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 /><Relationship Id="rId1" Type="http://schemas.openxmlformats.org/officeDocument/2006/relationships/notesMaster" Target="../notesMasters/notesMaster1.xml" /></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 /><Relationship Id="rId1" Type="http://schemas.openxmlformats.org/officeDocument/2006/relationships/notesMaster" Target="../notesMasters/notesMaster1.xml" /></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 /><Relationship Id="rId1" Type="http://schemas.openxmlformats.org/officeDocument/2006/relationships/notesMaster" Target="../notesMasters/notesMaster1.xml" /></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 /><Relationship Id="rId1" Type="http://schemas.openxmlformats.org/officeDocument/2006/relationships/notesMaster" Target="../notesMasters/notesMaster1.xml" /></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 /><Relationship Id="rId1" Type="http://schemas.openxmlformats.org/officeDocument/2006/relationships/notesMaster" Target="../notesMasters/notesMaster1.xml" /></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 /><Relationship Id="rId1" Type="http://schemas.openxmlformats.org/officeDocument/2006/relationships/notesMaster" Target="../notesMasters/notesMaster1.xml" /></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 /><Relationship Id="rId1" Type="http://schemas.openxmlformats.org/officeDocument/2006/relationships/notesMaster" Target="../notesMasters/notesMaster1.xml" /></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 /><Relationship Id="rId1" Type="http://schemas.openxmlformats.org/officeDocument/2006/relationships/notesMaster" Target="../notesMasters/notesMaster1.xml" /></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 /><Relationship Id="rId1" Type="http://schemas.openxmlformats.org/officeDocument/2006/relationships/notesMaster" Target="../notesMasters/notesMaster1.xml" /></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 /><Relationship Id="rId1" Type="http://schemas.openxmlformats.org/officeDocument/2006/relationships/notesMaster" Target="../notesMasters/notesMaster1.xml" /></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 /><Relationship Id="rId1" Type="http://schemas.openxmlformats.org/officeDocument/2006/relationships/notesMaster" Target="../notesMasters/notesMaster1.xml" /></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 /><Relationship Id="rId1" Type="http://schemas.openxmlformats.org/officeDocument/2006/relationships/notesMaster" Target="../notesMasters/notesMaster1.xml" /></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 /><Relationship Id="rId1" Type="http://schemas.openxmlformats.org/officeDocument/2006/relationships/notesMaster" Target="../notesMasters/notesMaster1.xml" /></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 /><Relationship Id="rId1" Type="http://schemas.openxmlformats.org/officeDocument/2006/relationships/notesMaster" Target="../notesMasters/notesMaster1.xml" /></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 /><Relationship Id="rId1" Type="http://schemas.openxmlformats.org/officeDocument/2006/relationships/notesMaster" Target="../notesMasters/notesMaster1.xml" /></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1"/>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Pts val="1400"/>
              <a:buFontTx/>
              <a:buNone/>
              <a:tabLst/>
              <a:defRPr/>
            </a:pPr>
            <a:r>
              <a:rPr lang="sk-SK" sz="1200" kern="1200" dirty="0">
                <a:solidFill>
                  <a:schemeClr val="tx1"/>
                </a:solidFill>
                <a:effectLst/>
                <a:latin typeface="+mn-lt"/>
                <a:ea typeface="+mn-ea"/>
                <a:cs typeface="+mn-cs"/>
              </a:rPr>
              <a:t>6. tematicky</a:t>
            </a:r>
            <a:r>
              <a:rPr lang="sk-SK" sz="1200" kern="1200" baseline="0" dirty="0">
                <a:solidFill>
                  <a:schemeClr val="tx1"/>
                </a:solidFill>
                <a:effectLst/>
                <a:latin typeface="+mn-lt"/>
                <a:ea typeface="+mn-ea"/>
                <a:cs typeface="+mn-cs"/>
              </a:rPr>
              <a:t> klaster Horizontu Európa s názvom</a:t>
            </a:r>
            <a:r>
              <a:rPr lang="sk-SK" sz="1200" kern="1200" dirty="0">
                <a:solidFill>
                  <a:schemeClr val="tx1"/>
                </a:solidFill>
                <a:effectLst/>
                <a:latin typeface="+mn-lt"/>
                <a:ea typeface="+mn-ea"/>
                <a:cs typeface="+mn-cs"/>
              </a:rPr>
              <a:t> Potraviny, biohospodárstvo, prírodné zdroje, poľnohospodárstvo a životné prostredie </a:t>
            </a:r>
          </a:p>
          <a:p>
            <a:pPr marL="0" marR="0" lvl="0" indent="0" algn="l" defTabSz="914400" rtl="0" eaLnBrk="1" fontAlgn="auto" latinLnBrk="0" hangingPunct="1">
              <a:lnSpc>
                <a:spcPct val="100000"/>
              </a:lnSpc>
              <a:spcBef>
                <a:spcPts val="0"/>
              </a:spcBef>
              <a:spcAft>
                <a:spcPts val="0"/>
              </a:spcAft>
              <a:buClrTx/>
              <a:buSzPts val="1400"/>
              <a:buFontTx/>
              <a:buNone/>
              <a:tabLst/>
              <a:defRPr/>
            </a:pPr>
            <a:r>
              <a:rPr lang="sk-SK" sz="1200" kern="1200" dirty="0">
                <a:solidFill>
                  <a:schemeClr val="tx1"/>
                </a:solidFill>
                <a:effectLst/>
                <a:latin typeface="+mn-lt"/>
                <a:ea typeface="+mn-ea"/>
                <a:cs typeface="+mn-cs"/>
              </a:rPr>
              <a:t>a jeho pracovný program na rok 2025. </a:t>
            </a:r>
          </a:p>
          <a:p>
            <a:pPr marL="0" lvl="0" indent="0" algn="l" rtl="0">
              <a:lnSpc>
                <a:spcPct val="100000"/>
              </a:lnSpc>
              <a:spcBef>
                <a:spcPts val="0"/>
              </a:spcBef>
              <a:spcAft>
                <a:spcPts val="0"/>
              </a:spcAft>
              <a:buSzPts val="1400"/>
              <a:buNone/>
            </a:pPr>
            <a:endParaRPr lang="sk-SK" baseline="0" dirty="0"/>
          </a:p>
        </p:txBody>
      </p:sp>
      <p:sp>
        <p:nvSpPr>
          <p:cNvPr id="86" name="Google Shape;86;p1:notes"/>
          <p:cNvSpPr>
            <a:spLocks noGrp="1" noRot="1" noChangeAspect="1"/>
          </p:cNvSpPr>
          <p:nvPr>
            <p:ph type="sldImg" idx="2"/>
          </p:nvPr>
        </p:nvSpPr>
        <p:spPr>
          <a:xfrm>
            <a:off x="688975" y="1144588"/>
            <a:ext cx="5478463" cy="3082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65172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dirty="0"/>
              <a:t> </a:t>
            </a:r>
            <a:r>
              <a:rPr lang="sk-SK" sz="1200" dirty="0"/>
              <a:t>#10</a:t>
            </a: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4538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defTabSz="875264">
              <a:defRPr/>
            </a:pPr>
            <a:r>
              <a:rPr lang="sk-SK" sz="1200" dirty="0"/>
              <a:t>#11</a:t>
            </a: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32139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kern="1200" dirty="0">
                <a:solidFill>
                  <a:schemeClr val="tx1"/>
                </a:solidFill>
                <a:effectLst/>
                <a:latin typeface="+mn-lt"/>
                <a:ea typeface="+mn-ea"/>
                <a:cs typeface="+mn-cs"/>
              </a:rPr>
              <a:t># 12 CALL 2 – SINGLE STAGE</a:t>
            </a:r>
          </a:p>
          <a:p>
            <a:r>
              <a:rPr lang="sk-SK" sz="1200" kern="1200" dirty="0">
                <a:solidFill>
                  <a:schemeClr val="tx1"/>
                </a:solidFill>
                <a:effectLst/>
                <a:latin typeface="+mn-lt"/>
                <a:ea typeface="+mn-ea"/>
                <a:cs typeface="+mn-cs"/>
              </a:rPr>
              <a:t>Potravinové systémy: </a:t>
            </a:r>
            <a:r>
              <a:rPr lang="en-GB" sz="1200" b="1" kern="1200" dirty="0" err="1">
                <a:solidFill>
                  <a:schemeClr val="tx1"/>
                </a:solidFill>
                <a:effectLst/>
                <a:latin typeface="+mn-lt"/>
                <a:ea typeface="+mn-ea"/>
                <a:cs typeface="+mn-cs"/>
              </a:rPr>
              <a:t>Destinácia</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Spravodlivé</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zdravé</a:t>
            </a:r>
            <a:r>
              <a:rPr lang="en-GB" sz="1200" b="1" kern="1200" dirty="0">
                <a:solidFill>
                  <a:schemeClr val="tx1"/>
                </a:solidFill>
                <a:effectLst/>
                <a:latin typeface="+mn-lt"/>
                <a:ea typeface="+mn-ea"/>
                <a:cs typeface="+mn-cs"/>
              </a:rPr>
              <a:t> a k </a:t>
            </a:r>
            <a:r>
              <a:rPr lang="en-GB" sz="1200" b="1" kern="1200" dirty="0" err="1">
                <a:solidFill>
                  <a:schemeClr val="tx1"/>
                </a:solidFill>
                <a:effectLst/>
                <a:latin typeface="+mn-lt"/>
                <a:ea typeface="+mn-ea"/>
                <a:cs typeface="+mn-cs"/>
              </a:rPr>
              <a:t>životnému</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prostrediu</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šetrné</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potravinové</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systémy</a:t>
            </a:r>
            <a:r>
              <a:rPr lang="en-GB" sz="1200" b="1" kern="1200" dirty="0">
                <a:solidFill>
                  <a:schemeClr val="tx1"/>
                </a:solidFill>
                <a:effectLst/>
                <a:latin typeface="+mn-lt"/>
                <a:ea typeface="+mn-ea"/>
                <a:cs typeface="+mn-cs"/>
              </a:rPr>
              <a:t> od </a:t>
            </a:r>
            <a:r>
              <a:rPr lang="en-GB" sz="1200" b="1" kern="1200" dirty="0" err="1">
                <a:solidFill>
                  <a:schemeClr val="tx1"/>
                </a:solidFill>
                <a:effectLst/>
                <a:latin typeface="+mn-lt"/>
                <a:ea typeface="+mn-ea"/>
                <a:cs typeface="+mn-cs"/>
              </a:rPr>
              <a:t>prvovýroby</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až</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po</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spotrebu</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pokrýva</a:t>
            </a:r>
            <a:r>
              <a:rPr lang="en-GB" sz="1200" b="1" kern="1200" dirty="0">
                <a:solidFill>
                  <a:schemeClr val="tx1"/>
                </a:solidFill>
                <a:effectLst/>
                <a:latin typeface="+mn-lt"/>
                <a:ea typeface="+mn-ea"/>
                <a:cs typeface="+mn-cs"/>
              </a:rPr>
              <a:t> 4 </a:t>
            </a:r>
            <a:r>
              <a:rPr lang="en-GB" sz="1200" b="1" kern="1200" dirty="0" err="1">
                <a:solidFill>
                  <a:schemeClr val="tx1"/>
                </a:solidFill>
                <a:effectLst/>
                <a:latin typeface="+mn-lt"/>
                <a:ea typeface="+mn-ea"/>
                <a:cs typeface="+mn-cs"/>
              </a:rPr>
              <a:t>tematické</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okruhy</a:t>
            </a:r>
            <a:endParaRPr lang="sk-SK" sz="1200" kern="1200" dirty="0">
              <a:solidFill>
                <a:schemeClr val="tx1"/>
              </a:solidFill>
              <a:effectLst/>
              <a:latin typeface="+mn-lt"/>
              <a:ea typeface="+mn-ea"/>
              <a:cs typeface="+mn-cs"/>
            </a:endParaRPr>
          </a:p>
          <a:p>
            <a:pPr lvl="1"/>
            <a:r>
              <a:rPr lang="en-GB" sz="1200" kern="1200" dirty="0" err="1">
                <a:solidFill>
                  <a:schemeClr val="tx1"/>
                </a:solidFill>
                <a:effectLst/>
                <a:latin typeface="+mn-lt"/>
                <a:ea typeface="+mn-ea"/>
                <a:cs typeface="+mn-cs"/>
              </a:rPr>
              <a:t>Umožnenie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udržateľných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poľnohospodárskych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postupov</a:t>
            </a:r>
            <a:endParaRPr lang="sk-SK" sz="1200" kern="1200" dirty="0">
              <a:solidFill>
                <a:schemeClr val="tx1"/>
              </a:solidFill>
              <a:effectLst/>
              <a:latin typeface="+mn-lt"/>
              <a:ea typeface="+mn-ea"/>
              <a:cs typeface="+mn-cs"/>
            </a:endParaRPr>
          </a:p>
          <a:p>
            <a:pPr lvl="1"/>
            <a:r>
              <a:rPr lang="en-GB" sz="1200" kern="1200" dirty="0" err="1">
                <a:solidFill>
                  <a:schemeClr val="tx1"/>
                </a:solidFill>
                <a:effectLst/>
                <a:latin typeface="+mn-lt"/>
                <a:ea typeface="+mn-ea"/>
                <a:cs typeface="+mn-cs"/>
              </a:rPr>
              <a:t>Umožnenie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udržateľného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rybolovu</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akvakultúry</a:t>
            </a:r>
            <a:endParaRPr lang="sk-SK" sz="1200" kern="1200" dirty="0">
              <a:solidFill>
                <a:schemeClr val="tx1"/>
              </a:solidFill>
              <a:effectLst/>
              <a:latin typeface="+mn-lt"/>
              <a:ea typeface="+mn-ea"/>
              <a:cs typeface="+mn-cs"/>
            </a:endParaRPr>
          </a:p>
          <a:p>
            <a:pPr lvl="1"/>
            <a:r>
              <a:rPr lang="en-GB" sz="1200" kern="1200" dirty="0" err="1">
                <a:solidFill>
                  <a:schemeClr val="tx1"/>
                </a:solidFill>
                <a:effectLst/>
                <a:latin typeface="+mn-lt"/>
                <a:ea typeface="+mn-ea"/>
                <a:cs typeface="+mn-cs"/>
              </a:rPr>
              <a:t>Transformácia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potravinových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systémov</a:t>
            </a:r>
            <a:r>
              <a:rPr lang="en-GB" sz="1200" kern="1200" dirty="0">
                <a:solidFill>
                  <a:schemeClr val="tx1"/>
                </a:solidFill>
                <a:effectLst/>
                <a:latin typeface="+mn-lt"/>
                <a:ea typeface="+mn-ea"/>
                <a:cs typeface="+mn-cs"/>
              </a:rPr>
              <a:t> pre </a:t>
            </a:r>
            <a:r>
              <a:rPr lang="en-GB" sz="1200" kern="1200" dirty="0" err="1">
                <a:solidFill>
                  <a:schemeClr val="tx1"/>
                </a:solidFill>
                <a:effectLst/>
                <a:latin typeface="+mn-lt"/>
                <a:ea typeface="+mn-ea"/>
                <a:cs typeface="+mn-cs"/>
              </a:rPr>
              <a:t>zdravie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udržateľnosť</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začlenenie</a:t>
            </a:r>
            <a:endParaRPr lang="sk-SK" sz="1200" kern="1200" dirty="0">
              <a:solidFill>
                <a:schemeClr val="tx1"/>
              </a:solidFill>
              <a:effectLst/>
              <a:latin typeface="+mn-lt"/>
              <a:ea typeface="+mn-ea"/>
              <a:cs typeface="+mn-cs"/>
            </a:endParaRPr>
          </a:p>
          <a:p>
            <a:pPr lvl="1"/>
            <a:r>
              <a:rPr lang="en-GB" sz="1200" kern="1200" dirty="0" err="1">
                <a:solidFill>
                  <a:schemeClr val="tx1"/>
                </a:solidFill>
                <a:effectLst/>
                <a:latin typeface="+mn-lt"/>
                <a:ea typeface="+mn-ea"/>
                <a:cs typeface="+mn-cs"/>
              </a:rPr>
              <a:t>Cielená</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medzinárodná</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spolupráca</a:t>
            </a:r>
            <a:endParaRPr lang="sk-SK" sz="120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 </a:t>
            </a:r>
            <a:endParaRPr lang="sk-SK" sz="1200" kern="1200" dirty="0">
              <a:solidFill>
                <a:schemeClr val="tx1"/>
              </a:solidFill>
              <a:effectLst/>
              <a:latin typeface="+mn-lt"/>
              <a:ea typeface="+mn-ea"/>
              <a:cs typeface="+mn-cs"/>
            </a:endParaRPr>
          </a:p>
          <a:p>
            <a:r>
              <a:rPr lang="en-GB" sz="1200" kern="1200" dirty="0" err="1">
                <a:solidFill>
                  <a:schemeClr val="tx1"/>
                </a:solidFill>
                <a:effectLst/>
                <a:latin typeface="+mn-lt"/>
                <a:ea typeface="+mn-ea"/>
                <a:cs typeface="+mn-cs"/>
              </a:rPr>
              <a:t>Pričom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témy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budú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navrhnuté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tak</a:t>
            </a:r>
            <a:r>
              <a:rPr lang="en-GB" sz="1200" kern="1200" dirty="0">
                <a:solidFill>
                  <a:schemeClr val="tx1"/>
                </a:solidFill>
                <a:effectLst/>
                <a:latin typeface="+mn-lt"/>
                <a:ea typeface="+mn-ea"/>
                <a:cs typeface="+mn-cs"/>
              </a:rPr>
              <a:t>, aby bolo </a:t>
            </a:r>
            <a:r>
              <a:rPr lang="en-GB" sz="1200" kern="1200" dirty="0" err="1">
                <a:solidFill>
                  <a:schemeClr val="tx1"/>
                </a:solidFill>
                <a:effectLst/>
                <a:latin typeface="+mn-lt"/>
                <a:ea typeface="+mn-ea"/>
                <a:cs typeface="+mn-cs"/>
              </a:rPr>
              <a:t>možné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navrhnúť</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spôsob</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zabezpečenia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zdravých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potravín</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výživy</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rámci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udržateľných</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odolných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potravinových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systémov</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podporia</a:t>
            </a:r>
            <a:r>
              <a:rPr lang="en-GB" sz="1200" kern="1200" dirty="0">
                <a:solidFill>
                  <a:schemeClr val="tx1"/>
                </a:solidFill>
                <a:effectLst/>
                <a:latin typeface="+mn-lt"/>
                <a:ea typeface="+mn-ea"/>
                <a:cs typeface="+mn-cs"/>
              </a:rPr>
              <a:t>:</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potravinovú</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výživovú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bezpečnosť</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dlhodobú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udržateľnosť</a:t>
            </a:r>
            <a:r>
              <a:rPr lang="en-GB" sz="1200" kern="1200" dirty="0">
                <a:solidFill>
                  <a:schemeClr val="tx1"/>
                </a:solidFill>
                <a:effectLst/>
                <a:latin typeface="+mn-lt"/>
                <a:ea typeface="+mn-ea"/>
                <a:cs typeface="+mn-cs"/>
              </a:rPr>
              <a:t> </a:t>
            </a:r>
            <a:endParaRPr lang="sk-SK"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v </a:t>
            </a:r>
            <a:r>
              <a:rPr lang="en-GB" sz="1200" kern="1200" dirty="0" err="1">
                <a:solidFill>
                  <a:schemeClr val="tx1"/>
                </a:solidFill>
                <a:effectLst/>
                <a:latin typeface="+mn-lt"/>
                <a:ea typeface="+mn-ea"/>
                <a:cs typeface="+mn-cs"/>
              </a:rPr>
              <a:t>sektore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poľnohospodárskej</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prvovýroby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efektívne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udržateľné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obehové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poľnohospodárske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systémy</a:t>
            </a:r>
            <a:r>
              <a:rPr lang="en-GB" sz="1200" kern="1200" dirty="0">
                <a:solidFill>
                  <a:schemeClr val="tx1"/>
                </a:solidFill>
                <a:effectLst/>
                <a:latin typeface="+mn-lt"/>
                <a:ea typeface="+mn-ea"/>
                <a:cs typeface="+mn-cs"/>
              </a:rPr>
              <a:t> s </a:t>
            </a:r>
            <a:r>
              <a:rPr lang="en-GB" sz="1200" kern="1200" dirty="0" err="1">
                <a:solidFill>
                  <a:schemeClr val="tx1"/>
                </a:solidFill>
                <a:effectLst/>
                <a:latin typeface="+mn-lt"/>
                <a:ea typeface="+mn-ea"/>
                <a:cs typeface="+mn-cs"/>
              </a:rPr>
              <a:t>nízkymi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emisiami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skleníkových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vplyvov</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zdravie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ekosystémov</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ekosystémové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služby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minimalizáciu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znečistenia</a:t>
            </a:r>
            <a:r>
              <a:rPr lang="en-GB" sz="1200" kern="1200" dirty="0">
                <a:solidFill>
                  <a:schemeClr val="tx1"/>
                </a:solidFill>
                <a:effectLst/>
                <a:latin typeface="+mn-lt"/>
                <a:ea typeface="+mn-ea"/>
                <a:cs typeface="+mn-cs"/>
              </a:rPr>
              <a:t> a obnovu0ochranu </a:t>
            </a:r>
            <a:r>
              <a:rPr lang="en-GB" sz="1200" kern="1200" dirty="0" err="1">
                <a:solidFill>
                  <a:schemeClr val="tx1"/>
                </a:solidFill>
                <a:effectLst/>
                <a:latin typeface="+mn-lt"/>
                <a:ea typeface="+mn-ea"/>
                <a:cs typeface="+mn-cs"/>
              </a:rPr>
              <a:t>biodiverzity</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zdravé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vodné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ekosystémy</a:t>
            </a:r>
            <a:r>
              <a:rPr lang="en-GB" sz="1200" kern="1200" dirty="0">
                <a:solidFill>
                  <a:schemeClr val="tx1"/>
                </a:solidFill>
                <a:effectLst/>
                <a:latin typeface="+mn-lt"/>
                <a:ea typeface="+mn-ea"/>
                <a:cs typeface="+mn-cs"/>
              </a:rPr>
              <a:t> </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technologické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poznatky</a:t>
            </a:r>
            <a:r>
              <a:rPr lang="en-GB" sz="1200" kern="1200" dirty="0">
                <a:solidFill>
                  <a:schemeClr val="tx1"/>
                </a:solidFill>
                <a:effectLst/>
                <a:latin typeface="+mn-lt"/>
                <a:ea typeface="+mn-ea"/>
                <a:cs typeface="+mn-cs"/>
              </a:rPr>
              <a:t> o </a:t>
            </a:r>
            <a:r>
              <a:rPr lang="en-GB" sz="1200" kern="1200" dirty="0" err="1">
                <a:solidFill>
                  <a:schemeClr val="tx1"/>
                </a:solidFill>
                <a:effectLst/>
                <a:latin typeface="+mn-lt"/>
                <a:ea typeface="+mn-ea"/>
                <a:cs typeface="+mn-cs"/>
              </a:rPr>
              <a:t>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negatívnych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vplyvoch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rybolovu</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akvakultúry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najmä</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prostredníctvom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inovatívnych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účinnsejších</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environmentálne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udržateľných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techník</a:t>
            </a:r>
            <a:r>
              <a:rPr lang="en-GB" sz="1200" kern="1200" dirty="0">
                <a:solidFill>
                  <a:schemeClr val="tx1"/>
                </a:solidFill>
                <a:effectLst/>
                <a:latin typeface="+mn-lt"/>
                <a:ea typeface="+mn-ea"/>
                <a:cs typeface="+mn-cs"/>
              </a:rPr>
              <a:t>)</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rozvoj</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transformácie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celkovo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udržateľné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zdravé</a:t>
            </a:r>
            <a:r>
              <a:rPr lang="en-GB" sz="1200" kern="1200" dirty="0">
                <a:solidFill>
                  <a:schemeClr val="tx1"/>
                </a:solidFill>
                <a:effectLst/>
                <a:latin typeface="+mn-lt"/>
                <a:ea typeface="+mn-ea"/>
                <a:cs typeface="+mn-cs"/>
              </a:rPr>
              <a:t> a inkluzívne </a:t>
            </a:r>
            <a:r>
              <a:rPr lang="en-GB" sz="1200" kern="1200" dirty="0" err="1">
                <a:solidFill>
                  <a:schemeClr val="tx1"/>
                </a:solidFill>
                <a:effectLst/>
                <a:latin typeface="+mn-lt"/>
                <a:ea typeface="+mn-ea"/>
                <a:cs typeface="+mn-cs"/>
              </a:rPr>
              <a:t>potravinové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systémy</a:t>
            </a:r>
            <a:r>
              <a:rPr lang="en-GB" sz="1200" kern="1200" dirty="0">
                <a:solidFill>
                  <a:schemeClr val="tx1"/>
                </a:solidFill>
                <a:effectLst/>
                <a:latin typeface="+mn-lt"/>
                <a:ea typeface="+mn-ea"/>
                <a:cs typeface="+mn-cs"/>
              </a:rPr>
              <a:t> a </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transformáciu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potravinového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prostredia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tak</a:t>
            </a:r>
            <a:r>
              <a:rPr lang="en-GB" sz="1200" kern="1200" dirty="0">
                <a:solidFill>
                  <a:schemeClr val="tx1"/>
                </a:solidFill>
                <a:effectLst/>
                <a:latin typeface="+mn-lt"/>
                <a:ea typeface="+mn-ea"/>
                <a:cs typeface="+mn-cs"/>
              </a:rPr>
              <a:t>, aby bolo </a:t>
            </a:r>
            <a:r>
              <a:rPr lang="en-GB" sz="1200" kern="1200" dirty="0" err="1">
                <a:solidFill>
                  <a:schemeClr val="tx1"/>
                </a:solidFill>
                <a:effectLst/>
                <a:latin typeface="+mn-lt"/>
                <a:ea typeface="+mn-ea"/>
                <a:cs typeface="+mn-cs"/>
              </a:rPr>
              <a:t>možné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prejsť</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cenovo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dostupnú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udržateľnú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stravu</a:t>
            </a:r>
            <a:r>
              <a:rPr lang="en-GB" sz="1200" kern="1200" dirty="0">
                <a:solidFill>
                  <a:schemeClr val="tx1"/>
                </a:solidFill>
                <a:effectLst/>
                <a:latin typeface="+mn-lt"/>
                <a:ea typeface="+mn-ea"/>
                <a:cs typeface="+mn-cs"/>
              </a:rPr>
              <a:t>, aby </a:t>
            </a:r>
            <a:r>
              <a:rPr lang="en-GB" sz="1200" kern="1200" dirty="0" err="1">
                <a:solidFill>
                  <a:schemeClr val="tx1"/>
                </a:solidFill>
                <a:effectLst/>
                <a:latin typeface="+mn-lt"/>
                <a:ea typeface="+mn-ea"/>
                <a:cs typeface="+mn-cs"/>
              </a:rPr>
              <a:t>potravinárske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podniky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prosperovali</a:t>
            </a:r>
            <a:r>
              <a:rPr lang="en-GB" sz="1200" kern="1200" dirty="0">
                <a:solidFill>
                  <a:schemeClr val="tx1"/>
                </a:solidFill>
                <a:effectLst/>
                <a:latin typeface="+mn-lt"/>
                <a:ea typeface="+mn-ea"/>
                <a:cs typeface="+mn-cs"/>
              </a:rPr>
              <a:t>, aby </a:t>
            </a:r>
            <a:r>
              <a:rPr lang="en-GB" sz="1200" kern="1200" dirty="0" err="1">
                <a:solidFill>
                  <a:schemeClr val="tx1"/>
                </a:solidFill>
                <a:effectLst/>
                <a:latin typeface="+mn-lt"/>
                <a:ea typeface="+mn-ea"/>
                <a:cs typeface="+mn-cs"/>
              </a:rPr>
              <a:t>sa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zlepšila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konkurencieschopnosť</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potravinárskeho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priemyslu</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zároveň</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zabezpečila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udržateľnosť</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bezpečnosť</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potravín</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potravinová</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nezávislosť</a:t>
            </a:r>
            <a:r>
              <a:rPr lang="en-GB" sz="1200" kern="1200" dirty="0">
                <a:solidFill>
                  <a:schemeClr val="tx1"/>
                </a:solidFill>
                <a:effectLst/>
                <a:latin typeface="+mn-lt"/>
                <a:ea typeface="+mn-ea"/>
                <a:cs typeface="+mn-cs"/>
              </a:rPr>
              <a:t>, aby </a:t>
            </a:r>
            <a:r>
              <a:rPr lang="en-GB" sz="1200" kern="1200" dirty="0" err="1">
                <a:solidFill>
                  <a:schemeClr val="tx1"/>
                </a:solidFill>
                <a:effectLst/>
                <a:latin typeface="+mn-lt"/>
                <a:ea typeface="+mn-ea"/>
                <a:cs typeface="+mn-cs"/>
              </a:rPr>
              <a:t>sa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zachovalo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zdravie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človeka</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znížilo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plytvanie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potravinami</a:t>
            </a:r>
            <a:r>
              <a:rPr lang="en-GB" sz="1200" kern="1200" dirty="0">
                <a:solidFill>
                  <a:schemeClr val="tx1"/>
                </a:solidFill>
                <a:effectLst/>
                <a:latin typeface="+mn-lt"/>
                <a:ea typeface="+mn-ea"/>
                <a:cs typeface="+mn-cs"/>
              </a:rPr>
              <a:t>.</a:t>
            </a:r>
            <a:endParaRPr lang="sk-SK"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sk-SK"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Témy</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rámci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destinácie</a:t>
            </a:r>
            <a:r>
              <a:rPr lang="en-GB" sz="1200" kern="1200" dirty="0">
                <a:solidFill>
                  <a:schemeClr val="tx1"/>
                </a:solidFill>
                <a:effectLst/>
                <a:latin typeface="+mn-lt"/>
                <a:ea typeface="+mn-ea"/>
                <a:cs typeface="+mn-cs"/>
              </a:rPr>
              <a:t> CLIMATE </a:t>
            </a:r>
            <a:endParaRPr lang="sk-SK"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by </a:t>
            </a:r>
            <a:r>
              <a:rPr lang="en-GB" sz="1200" kern="1200" dirty="0" err="1">
                <a:solidFill>
                  <a:schemeClr val="tx1"/>
                </a:solidFill>
                <a:effectLst/>
                <a:latin typeface="+mn-lt"/>
                <a:ea typeface="+mn-ea"/>
                <a:cs typeface="+mn-cs"/>
              </a:rPr>
              <a:t>mali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prispieť</a:t>
            </a:r>
            <a:r>
              <a:rPr lang="en-GB" sz="1200" kern="1200" dirty="0">
                <a:solidFill>
                  <a:schemeClr val="tx1"/>
                </a:solidFill>
                <a:effectLst/>
                <a:latin typeface="+mn-lt"/>
                <a:ea typeface="+mn-ea"/>
                <a:cs typeface="+mn-cs"/>
              </a:rPr>
              <a:t> k </a:t>
            </a:r>
            <a:r>
              <a:rPr lang="en-GB" sz="1200" kern="1200" dirty="0" err="1">
                <a:solidFill>
                  <a:schemeClr val="tx1"/>
                </a:solidFill>
                <a:effectLst/>
                <a:latin typeface="+mn-lt"/>
                <a:ea typeface="+mn-ea"/>
                <a:cs typeface="+mn-cs"/>
              </a:rPr>
              <a:t>podpore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zmierňovania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zmeny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klímy</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tiež</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prispôsobenie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tejto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zmene</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oblastiach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ktoré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klaster</a:t>
            </a:r>
            <a:r>
              <a:rPr lang="en-GB" sz="1200" kern="1200" dirty="0">
                <a:solidFill>
                  <a:schemeClr val="tx1"/>
                </a:solidFill>
                <a:effectLst/>
                <a:latin typeface="+mn-lt"/>
                <a:ea typeface="+mn-ea"/>
                <a:cs typeface="+mn-cs"/>
              </a:rPr>
              <a:t> 6 </a:t>
            </a:r>
            <a:r>
              <a:rPr lang="en-GB" sz="1200" kern="1200" dirty="0" err="1">
                <a:solidFill>
                  <a:schemeClr val="tx1"/>
                </a:solidFill>
                <a:effectLst/>
                <a:latin typeface="+mn-lt"/>
                <a:ea typeface="+mn-ea"/>
                <a:cs typeface="+mn-cs"/>
              </a:rPr>
              <a:t>vzťahuje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teda</a:t>
            </a:r>
            <a:endParaRPr lang="sk-SK"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Mali by </a:t>
            </a:r>
            <a:r>
              <a:rPr lang="en-GB" sz="1200" kern="1200" dirty="0" err="1">
                <a:solidFill>
                  <a:schemeClr val="tx1"/>
                </a:solidFill>
                <a:effectLst/>
                <a:latin typeface="+mn-lt"/>
                <a:ea typeface="+mn-ea"/>
                <a:cs typeface="+mn-cs"/>
              </a:rPr>
              <a:t>prispieť</a:t>
            </a:r>
            <a:r>
              <a:rPr lang="en-GB" sz="1200" kern="1200" dirty="0">
                <a:solidFill>
                  <a:schemeClr val="tx1"/>
                </a:solidFill>
                <a:effectLst/>
                <a:latin typeface="+mn-lt"/>
                <a:ea typeface="+mn-ea"/>
                <a:cs typeface="+mn-cs"/>
              </a:rPr>
              <a:t> k</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lepšiemu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pochopeniu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zdravia</a:t>
            </a:r>
            <a:r>
              <a:rPr lang="en-GB" sz="1200" kern="1200" dirty="0">
                <a:solidFill>
                  <a:schemeClr val="tx1"/>
                </a:solidFill>
                <a:effectLst/>
                <a:latin typeface="+mn-lt"/>
                <a:ea typeface="+mn-ea"/>
                <a:cs typeface="+mn-cs"/>
              </a:rPr>
              <a:t> a integrity </a:t>
            </a:r>
            <a:r>
              <a:rPr lang="en-GB" sz="1200" kern="1200" dirty="0" err="1">
                <a:solidFill>
                  <a:schemeClr val="tx1"/>
                </a:solidFill>
                <a:effectLst/>
                <a:latin typeface="+mn-lt"/>
                <a:ea typeface="+mn-ea"/>
                <a:cs typeface="+mn-cs"/>
              </a:rPr>
              <a:t>oceánov</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rôznych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emisných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scenároch</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lepšiemu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pochopeniu</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riadeniu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rizík</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príležitosti</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poľnohospodárstve</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lesnom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hospodárstve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vyplývajúcich</a:t>
            </a:r>
            <a:r>
              <a:rPr lang="en-GB" sz="1200" kern="1200" dirty="0">
                <a:solidFill>
                  <a:schemeClr val="tx1"/>
                </a:solidFill>
                <a:effectLst/>
                <a:latin typeface="+mn-lt"/>
                <a:ea typeface="+mn-ea"/>
                <a:cs typeface="+mn-cs"/>
              </a:rPr>
              <a:t> zo </a:t>
            </a:r>
            <a:r>
              <a:rPr lang="en-GB" sz="1200" kern="1200" dirty="0" err="1">
                <a:solidFill>
                  <a:schemeClr val="tx1"/>
                </a:solidFill>
                <a:effectLst/>
                <a:latin typeface="+mn-lt"/>
                <a:ea typeface="+mn-ea"/>
                <a:cs typeface="+mn-cs"/>
              </a:rPr>
              <a:t>zmeny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klímy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najmä</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posunu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klimatických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zón</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zníženiu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emisií</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skleníkových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plynov</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lepšiemu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monitorovaniu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reportovaniu</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overovaniu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emisií</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zmierňovaniu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vplyvov</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vodných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ekosystémov</a:t>
            </a:r>
            <a:r>
              <a:rPr lang="en-GB" sz="1200" kern="1200" dirty="0">
                <a:solidFill>
                  <a:schemeClr val="tx1"/>
                </a:solidFill>
                <a:effectLst/>
                <a:latin typeface="+mn-lt"/>
                <a:ea typeface="+mn-ea"/>
                <a:cs typeface="+mn-cs"/>
              </a:rPr>
              <a:t> </a:t>
            </a:r>
            <a:endParaRPr lang="sk-SK"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sk-SK"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#12 </a:t>
            </a:r>
            <a:r>
              <a:rPr lang="en-GB" sz="1200" kern="1200" dirty="0" err="1">
                <a:solidFill>
                  <a:schemeClr val="tx1"/>
                </a:solidFill>
                <a:effectLst/>
                <a:latin typeface="+mn-lt"/>
                <a:ea typeface="+mn-ea"/>
                <a:cs typeface="+mn-cs"/>
              </a:rPr>
              <a:t>Destinácia</a:t>
            </a:r>
            <a:r>
              <a:rPr lang="en-GB" sz="1200" kern="1200" dirty="0">
                <a:solidFill>
                  <a:schemeClr val="tx1"/>
                </a:solidFill>
                <a:effectLst/>
                <a:latin typeface="+mn-lt"/>
                <a:ea typeface="+mn-ea"/>
                <a:cs typeface="+mn-cs"/>
              </a:rPr>
              <a:t> </a:t>
            </a:r>
            <a:r>
              <a:rPr lang="en-GB" sz="1200" b="1" i="1" kern="1200" dirty="0" err="1">
                <a:solidFill>
                  <a:schemeClr val="tx1"/>
                </a:solidFill>
                <a:effectLst/>
                <a:latin typeface="+mn-lt"/>
                <a:ea typeface="+mn-ea"/>
                <a:cs typeface="+mn-cs"/>
              </a:rPr>
              <a:t>Komunity</a:t>
            </a:r>
            <a:r>
              <a:rPr lang="en-GB" sz="1200" b="1" i="1"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obsahuje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témy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navrhnuté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tak</a:t>
            </a:r>
            <a:r>
              <a:rPr lang="en-GB" sz="1200" kern="1200" dirty="0">
                <a:solidFill>
                  <a:schemeClr val="tx1"/>
                </a:solidFill>
                <a:effectLst/>
                <a:latin typeface="+mn-lt"/>
                <a:ea typeface="+mn-ea"/>
                <a:cs typeface="+mn-cs"/>
              </a:rPr>
              <a:t>, aby </a:t>
            </a:r>
            <a:r>
              <a:rPr lang="en-GB" sz="1200" kern="1200" dirty="0" err="1">
                <a:solidFill>
                  <a:schemeClr val="tx1"/>
                </a:solidFill>
                <a:effectLst/>
                <a:latin typeface="+mn-lt"/>
                <a:ea typeface="+mn-ea"/>
                <a:cs typeface="+mn-cs"/>
              </a:rPr>
              <a:t>prispeli</a:t>
            </a:r>
            <a:r>
              <a:rPr lang="en-GB" sz="1200" kern="1200" dirty="0">
                <a:solidFill>
                  <a:schemeClr val="tx1"/>
                </a:solidFill>
                <a:effectLst/>
                <a:latin typeface="+mn-lt"/>
                <a:ea typeface="+mn-ea"/>
                <a:cs typeface="+mn-cs"/>
              </a:rPr>
              <a:t> k </a:t>
            </a:r>
            <a:r>
              <a:rPr lang="en-GB" sz="1200" kern="1200" dirty="0" err="1">
                <a:solidFill>
                  <a:schemeClr val="tx1"/>
                </a:solidFill>
                <a:effectLst/>
                <a:latin typeface="+mn-lt"/>
                <a:ea typeface="+mn-ea"/>
                <a:cs typeface="+mn-cs"/>
              </a:rPr>
              <a:t>udržateľnému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rozvoju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vidieckych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mestských</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pobrežných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oblastí</a:t>
            </a:r>
            <a:r>
              <a:rPr lang="en-GB" sz="1200" kern="1200" dirty="0">
                <a:solidFill>
                  <a:schemeClr val="tx1"/>
                </a:solidFill>
                <a:effectLst/>
                <a:latin typeface="+mn-lt"/>
                <a:ea typeface="+mn-ea"/>
                <a:cs typeface="+mn-cs"/>
              </a:rPr>
              <a:t>.</a:t>
            </a:r>
            <a:endParaRPr lang="sk-SK"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Odolné</a:t>
            </a:r>
            <a:r>
              <a:rPr lang="en-GB" sz="1200" b="1" kern="1200" dirty="0">
                <a:solidFill>
                  <a:schemeClr val="tx1"/>
                </a:solidFill>
                <a:effectLst/>
                <a:latin typeface="+mn-lt"/>
                <a:ea typeface="+mn-ea"/>
                <a:cs typeface="+mn-cs"/>
              </a:rPr>
              <a:t>, inkluzívne, </a:t>
            </a:r>
            <a:r>
              <a:rPr lang="en-GB" sz="1200" b="1" kern="1200" dirty="0" err="1">
                <a:solidFill>
                  <a:schemeClr val="tx1"/>
                </a:solidFill>
                <a:effectLst/>
                <a:latin typeface="+mn-lt"/>
                <a:ea typeface="+mn-ea"/>
                <a:cs typeface="+mn-cs"/>
              </a:rPr>
              <a:t>zdravé</a:t>
            </a:r>
            <a:r>
              <a:rPr lang="en-GB" sz="1200" b="1" kern="1200" dirty="0">
                <a:solidFill>
                  <a:schemeClr val="tx1"/>
                </a:solidFill>
                <a:effectLst/>
                <a:latin typeface="+mn-lt"/>
                <a:ea typeface="+mn-ea"/>
                <a:cs typeface="+mn-cs"/>
              </a:rPr>
              <a:t> a </a:t>
            </a:r>
            <a:r>
              <a:rPr lang="en-GB" sz="1200" b="1" kern="1200" dirty="0" err="1">
                <a:solidFill>
                  <a:schemeClr val="tx1"/>
                </a:solidFill>
                <a:effectLst/>
                <a:latin typeface="+mn-lt"/>
                <a:ea typeface="+mn-ea"/>
                <a:cs typeface="+mn-cs"/>
              </a:rPr>
              <a:t>ekologické</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vidiecke</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pobrežné</a:t>
            </a:r>
            <a:r>
              <a:rPr lang="en-GB" sz="1200" b="1" kern="1200" dirty="0">
                <a:solidFill>
                  <a:schemeClr val="tx1"/>
                </a:solidFill>
                <a:effectLst/>
                <a:latin typeface="+mn-lt"/>
                <a:ea typeface="+mn-ea"/>
                <a:cs typeface="+mn-cs"/>
              </a:rPr>
              <a:t> a </a:t>
            </a:r>
            <a:r>
              <a:rPr lang="en-GB" sz="1200" b="1" kern="1200" dirty="0" err="1">
                <a:solidFill>
                  <a:schemeClr val="tx1"/>
                </a:solidFill>
                <a:effectLst/>
                <a:latin typeface="+mn-lt"/>
                <a:ea typeface="+mn-ea"/>
                <a:cs typeface="+mn-cs"/>
              </a:rPr>
              <a:t>mestské</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komunity</a:t>
            </a:r>
            <a:r>
              <a:rPr lang="en-GB" sz="1200" b="1" kern="1200" dirty="0">
                <a:solidFill>
                  <a:schemeClr val="tx1"/>
                </a:solidFill>
                <a:effectLst/>
                <a:latin typeface="+mn-lt"/>
                <a:ea typeface="+mn-ea"/>
                <a:cs typeface="+mn-cs"/>
              </a:rPr>
              <a:t> </a:t>
            </a:r>
            <a:endParaRPr lang="sk-SK" sz="1200" kern="1200" dirty="0">
              <a:solidFill>
                <a:schemeClr val="tx1"/>
              </a:solidFill>
              <a:effectLst/>
              <a:latin typeface="+mn-lt"/>
              <a:ea typeface="+mn-ea"/>
              <a:cs typeface="+mn-cs"/>
            </a:endParaRPr>
          </a:p>
          <a:p>
            <a:r>
              <a:rPr lang="en-GB" sz="1200" kern="1200" dirty="0" err="1">
                <a:solidFill>
                  <a:schemeClr val="tx1"/>
                </a:solidFill>
                <a:effectLst/>
                <a:latin typeface="+mn-lt"/>
                <a:ea typeface="+mn-ea"/>
                <a:cs typeface="+mn-cs"/>
              </a:rPr>
              <a:t>Témy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navrhnuté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tak</a:t>
            </a:r>
            <a:r>
              <a:rPr lang="en-GB" sz="1200" kern="1200" dirty="0">
                <a:solidFill>
                  <a:schemeClr val="tx1"/>
                </a:solidFill>
                <a:effectLst/>
                <a:latin typeface="+mn-lt"/>
                <a:ea typeface="+mn-ea"/>
                <a:cs typeface="+mn-cs"/>
              </a:rPr>
              <a:t>, aby </a:t>
            </a:r>
            <a:r>
              <a:rPr lang="en-GB" sz="1200" kern="1200" dirty="0" err="1">
                <a:solidFill>
                  <a:schemeClr val="tx1"/>
                </a:solidFill>
                <a:effectLst/>
                <a:latin typeface="+mn-lt"/>
                <a:ea typeface="+mn-ea"/>
                <a:cs typeface="+mn-cs"/>
              </a:rPr>
              <a:t>umožnili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komunitám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lepší</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prístup</a:t>
            </a:r>
            <a:r>
              <a:rPr lang="en-GB" sz="1200" kern="1200" dirty="0">
                <a:solidFill>
                  <a:schemeClr val="tx1"/>
                </a:solidFill>
                <a:effectLst/>
                <a:latin typeface="+mn-lt"/>
                <a:ea typeface="+mn-ea"/>
                <a:cs typeface="+mn-cs"/>
              </a:rPr>
              <a:t> k </a:t>
            </a:r>
            <a:r>
              <a:rPr lang="en-GB" sz="1200" kern="1200" dirty="0" err="1">
                <a:solidFill>
                  <a:schemeClr val="tx1"/>
                </a:solidFill>
                <a:effectLst/>
                <a:latin typeface="+mn-lt"/>
                <a:ea typeface="+mn-ea"/>
                <a:cs typeface="+mn-cs"/>
              </a:rPr>
              <a:t>poznatkom</a:t>
            </a:r>
            <a:r>
              <a:rPr lang="en-GB" sz="1200" kern="1200" dirty="0">
                <a:solidFill>
                  <a:schemeClr val="tx1"/>
                </a:solidFill>
                <a:effectLst/>
                <a:latin typeface="+mn-lt"/>
                <a:ea typeface="+mn-ea"/>
                <a:cs typeface="+mn-cs"/>
              </a:rPr>
              <a:t> a aby </a:t>
            </a:r>
            <a:r>
              <a:rPr lang="en-GB" sz="1200" kern="1200" dirty="0" err="1">
                <a:solidFill>
                  <a:schemeClr val="tx1"/>
                </a:solidFill>
                <a:effectLst/>
                <a:latin typeface="+mn-lt"/>
                <a:ea typeface="+mn-ea"/>
                <a:cs typeface="+mn-cs"/>
              </a:rPr>
              <a:t>boli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pripravené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adaptovať</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zmenu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klímy</a:t>
            </a:r>
            <a:r>
              <a:rPr lang="en-GB" sz="1200" kern="1200" dirty="0">
                <a:solidFill>
                  <a:schemeClr val="tx1"/>
                </a:solidFill>
                <a:effectLst/>
                <a:latin typeface="+mn-lt"/>
                <a:ea typeface="+mn-ea"/>
                <a:cs typeface="+mn-cs"/>
              </a:rPr>
              <a:t>, aby </a:t>
            </a:r>
            <a:r>
              <a:rPr lang="en-GB" sz="1200" kern="1200" dirty="0" err="1">
                <a:solidFill>
                  <a:schemeClr val="tx1"/>
                </a:solidFill>
                <a:effectLst/>
                <a:latin typeface="+mn-lt"/>
                <a:ea typeface="+mn-ea"/>
                <a:cs typeface="+mn-cs"/>
              </a:rPr>
              <a:t>sa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podarilo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zmierniť</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alebo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zastaviť</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vyľudňovanie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vidieka</a:t>
            </a:r>
            <a:r>
              <a:rPr lang="en-GB" sz="1200" kern="1200" dirty="0">
                <a:solidFill>
                  <a:schemeClr val="tx1"/>
                </a:solidFill>
                <a:effectLst/>
                <a:latin typeface="+mn-lt"/>
                <a:ea typeface="+mn-ea"/>
                <a:cs typeface="+mn-cs"/>
              </a:rPr>
              <a:t>, aby </a:t>
            </a:r>
            <a:r>
              <a:rPr lang="en-GB" sz="1200" kern="1200" dirty="0" err="1">
                <a:solidFill>
                  <a:schemeClr val="tx1"/>
                </a:solidFill>
                <a:effectLst/>
                <a:latin typeface="+mn-lt"/>
                <a:ea typeface="+mn-ea"/>
                <a:cs typeface="+mn-cs"/>
              </a:rPr>
              <a:t>mestské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komunity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mali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prístup</a:t>
            </a:r>
            <a:r>
              <a:rPr lang="en-GB" sz="1200" kern="1200" dirty="0">
                <a:solidFill>
                  <a:schemeClr val="tx1"/>
                </a:solidFill>
                <a:effectLst/>
                <a:latin typeface="+mn-lt"/>
                <a:ea typeface="+mn-ea"/>
                <a:cs typeface="+mn-cs"/>
              </a:rPr>
              <a:t> k </a:t>
            </a:r>
            <a:r>
              <a:rPr lang="en-GB" sz="1200" kern="1200" dirty="0" err="1">
                <a:solidFill>
                  <a:schemeClr val="tx1"/>
                </a:solidFill>
                <a:effectLst/>
                <a:latin typeface="+mn-lt"/>
                <a:ea typeface="+mn-ea"/>
                <a:cs typeface="+mn-cs"/>
              </a:rPr>
              <a:t>zdravším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potravinám</a:t>
            </a:r>
            <a:r>
              <a:rPr lang="en-GB" sz="1200" kern="1200" dirty="0">
                <a:solidFill>
                  <a:schemeClr val="tx1"/>
                </a:solidFill>
                <a:effectLst/>
                <a:latin typeface="+mn-lt"/>
                <a:ea typeface="+mn-ea"/>
                <a:cs typeface="+mn-cs"/>
              </a:rPr>
              <a:t>; aby </a:t>
            </a:r>
            <a:r>
              <a:rPr lang="en-GB" sz="1200" kern="1200" dirty="0" err="1">
                <a:solidFill>
                  <a:schemeClr val="tx1"/>
                </a:solidFill>
                <a:effectLst/>
                <a:latin typeface="+mn-lt"/>
                <a:ea typeface="+mn-ea"/>
                <a:cs typeface="+mn-cs"/>
              </a:rPr>
              <a:t>aj</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ľudia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aj</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životné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prostredie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mali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prospech</a:t>
            </a:r>
            <a:r>
              <a:rPr lang="en-GB" sz="1200" kern="1200" dirty="0">
                <a:solidFill>
                  <a:schemeClr val="tx1"/>
                </a:solidFill>
                <a:effectLst/>
                <a:latin typeface="+mn-lt"/>
                <a:ea typeface="+mn-ea"/>
                <a:cs typeface="+mn-cs"/>
              </a:rPr>
              <a:t> z </a:t>
            </a:r>
            <a:r>
              <a:rPr lang="en-GB" sz="1200" kern="1200" dirty="0" err="1">
                <a:solidFill>
                  <a:schemeClr val="tx1"/>
                </a:solidFill>
                <a:effectLst/>
                <a:latin typeface="+mn-lt"/>
                <a:ea typeface="+mn-ea"/>
                <a:cs typeface="+mn-cs"/>
              </a:rPr>
              <a:t>adaptácie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zmenu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klímy</a:t>
            </a:r>
            <a:r>
              <a:rPr lang="en-GB" sz="1200" kern="1200" dirty="0">
                <a:solidFill>
                  <a:schemeClr val="tx1"/>
                </a:solidFill>
                <a:effectLst/>
                <a:latin typeface="+mn-lt"/>
                <a:ea typeface="+mn-ea"/>
                <a:cs typeface="+mn-cs"/>
              </a:rPr>
              <a:t>. </a:t>
            </a:r>
            <a:endParaRPr lang="sk-SK" sz="1200" kern="1200" dirty="0">
              <a:solidFill>
                <a:schemeClr val="tx1"/>
              </a:solidFill>
              <a:effectLst/>
              <a:latin typeface="+mn-lt"/>
              <a:ea typeface="+mn-ea"/>
              <a:cs typeface="+mn-cs"/>
            </a:endParaRPr>
          </a:p>
          <a:p>
            <a:endParaRPr lang="sk-SK" sz="1200" kern="1200" baseline="0" dirty="0">
              <a:solidFill>
                <a:schemeClr val="tx1"/>
              </a:solidFill>
              <a:effectLst/>
              <a:latin typeface="+mn-lt"/>
              <a:ea typeface="+mn-ea"/>
              <a:cs typeface="+mn-cs"/>
            </a:endParaRP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708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dirty="0"/>
              <a:t>#</a:t>
            </a:r>
            <a:r>
              <a:rPr lang="en-GB" sz="1200" kern="1200" dirty="0">
                <a:solidFill>
                  <a:schemeClr val="tx1"/>
                </a:solidFill>
                <a:effectLst/>
                <a:latin typeface="+mn-lt"/>
                <a:ea typeface="+mn-ea"/>
                <a:cs typeface="+mn-cs"/>
              </a:rPr>
              <a:t>13 </a:t>
            </a:r>
            <a:endParaRPr lang="sk-SK" sz="1200" kern="1200" dirty="0">
              <a:solidFill>
                <a:schemeClr val="tx1"/>
              </a:solidFill>
              <a:effectLst/>
              <a:latin typeface="+mn-lt"/>
              <a:ea typeface="+mn-ea"/>
              <a:cs typeface="+mn-cs"/>
            </a:endParaRPr>
          </a:p>
          <a:p>
            <a:r>
              <a:rPr lang="en-GB" sz="1200" kern="1200" dirty="0" err="1">
                <a:solidFill>
                  <a:schemeClr val="tx1"/>
                </a:solidFill>
                <a:effectLst/>
                <a:latin typeface="+mn-lt"/>
                <a:ea typeface="+mn-ea"/>
                <a:cs typeface="+mn-cs"/>
              </a:rPr>
              <a:t>Potravinové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systémy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Predbežne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navrhnuté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témy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ktoré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rozvinú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činnosti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partnerstiev</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fungujúcich</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oblasti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Agroekológie</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Zdravia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zvierat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budú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venované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návrhom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hospodárenia</a:t>
            </a:r>
            <a:r>
              <a:rPr lang="en-GB" sz="1200" kern="1200" dirty="0">
                <a:solidFill>
                  <a:schemeClr val="tx1"/>
                </a:solidFill>
                <a:effectLst/>
                <a:latin typeface="+mn-lt"/>
                <a:ea typeface="+mn-ea"/>
                <a:cs typeface="+mn-cs"/>
              </a:rPr>
              <a:t> s </a:t>
            </a:r>
            <a:r>
              <a:rPr lang="en-GB" sz="1200" kern="1200" dirty="0" err="1">
                <a:solidFill>
                  <a:schemeClr val="tx1"/>
                </a:solidFill>
                <a:effectLst/>
                <a:latin typeface="+mn-lt"/>
                <a:ea typeface="+mn-ea"/>
                <a:cs typeface="+mn-cs"/>
              </a:rPr>
              <a:t>vodou</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poľnohospodárstve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produkcii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rastlinných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proteínov</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poľnohospodárstve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novým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rizikám</a:t>
            </a:r>
            <a:r>
              <a:rPr lang="en-GB" sz="1200" kern="1200" dirty="0">
                <a:solidFill>
                  <a:schemeClr val="tx1"/>
                </a:solidFill>
                <a:effectLst/>
                <a:latin typeface="+mn-lt"/>
                <a:ea typeface="+mn-ea"/>
                <a:cs typeface="+mn-cs"/>
              </a:rPr>
              <a:t> pre </a:t>
            </a:r>
            <a:r>
              <a:rPr lang="en-GB" sz="1200" kern="1200" dirty="0" err="1">
                <a:solidFill>
                  <a:schemeClr val="tx1"/>
                </a:solidFill>
                <a:effectLst/>
                <a:latin typeface="+mn-lt"/>
                <a:ea typeface="+mn-ea"/>
                <a:cs typeface="+mn-cs"/>
              </a:rPr>
              <a:t>zdravie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plodín</a:t>
            </a:r>
            <a:endParaRPr lang="sk-SK" sz="1200" kern="1200" dirty="0">
              <a:solidFill>
                <a:schemeClr val="tx1"/>
              </a:solidFill>
              <a:effectLst/>
              <a:latin typeface="+mn-lt"/>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8579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defTabSz="875264">
              <a:defRPr/>
            </a:pPr>
            <a:r>
              <a:rPr lang="sk-SK" sz="1200" dirty="0"/>
              <a:t>#14</a:t>
            </a:r>
          </a:p>
          <a:p>
            <a:pPr marL="0" marR="0" lvl="0" indent="0" algn="l" defTabSz="875264"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fytosanitárnym </a:t>
            </a:r>
            <a:r>
              <a:rPr lang="en-GB" sz="1200" kern="1200" dirty="0" err="1">
                <a:solidFill>
                  <a:schemeClr val="tx1"/>
                </a:solidFill>
                <a:effectLst/>
                <a:latin typeface="+mn-lt"/>
                <a:ea typeface="+mn-ea"/>
                <a:cs typeface="+mn-cs"/>
              </a:rPr>
              <a:t>opatreniam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zameraným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systémový</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prístup</a:t>
            </a:r>
            <a:r>
              <a:rPr lang="en-GB" sz="1200" kern="1200" dirty="0">
                <a:solidFill>
                  <a:schemeClr val="tx1"/>
                </a:solidFill>
                <a:effectLst/>
                <a:latin typeface="+mn-lt"/>
                <a:ea typeface="+mn-ea"/>
                <a:cs typeface="+mn-cs"/>
              </a:rPr>
              <a:t> k </a:t>
            </a:r>
            <a:r>
              <a:rPr lang="en-GB" sz="1200" kern="1200" dirty="0" err="1">
                <a:solidFill>
                  <a:schemeClr val="tx1"/>
                </a:solidFill>
                <a:effectLst/>
                <a:latin typeface="+mn-lt"/>
                <a:ea typeface="+mn-ea"/>
                <a:cs typeface="+mn-cs"/>
              </a:rPr>
              <a:t>riadeniu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rizík</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spojených</a:t>
            </a:r>
            <a:r>
              <a:rPr lang="en-GB" sz="1200" kern="1200" dirty="0">
                <a:solidFill>
                  <a:schemeClr val="tx1"/>
                </a:solidFill>
                <a:effectLst/>
                <a:latin typeface="+mn-lt"/>
                <a:ea typeface="+mn-ea"/>
                <a:cs typeface="+mn-cs"/>
              </a:rPr>
              <a:t> so </a:t>
            </a:r>
            <a:r>
              <a:rPr lang="en-GB" sz="1200" kern="1200" dirty="0" err="1">
                <a:solidFill>
                  <a:schemeClr val="tx1"/>
                </a:solidFill>
                <a:effectLst/>
                <a:latin typeface="+mn-lt"/>
                <a:ea typeface="+mn-ea"/>
                <a:cs typeface="+mn-cs"/>
              </a:rPr>
              <a:t>škodcami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zlepšenie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obhospodarovanie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trávnych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porastov</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chovateľských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systémoch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hospodárskych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zvierat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šľachtenia</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genetiky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zvierat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inovácie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pozberových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činností</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skladovania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farmách</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využitia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potenciálu</a:t>
            </a:r>
            <a:r>
              <a:rPr lang="en-GB" sz="1200" kern="1200" dirty="0">
                <a:solidFill>
                  <a:schemeClr val="tx1"/>
                </a:solidFill>
                <a:effectLst/>
                <a:latin typeface="+mn-lt"/>
                <a:ea typeface="+mn-ea"/>
                <a:cs typeface="+mn-cs"/>
              </a:rPr>
              <a:t> CEA</a:t>
            </a:r>
            <a:endParaRPr lang="sk-SK" sz="1200" kern="1200" dirty="0">
              <a:solidFill>
                <a:schemeClr val="tx1"/>
              </a:solidFill>
              <a:effectLst/>
              <a:latin typeface="+mn-lt"/>
              <a:ea typeface="+mn-ea"/>
              <a:cs typeface="+mn-cs"/>
            </a:endParaRPr>
          </a:p>
          <a:p>
            <a:pPr defTabSz="875264">
              <a:defRPr/>
            </a:pPr>
            <a:endParaRPr lang="sk-SK" sz="1200"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24135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defTabSz="875264">
              <a:defRPr/>
            </a:pPr>
            <a:r>
              <a:rPr lang="sk-SK" sz="1200" dirty="0"/>
              <a:t>#15</a:t>
            </a:r>
          </a:p>
          <a:p>
            <a:r>
              <a:rPr lang="en-GB" sz="1200" kern="1200" dirty="0">
                <a:solidFill>
                  <a:schemeClr val="tx1"/>
                </a:solidFill>
                <a:effectLst/>
                <a:latin typeface="+mn-lt"/>
                <a:ea typeface="+mn-ea"/>
                <a:cs typeface="+mn-cs"/>
              </a:rPr>
              <a:t>V </a:t>
            </a:r>
            <a:r>
              <a:rPr lang="en-GB" sz="1200" kern="1200" dirty="0" err="1">
                <a:solidFill>
                  <a:schemeClr val="tx1"/>
                </a:solidFill>
                <a:effectLst/>
                <a:latin typeface="+mn-lt"/>
                <a:ea typeface="+mn-ea"/>
                <a:cs typeface="+mn-cs"/>
              </a:rPr>
              <a:t>oblasti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udržateľného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rybolovu</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akvakuktúry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boli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vytypované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témy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diverzifikácie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produkcie</a:t>
            </a:r>
            <a:r>
              <a:rPr lang="en-GB" sz="1200" kern="1200" dirty="0">
                <a:solidFill>
                  <a:schemeClr val="tx1"/>
                </a:solidFill>
                <a:effectLst/>
                <a:latin typeface="+mn-lt"/>
                <a:ea typeface="+mn-ea"/>
                <a:cs typeface="+mn-cs"/>
              </a:rPr>
              <a:t> s </a:t>
            </a:r>
            <a:r>
              <a:rPr lang="en-GB" sz="1200" kern="1200" dirty="0" err="1">
                <a:solidFill>
                  <a:schemeClr val="tx1"/>
                </a:solidFill>
                <a:effectLst/>
                <a:latin typeface="+mn-lt"/>
                <a:ea typeface="+mn-ea"/>
                <a:cs typeface="+mn-cs"/>
              </a:rPr>
              <a:t>dôrazom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nizkotrofické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druhy</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monitorovacie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systémy</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oblasti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rybolovu</a:t>
            </a:r>
            <a:r>
              <a:rPr lang="en-GB" sz="1200" kern="1200" dirty="0">
                <a:solidFill>
                  <a:schemeClr val="tx1"/>
                </a:solidFill>
                <a:effectLst/>
                <a:latin typeface="+mn-lt"/>
                <a:ea typeface="+mn-ea"/>
                <a:cs typeface="+mn-cs"/>
              </a:rPr>
              <a:t> </a:t>
            </a:r>
            <a:endParaRPr lang="sk-SK" sz="1200" kern="1200" dirty="0">
              <a:solidFill>
                <a:schemeClr val="tx1"/>
              </a:solidFill>
              <a:effectLst/>
              <a:latin typeface="+mn-lt"/>
              <a:ea typeface="+mn-ea"/>
              <a:cs typeface="+mn-cs"/>
            </a:endParaRPr>
          </a:p>
          <a:p>
            <a:endParaRPr lang="sk-SK" sz="1200" kern="1200" dirty="0">
              <a:solidFill>
                <a:schemeClr val="tx1"/>
              </a:solidFill>
              <a:effectLst/>
              <a:latin typeface="+mn-lt"/>
              <a:ea typeface="+mn-ea"/>
              <a:cs typeface="+mn-cs"/>
            </a:endParaRPr>
          </a:p>
          <a:p>
            <a:r>
              <a:rPr lang="sk-SK" sz="1200" kern="1200" dirty="0">
                <a:solidFill>
                  <a:schemeClr val="tx1"/>
                </a:solidFill>
                <a:effectLst/>
                <a:latin typeface="+mn-lt"/>
                <a:ea typeface="+mn-ea"/>
                <a:cs typeface="+mn-cs"/>
              </a:rPr>
              <a: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Transformácia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potravinových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systémov</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zahrnie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témy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ako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výživa</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mentálne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zdravie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zvyšovanie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povedomia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obyvateľstva</a:t>
            </a:r>
            <a:r>
              <a:rPr lang="en-GB" sz="1200" kern="1200" dirty="0">
                <a:solidFill>
                  <a:schemeClr val="tx1"/>
                </a:solidFill>
                <a:effectLst/>
                <a:latin typeface="+mn-lt"/>
                <a:ea typeface="+mn-ea"/>
                <a:cs typeface="+mn-cs"/>
              </a:rPr>
              <a:t> o </a:t>
            </a:r>
            <a:r>
              <a:rPr lang="en-GB" sz="1200" kern="1200" dirty="0" err="1">
                <a:solidFill>
                  <a:schemeClr val="tx1"/>
                </a:solidFill>
                <a:effectLst/>
                <a:latin typeface="+mn-lt"/>
                <a:ea typeface="+mn-ea"/>
                <a:cs typeface="+mn-cs"/>
              </a:rPr>
              <a:t>alternatívnych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proteínoch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živín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produkovaných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mikróbami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využívajúcimi</a:t>
            </a:r>
            <a:r>
              <a:rPr lang="en-GB" sz="1200" kern="1200" dirty="0">
                <a:solidFill>
                  <a:schemeClr val="tx1"/>
                </a:solidFill>
                <a:effectLst/>
                <a:latin typeface="+mn-lt"/>
                <a:ea typeface="+mn-ea"/>
                <a:cs typeface="+mn-cs"/>
              </a:rPr>
              <a:t> CO2; </a:t>
            </a:r>
            <a:r>
              <a:rPr lang="en-GB" sz="1200" kern="1200" dirty="0" err="1">
                <a:solidFill>
                  <a:schemeClr val="tx1"/>
                </a:solidFill>
                <a:effectLst/>
                <a:latin typeface="+mn-lt"/>
                <a:ea typeface="+mn-ea"/>
                <a:cs typeface="+mn-cs"/>
              </a:rPr>
              <a:t>využívanie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technologických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riešení</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zvyšovanie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odolnosti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potravinových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systémov</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prevencia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vzniku</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znižovanie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potravinového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odpadu</a:t>
            </a:r>
            <a:r>
              <a:rPr lang="en-GB" sz="1200" kern="1200" dirty="0">
                <a:solidFill>
                  <a:schemeClr val="tx1"/>
                </a:solidFill>
                <a:effectLst/>
                <a:latin typeface="+mn-lt"/>
                <a:ea typeface="+mn-ea"/>
                <a:cs typeface="+mn-cs"/>
              </a:rPr>
              <a:t> z </a:t>
            </a:r>
            <a:r>
              <a:rPr lang="en-GB" sz="1200" kern="1200" dirty="0" err="1">
                <a:solidFill>
                  <a:schemeClr val="tx1"/>
                </a:solidFill>
                <a:effectLst/>
                <a:latin typeface="+mn-lt"/>
                <a:ea typeface="+mn-ea"/>
                <a:cs typeface="+mn-cs"/>
              </a:rPr>
              <a:t>domácností</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partnerstvo</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oblasti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potravinových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systémov</a:t>
            </a:r>
            <a:r>
              <a:rPr lang="en-GB" sz="1200" kern="1200" dirty="0">
                <a:solidFill>
                  <a:schemeClr val="tx1"/>
                </a:solidFill>
                <a:effectLst/>
                <a:latin typeface="+mn-lt"/>
                <a:ea typeface="+mn-ea"/>
                <a:cs typeface="+mn-cs"/>
              </a:rPr>
              <a:t>.</a:t>
            </a:r>
            <a:endParaRPr lang="sk-SK" sz="1200" kern="1200" dirty="0">
              <a:solidFill>
                <a:schemeClr val="tx1"/>
              </a:solidFill>
              <a:effectLst/>
              <a:latin typeface="+mn-lt"/>
              <a:ea typeface="+mn-ea"/>
              <a:cs typeface="+mn-cs"/>
            </a:endParaRPr>
          </a:p>
          <a:p>
            <a:pPr defTabSz="875264">
              <a:defRPr/>
            </a:pPr>
            <a:endParaRPr lang="sk-SK"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43422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defTabSz="875264">
              <a:defRPr/>
            </a:pPr>
            <a:r>
              <a:rPr lang="sk-SK" sz="1200" dirty="0"/>
              <a:t>#16</a:t>
            </a:r>
          </a:p>
          <a:p>
            <a:r>
              <a:rPr lang="en-GB" sz="1200" kern="1200" dirty="0" err="1">
                <a:solidFill>
                  <a:schemeClr val="tx1"/>
                </a:solidFill>
                <a:effectLst/>
                <a:latin typeface="+mn-lt"/>
                <a:ea typeface="+mn-ea"/>
                <a:cs typeface="+mn-cs"/>
              </a:rPr>
              <a:t>destinácia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zahŕňa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aj</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témy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venované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medzinárodnej</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spolupráci</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rámci</a:t>
            </a:r>
            <a:r>
              <a:rPr lang="en-GB" sz="1200" kern="1200" dirty="0">
                <a:solidFill>
                  <a:schemeClr val="tx1"/>
                </a:solidFill>
                <a:effectLst/>
                <a:latin typeface="+mn-lt"/>
                <a:ea typeface="+mn-ea"/>
                <a:cs typeface="+mn-cs"/>
              </a:rPr>
              <a:t> FNSSA, </a:t>
            </a:r>
            <a:r>
              <a:rPr lang="en-GB" sz="1200" kern="1200" dirty="0" err="1">
                <a:solidFill>
                  <a:schemeClr val="tx1"/>
                </a:solidFill>
                <a:effectLst/>
                <a:latin typeface="+mn-lt"/>
                <a:ea typeface="+mn-ea"/>
                <a:cs typeface="+mn-cs"/>
              </a:rPr>
              <a:t>vytvoreniu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spoločného</a:t>
            </a:r>
            <a:r>
              <a:rPr lang="en-GB" sz="1200" kern="1200" dirty="0">
                <a:solidFill>
                  <a:schemeClr val="tx1"/>
                </a:solidFill>
                <a:effectLst/>
                <a:latin typeface="+mn-lt"/>
                <a:ea typeface="+mn-ea"/>
                <a:cs typeface="+mn-cs"/>
              </a:rPr>
              <a:t> AKIS (EÚ – </a:t>
            </a:r>
            <a:r>
              <a:rPr lang="en-GB" sz="1200" kern="1200" dirty="0" err="1">
                <a:solidFill>
                  <a:schemeClr val="tx1"/>
                </a:solidFill>
                <a:effectLst/>
                <a:latin typeface="+mn-lt"/>
                <a:ea typeface="+mn-ea"/>
                <a:cs typeface="+mn-cs"/>
              </a:rPr>
              <a:t>Afrika</a:t>
            </a:r>
            <a:r>
              <a:rPr lang="en-GB" sz="1200" kern="1200" dirty="0">
                <a:solidFill>
                  <a:schemeClr val="tx1"/>
                </a:solidFill>
                <a:effectLst/>
                <a:latin typeface="+mn-lt"/>
                <a:ea typeface="+mn-ea"/>
                <a:cs typeface="+mn-cs"/>
              </a:rPr>
              <a:t>)</a:t>
            </a:r>
            <a:endParaRPr lang="sk-SK" sz="1200" kern="1200" dirty="0">
              <a:solidFill>
                <a:schemeClr val="tx1"/>
              </a:solidFill>
              <a:effectLst/>
              <a:latin typeface="+mn-lt"/>
              <a:ea typeface="+mn-ea"/>
              <a:cs typeface="+mn-cs"/>
            </a:endParaRPr>
          </a:p>
          <a:p>
            <a:pPr defTabSz="875264">
              <a:defRPr/>
            </a:pPr>
            <a:endParaRPr lang="sk-SK"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839998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defTabSz="875264">
              <a:defRPr/>
            </a:pPr>
            <a:r>
              <a:rPr lang="sk-SK" sz="1200" dirty="0"/>
              <a:t>#17</a:t>
            </a:r>
          </a:p>
          <a:p>
            <a:pPr defTabSz="875264">
              <a:defRPr/>
            </a:pPr>
            <a:r>
              <a:rPr lang="sk-SK" sz="1100" dirty="0"/>
              <a:t>Témy sú formulované tak, aby prispeli </a:t>
            </a:r>
          </a:p>
          <a:p>
            <a:pPr marL="171450" indent="-171450" defTabSz="875264">
              <a:buFontTx/>
              <a:buChar char="-"/>
              <a:defRPr/>
            </a:pPr>
            <a:r>
              <a:rPr lang="sk-SK" sz="1100" dirty="0"/>
              <a:t>k podpore zmierňovania zmeny klímy a tiež </a:t>
            </a:r>
          </a:p>
          <a:p>
            <a:pPr marL="171450" indent="-171450" defTabSz="875264">
              <a:buFontTx/>
              <a:buChar char="-"/>
              <a:defRPr/>
            </a:pPr>
            <a:r>
              <a:rPr lang="sk-SK" sz="1100" dirty="0"/>
              <a:t>podporili prispôsobenie sa tejto zmene v oblastiach, na ktoré sa klaster 6 vzťahuje. </a:t>
            </a:r>
          </a:p>
          <a:p>
            <a:pPr defTabSz="875264">
              <a:defRPr/>
            </a:pPr>
            <a:r>
              <a:rPr lang="sk-SK" sz="1100" dirty="0"/>
              <a:t>Mali by teda prispieť k</a:t>
            </a:r>
          </a:p>
          <a:p>
            <a:pPr marL="164112" indent="-164112" defTabSz="875264">
              <a:buFontTx/>
              <a:buChar char="-"/>
              <a:defRPr/>
            </a:pPr>
            <a:r>
              <a:rPr lang="sk-SK" sz="1100" dirty="0"/>
              <a:t>lepšiemu pochopeniu zdravia a integrity oceánov pri rôznych emisných scenároch</a:t>
            </a:r>
          </a:p>
          <a:p>
            <a:pPr marL="164112" indent="-164112" defTabSz="875264">
              <a:buFontTx/>
              <a:buChar char="-"/>
              <a:defRPr/>
            </a:pPr>
            <a:r>
              <a:rPr lang="sk-SK" dirty="0"/>
              <a:t>lepšiemu pochopeniu a riadeniu rizík a príležitosti v poľnohospodárstve a lesnom hospodárstve vyplývajúcich</a:t>
            </a:r>
            <a:r>
              <a:rPr lang="sk-SK" baseline="0" dirty="0"/>
              <a:t> zo zmeny klímy, najmä posunu klimatických zón</a:t>
            </a:r>
          </a:p>
          <a:p>
            <a:pPr marL="164112" indent="-164112" defTabSz="875264">
              <a:buFontTx/>
              <a:buChar char="-"/>
              <a:defRPr/>
            </a:pPr>
            <a:r>
              <a:rPr lang="sk-SK" baseline="0" dirty="0"/>
              <a:t>zníženiu emisií skleníkových plynov</a:t>
            </a:r>
          </a:p>
          <a:p>
            <a:pPr marL="164112" indent="-164112" defTabSz="875264">
              <a:buFontTx/>
              <a:buChar char="-"/>
              <a:defRPr/>
            </a:pPr>
            <a:r>
              <a:rPr lang="sk-SK" dirty="0"/>
              <a:t>lepšiemu</a:t>
            </a:r>
            <a:r>
              <a:rPr lang="sk-SK" baseline="0" dirty="0"/>
              <a:t> </a:t>
            </a:r>
            <a:r>
              <a:rPr lang="sk-SK" dirty="0"/>
              <a:t>monitorovaniu,</a:t>
            </a:r>
            <a:r>
              <a:rPr lang="sk-SK" baseline="0" dirty="0"/>
              <a:t> reportovaniu a overovaniu emisií</a:t>
            </a:r>
          </a:p>
          <a:p>
            <a:pPr marL="164112" indent="-164112" defTabSz="875264">
              <a:buFontTx/>
              <a:buChar char="-"/>
              <a:defRPr/>
            </a:pPr>
            <a:r>
              <a:rPr lang="sk-SK" dirty="0"/>
              <a:t>zmierňovaniu vplyvov</a:t>
            </a:r>
            <a:r>
              <a:rPr lang="sk-SK" baseline="0" dirty="0"/>
              <a:t> vodných ekosystémov.</a:t>
            </a:r>
            <a:endParaRPr lang="sk-SK"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496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defTabSz="875264">
              <a:defRPr/>
            </a:pPr>
            <a:r>
              <a:rPr lang="sk-SK" sz="1200" dirty="0"/>
              <a:t>#18</a:t>
            </a:r>
          </a:p>
          <a:p>
            <a:pPr defTabSz="875264">
              <a:defRPr/>
            </a:pPr>
            <a:r>
              <a:rPr lang="sk-SK" sz="1200" b="1" cap="all" dirty="0">
                <a:solidFill>
                  <a:srgbClr val="008080"/>
                </a:solidFill>
                <a:cs typeface="Times New Roman" panose="02020603050405020304" pitchFamily="18" charset="0"/>
              </a:rPr>
              <a:t>Odolné, inkluzívne, zdravé a ekologické vidiecke, pobrežné a mestské komunity </a:t>
            </a:r>
            <a:endParaRPr lang="en-GB" sz="1200" b="1" cap="all" dirty="0">
              <a:solidFill>
                <a:srgbClr val="008080"/>
              </a:solidFill>
              <a:cs typeface="Times New Roman" panose="02020603050405020304" pitchFamily="18" charset="0"/>
            </a:endParaRPr>
          </a:p>
          <a:p>
            <a:pPr defTabSz="875264">
              <a:defRPr/>
            </a:pPr>
            <a:r>
              <a:rPr lang="sk-SK" sz="1200" dirty="0"/>
              <a:t>Témy sú navrhnuté tak, aby umožnili komunitám lepší prístup k poznatkom a aby boli pripravené sa adaptovať na zmenu klímy, aby sa podarilo zmierniť alebo zastaviť vyľudňovanie vidieka, aby mestské komunity  mali prístup k zdravším potravinám; aby aj ľudia aj životné prostredie mali prospech z adaptácie sa na zmenu klímy. </a:t>
            </a: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20081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kern="1200" dirty="0">
                <a:solidFill>
                  <a:schemeClr val="tx1"/>
                </a:solidFill>
                <a:effectLst/>
                <a:latin typeface="+mn-lt"/>
                <a:ea typeface="+mn-ea"/>
                <a:cs typeface="+mn-cs"/>
              </a:rPr>
              <a:t>#19</a:t>
            </a:r>
            <a:endParaRPr lang="sk-SK" sz="1200" kern="1200" baseline="0" dirty="0">
              <a:solidFill>
                <a:schemeClr val="tx1"/>
              </a:solidFill>
              <a:effectLst/>
              <a:latin typeface="+mn-lt"/>
              <a:ea typeface="+mn-ea"/>
              <a:cs typeface="+mn-cs"/>
            </a:endParaRP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0278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r>
              <a:rPr lang="sk-SK" sz="1200" b="1" kern="1200" dirty="0">
                <a:solidFill>
                  <a:schemeClr val="tx1"/>
                </a:solidFill>
                <a:effectLst/>
                <a:latin typeface="+mn-lt"/>
                <a:ea typeface="+mn-ea"/>
                <a:cs typeface="+mn-cs"/>
              </a:rPr>
              <a:t>Globálne výzvy a konkurencieschopnosť európskeho priemyslu</a:t>
            </a:r>
          </a:p>
          <a:p>
            <a:endParaRPr lang="sk-SK" sz="1200" b="1" kern="1200" dirty="0">
              <a:solidFill>
                <a:schemeClr val="tx1"/>
              </a:solidFill>
              <a:effectLst/>
              <a:latin typeface="+mn-lt"/>
              <a:ea typeface="+mn-ea"/>
              <a:cs typeface="+mn-cs"/>
            </a:endParaRPr>
          </a:p>
          <a:p>
            <a:r>
              <a:rPr lang="sk-SK" sz="1200" b="1" kern="1200" dirty="0">
                <a:solidFill>
                  <a:schemeClr val="tx1"/>
                </a:solidFill>
                <a:effectLst/>
                <a:latin typeface="+mn-lt"/>
                <a:ea typeface="+mn-ea"/>
                <a:cs typeface="+mn-cs"/>
              </a:rPr>
              <a:t>Výskumné a inovačné činnosti </a:t>
            </a:r>
            <a:r>
              <a:rPr lang="sk-SK" sz="1200" kern="1200" dirty="0">
                <a:solidFill>
                  <a:schemeClr val="tx1"/>
                </a:solidFill>
                <a:effectLst/>
                <a:latin typeface="+mn-lt"/>
                <a:ea typeface="+mn-ea"/>
                <a:cs typeface="+mn-cs"/>
              </a:rPr>
              <a:t>sú</a:t>
            </a:r>
            <a:r>
              <a:rPr lang="sk-SK" sz="1200" kern="1200" baseline="0" dirty="0">
                <a:solidFill>
                  <a:schemeClr val="tx1"/>
                </a:solidFill>
                <a:effectLst/>
                <a:latin typeface="+mn-lt"/>
                <a:ea typeface="+mn-ea"/>
                <a:cs typeface="+mn-cs"/>
              </a:rPr>
              <a:t> </a:t>
            </a:r>
            <a:r>
              <a:rPr lang="sk-SK" sz="1200" kern="1200" dirty="0">
                <a:solidFill>
                  <a:schemeClr val="tx1"/>
                </a:solidFill>
                <a:effectLst/>
                <a:latin typeface="+mn-lt"/>
                <a:ea typeface="+mn-ea"/>
                <a:cs typeface="+mn-cs"/>
              </a:rPr>
              <a:t>zamerané na </a:t>
            </a:r>
            <a:r>
              <a:rPr lang="sk-SK" sz="1200" b="1" kern="1200" dirty="0">
                <a:solidFill>
                  <a:schemeClr val="tx1"/>
                </a:solidFill>
                <a:effectLst/>
                <a:latin typeface="+mn-lt"/>
                <a:ea typeface="+mn-ea"/>
                <a:cs typeface="+mn-cs"/>
              </a:rPr>
              <a:t>premieňanie výsledkov excelentného výskumu na inovatívne riešenia globálnych výziev. </a:t>
            </a:r>
          </a:p>
          <a:p>
            <a:r>
              <a:rPr lang="sk-SK" sz="1200" b="1" kern="1200" dirty="0">
                <a:solidFill>
                  <a:schemeClr val="tx1"/>
                </a:solidFill>
                <a:effectLst/>
                <a:latin typeface="+mn-lt"/>
                <a:ea typeface="+mn-ea"/>
                <a:cs typeface="+mn-cs"/>
              </a:rPr>
              <a:t>Ide o riešenia, ktoré v podstate zlepšujú náš každodenný život,</a:t>
            </a:r>
            <a:r>
              <a:rPr lang="sk-SK" sz="1200" b="1" kern="1200" baseline="0" dirty="0">
                <a:solidFill>
                  <a:schemeClr val="tx1"/>
                </a:solidFill>
                <a:effectLst/>
                <a:latin typeface="+mn-lt"/>
                <a:ea typeface="+mn-ea"/>
                <a:cs typeface="+mn-cs"/>
              </a:rPr>
              <a:t> pričom </a:t>
            </a:r>
            <a:r>
              <a:rPr lang="sk-SK" baseline="0" dirty="0"/>
              <a:t>č</a:t>
            </a:r>
            <a:r>
              <a:rPr lang="sk-SK" dirty="0"/>
              <a:t>innosti sa zameriavajú </a:t>
            </a:r>
            <a:r>
              <a:rPr lang="sk-SK" b="1" dirty="0"/>
              <a:t>na </a:t>
            </a:r>
          </a:p>
          <a:p>
            <a:pPr marL="171450" indent="-171450">
              <a:buFontTx/>
              <a:buChar char="-"/>
            </a:pPr>
            <a:r>
              <a:rPr lang="sk-SK" b="0" dirty="0"/>
              <a:t>posilnenie</a:t>
            </a:r>
            <a:r>
              <a:rPr lang="sk-SK" b="0" baseline="0" dirty="0"/>
              <a:t> environmentálnych, sociálnych a ekonomických cieľov a </a:t>
            </a:r>
          </a:p>
          <a:p>
            <a:pPr marL="171450" indent="-171450">
              <a:buFontTx/>
              <a:buChar char="-"/>
            </a:pPr>
            <a:r>
              <a:rPr lang="sk-SK" b="0" baseline="0" dirty="0"/>
              <a:t>na udržateľnosť týchto (hospodárskych) činností. </a:t>
            </a:r>
          </a:p>
          <a:p>
            <a:pPr marL="0" indent="0">
              <a:buFontTx/>
              <a:buNone/>
            </a:pPr>
            <a:r>
              <a:rPr lang="sk-SK" baseline="0" dirty="0"/>
              <a:t>Riešenia majú prispieť k</a:t>
            </a:r>
            <a:endParaRPr lang="sk-SK" dirty="0"/>
          </a:p>
          <a:p>
            <a:pPr marL="628650" lvl="1" indent="-171450">
              <a:buFontTx/>
              <a:buChar char="-"/>
            </a:pPr>
            <a:r>
              <a:rPr lang="sk-SK" baseline="0" dirty="0"/>
              <a:t>obmedzeniu zhoršovania životného prostredia</a:t>
            </a:r>
          </a:p>
          <a:p>
            <a:pPr marL="628650" lvl="1" indent="-171450">
              <a:buFontTx/>
              <a:buChar char="-"/>
            </a:pPr>
            <a:r>
              <a:rPr lang="sk-SK" baseline="0" dirty="0"/>
              <a:t>zabrzdeniu či zvráteniu poklesu biodiverzity,</a:t>
            </a:r>
          </a:p>
          <a:p>
            <a:pPr marL="628650" lvl="1" indent="-171450">
              <a:buFontTx/>
              <a:buChar char="-"/>
            </a:pPr>
            <a:r>
              <a:rPr lang="sk-SK" baseline="0" dirty="0"/>
              <a:t>lepšiemu hospodáreniu s prírodnými zdrojmi,</a:t>
            </a:r>
          </a:p>
          <a:p>
            <a:pPr marL="0" indent="0">
              <a:buFontTx/>
              <a:buNone/>
            </a:pPr>
            <a:r>
              <a:rPr lang="sk-SK" baseline="0" dirty="0"/>
              <a:t>a to </a:t>
            </a:r>
            <a:r>
              <a:rPr lang="sk-SK" u="sng" baseline="0" dirty="0"/>
              <a:t>prostredníctvom</a:t>
            </a:r>
            <a:r>
              <a:rPr lang="sk-SK" baseline="0" dirty="0"/>
              <a:t> zásadných – transformačných zmien v hospodárstve a spoločnosti a to v urbanizovaných aj vidieckych oblastiach.</a:t>
            </a:r>
          </a:p>
          <a:p>
            <a:pPr marL="0" indent="0">
              <a:buFontTx/>
              <a:buNone/>
            </a:pPr>
            <a:endParaRPr lang="sk-SK" baseline="0" dirty="0"/>
          </a:p>
          <a:p>
            <a:pPr marL="0" indent="0">
              <a:buFontTx/>
              <a:buNone/>
            </a:pPr>
            <a:r>
              <a:rPr lang="sk-SK" b="1" baseline="0" dirty="0"/>
              <a:t>Klaster 6 podporuje investície do partnerstiev, teda do spolupráce s členskými štátmi alebo priemyslom s cieľom podporiť konkrétne výskumné programy a do misií.</a:t>
            </a:r>
          </a:p>
        </p:txBody>
      </p:sp>
      <p:sp>
        <p:nvSpPr>
          <p:cNvPr id="4" name="Zástupný objekt pre číslo snímky 3"/>
          <p:cNvSpPr>
            <a:spLocks noGrp="1"/>
          </p:cNvSpPr>
          <p:nvPr>
            <p:ph type="sldNum" sz="quarter" idx="10"/>
          </p:nvPr>
        </p:nvSpPr>
        <p:spPr/>
        <p:txBody>
          <a:bodyPr/>
          <a:lstStyle/>
          <a:p>
            <a:fld id="{38C2CF4D-68F2-40D5-9B65-2255F8CF3432}" type="slidenum">
              <a:rPr lang="sk-SK" smtClean="0"/>
              <a:t>2</a:t>
            </a:fld>
            <a:endParaRPr lang="sk-SK"/>
          </a:p>
        </p:txBody>
      </p:sp>
    </p:spTree>
    <p:extLst>
      <p:ext uri="{BB962C8B-B14F-4D97-AF65-F5344CB8AC3E}">
        <p14:creationId xmlns:p14="http://schemas.microsoft.com/office/powerpoint/2010/main" val="2726101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en-GB" sz="1200" kern="1200" dirty="0">
                <a:solidFill>
                  <a:schemeClr val="tx1"/>
                </a:solidFill>
                <a:effectLst/>
                <a:latin typeface="+mn-lt"/>
                <a:ea typeface="+mn-ea"/>
                <a:cs typeface="+mn-cs"/>
              </a:rPr>
              <a:t>#20 </a:t>
            </a:r>
            <a:r>
              <a:rPr lang="en-GB" sz="1200" kern="1200" dirty="0" err="1">
                <a:solidFill>
                  <a:schemeClr val="tx1"/>
                </a:solidFill>
                <a:effectLst/>
                <a:latin typeface="+mn-lt"/>
                <a:ea typeface="+mn-ea"/>
                <a:cs typeface="+mn-cs"/>
              </a:rPr>
              <a:t>predbežne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teda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témy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navrhnuté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tak</a:t>
            </a:r>
            <a:r>
              <a:rPr lang="en-GB" sz="1200" kern="1200" dirty="0">
                <a:solidFill>
                  <a:schemeClr val="tx1"/>
                </a:solidFill>
                <a:effectLst/>
                <a:latin typeface="+mn-lt"/>
                <a:ea typeface="+mn-ea"/>
                <a:cs typeface="+mn-cs"/>
              </a:rPr>
              <a:t>, aby </a:t>
            </a:r>
            <a:r>
              <a:rPr lang="en-GB" sz="1200" kern="1200" dirty="0" err="1">
                <a:solidFill>
                  <a:schemeClr val="tx1"/>
                </a:solidFill>
                <a:effectLst/>
                <a:latin typeface="+mn-lt"/>
                <a:ea typeface="+mn-ea"/>
                <a:cs typeface="+mn-cs"/>
              </a:rPr>
              <a:t>sa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podarilo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stanoviť</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hodnovernú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cestu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rozvoja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inovatívnych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modelov</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riadenia</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nástrojov</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ktoré</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umožnia</a:t>
            </a:r>
            <a:r>
              <a:rPr lang="en-GB" sz="1200" kern="1200" dirty="0">
                <a:solidFill>
                  <a:schemeClr val="tx1"/>
                </a:solidFill>
                <a:effectLst/>
                <a:latin typeface="+mn-lt"/>
                <a:ea typeface="+mn-ea"/>
                <a:cs typeface="+mn-cs"/>
              </a:rPr>
              <a:t> </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spravodlivú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transformáciu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spoločnosti</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jej</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účasť</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rozhodovacích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procesoch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koordinácii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politík</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viacúrovňovom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riadení</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podpore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zelenej</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transformácie</a:t>
            </a:r>
            <a:r>
              <a:rPr lang="en-GB" sz="1200" kern="1200" dirty="0">
                <a:solidFill>
                  <a:schemeClr val="tx1"/>
                </a:solidFill>
                <a:effectLst/>
                <a:latin typeface="+mn-lt"/>
                <a:ea typeface="+mn-ea"/>
                <a:cs typeface="+mn-cs"/>
              </a:rPr>
              <a:t>,</a:t>
            </a:r>
            <a:endParaRPr lang="sk-SK"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lepšiu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udržateľnosť</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odolnosť</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hospodárstva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vďaka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dostupnejším</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interoperabilnejším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environmentálnym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pozorovaniam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digitálnym</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dátovým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technológiám</a:t>
            </a:r>
            <a:endParaRPr lang="sk-SK" sz="1200" kern="1200" dirty="0">
              <a:solidFill>
                <a:schemeClr val="tx1"/>
              </a:solidFill>
              <a:effectLst/>
              <a:latin typeface="+mn-lt"/>
              <a:ea typeface="+mn-ea"/>
              <a:cs typeface="+mn-cs"/>
            </a:endParaRPr>
          </a:p>
          <a:p>
            <a:r>
              <a:rPr lang="en-GB" sz="1200" kern="1200" dirty="0" err="1">
                <a:solidFill>
                  <a:schemeClr val="tx1"/>
                </a:solidFill>
                <a:effectLst/>
                <a:latin typeface="+mn-lt"/>
                <a:ea typeface="+mn-ea"/>
                <a:cs typeface="+mn-cs"/>
              </a:rPr>
              <a:t>lepšie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toky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vedomostí</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zručností</a:t>
            </a:r>
            <a:endParaRPr lang="sk-SK"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#20 </a:t>
            </a:r>
            <a:r>
              <a:rPr lang="en-GB" sz="1200" kern="1200" dirty="0" err="1">
                <a:solidFill>
                  <a:schemeClr val="tx1"/>
                </a:solidFill>
                <a:effectLst/>
                <a:latin typeface="+mn-lt"/>
                <a:ea typeface="+mn-ea"/>
                <a:cs typeface="+mn-cs"/>
              </a:rPr>
              <a:t>Dôležitou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témou</a:t>
            </a:r>
            <a:r>
              <a:rPr lang="en-GB" sz="1200" kern="1200" dirty="0">
                <a:solidFill>
                  <a:schemeClr val="tx1"/>
                </a:solidFill>
                <a:effectLst/>
                <a:latin typeface="+mn-lt"/>
                <a:ea typeface="+mn-ea"/>
                <a:cs typeface="+mn-cs"/>
              </a:rPr>
              <a:t> je </a:t>
            </a:r>
            <a:r>
              <a:rPr lang="en-GB" sz="1200" kern="1200" dirty="0" err="1">
                <a:solidFill>
                  <a:schemeClr val="tx1"/>
                </a:solidFill>
                <a:effectLst/>
                <a:latin typeface="+mn-lt"/>
                <a:ea typeface="+mn-ea"/>
                <a:cs typeface="+mn-cs"/>
              </a:rPr>
              <a:t>posilnenie</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prepájanie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sietí</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oblasti</a:t>
            </a:r>
            <a:r>
              <a:rPr lang="en-GB" sz="1200" kern="1200" dirty="0">
                <a:solidFill>
                  <a:schemeClr val="tx1"/>
                </a:solidFill>
                <a:effectLst/>
                <a:latin typeface="+mn-lt"/>
                <a:ea typeface="+mn-ea"/>
                <a:cs typeface="+mn-cs"/>
              </a:rPr>
              <a:t> biohospodárstva a pre </a:t>
            </a:r>
            <a:r>
              <a:rPr lang="en-GB" sz="1200" kern="1200" dirty="0" err="1">
                <a:solidFill>
                  <a:schemeClr val="tx1"/>
                </a:solidFill>
                <a:effectLst/>
                <a:latin typeface="+mn-lt"/>
                <a:ea typeface="+mn-ea"/>
                <a:cs typeface="+mn-cs"/>
              </a:rPr>
              <a:t>nás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najmä</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posilnenie</a:t>
            </a:r>
            <a:r>
              <a:rPr lang="en-GB" sz="1200" kern="1200" dirty="0">
                <a:solidFill>
                  <a:schemeClr val="tx1"/>
                </a:solidFill>
                <a:effectLst/>
                <a:latin typeface="+mn-lt"/>
                <a:ea typeface="+mn-ea"/>
                <a:cs typeface="+mn-cs"/>
              </a:rPr>
              <a:t> ERA </a:t>
            </a:r>
            <a:r>
              <a:rPr lang="en-GB" sz="1200" kern="1200" dirty="0" err="1">
                <a:solidFill>
                  <a:schemeClr val="tx1"/>
                </a:solidFill>
                <a:effectLst/>
                <a:latin typeface="+mn-lt"/>
                <a:ea typeface="+mn-ea"/>
                <a:cs typeface="+mn-cs"/>
              </a:rPr>
              <a:t>podporou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výskumu</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inovácie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ekosystémov</a:t>
            </a:r>
            <a:r>
              <a:rPr lang="en-GB" sz="1200" kern="1200" dirty="0">
                <a:solidFill>
                  <a:schemeClr val="tx1"/>
                </a:solidFill>
                <a:effectLst/>
                <a:latin typeface="+mn-lt"/>
                <a:ea typeface="+mn-ea"/>
                <a:cs typeface="+mn-cs"/>
              </a:rPr>
              <a:t> v </a:t>
            </a:r>
            <a:r>
              <a:rPr lang="en-GB" sz="1200" kern="1200" dirty="0" err="1">
                <a:solidFill>
                  <a:schemeClr val="tx1"/>
                </a:solidFill>
                <a:effectLst/>
                <a:latin typeface="+mn-lt"/>
                <a:ea typeface="+mn-ea"/>
                <a:cs typeface="+mn-cs"/>
              </a:rPr>
              <a:t>krajinách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BIOEASTu</a:t>
            </a:r>
            <a:r>
              <a:rPr lang="en-GB" sz="1200" kern="1200" dirty="0">
                <a:solidFill>
                  <a:schemeClr val="tx1"/>
                </a:solidFill>
                <a:effectLst/>
                <a:latin typeface="+mn-lt"/>
                <a:ea typeface="+mn-ea"/>
                <a:cs typeface="+mn-cs"/>
              </a:rPr>
              <a:t>.</a:t>
            </a:r>
            <a:endParaRPr lang="sk-SK" sz="1200" kern="1200" dirty="0">
              <a:solidFill>
                <a:schemeClr val="tx1"/>
              </a:solidFill>
              <a:effectLst/>
              <a:latin typeface="+mn-lt"/>
              <a:ea typeface="+mn-ea"/>
              <a:cs typeface="+mn-cs"/>
            </a:endParaRPr>
          </a:p>
          <a:p>
            <a:endParaRPr lang="sk-SK" sz="1200"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09295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dirty="0"/>
              <a:t>#21</a:t>
            </a:r>
          </a:p>
          <a:p>
            <a:r>
              <a:rPr lang="sk-SK" sz="1200" dirty="0"/>
              <a:t>Podporené budú riešenia zaoberajúce sa efektívnymi systémami pozorovania životného prostredia, poskytovaním inteligentných informácií o Zemi na urýchlenie zelenej aj digitálnej transformácie, zlepšenie a integrácia polárnych pozorovacích systémov.</a:t>
            </a:r>
          </a:p>
          <a:p>
            <a:pPr marL="0" marR="0" lvl="0" indent="0" algn="l" defTabSz="914400" rtl="0" eaLnBrk="1" fontAlgn="auto" latinLnBrk="0" hangingPunct="1">
              <a:lnSpc>
                <a:spcPct val="100000"/>
              </a:lnSpc>
              <a:spcBef>
                <a:spcPts val="0"/>
              </a:spcBef>
              <a:spcAft>
                <a:spcPts val="0"/>
              </a:spcAft>
              <a:buClrTx/>
              <a:buSzTx/>
              <a:buFontTx/>
              <a:buNone/>
              <a:tabLst/>
              <a:defRPr/>
            </a:pPr>
            <a:endParaRPr lang="sk-SK"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#21 V </a:t>
            </a:r>
            <a:r>
              <a:rPr lang="en-GB" sz="1200" kern="1200" dirty="0" err="1">
                <a:solidFill>
                  <a:schemeClr val="tx1"/>
                </a:solidFill>
                <a:effectLst/>
                <a:latin typeface="+mn-lt"/>
                <a:ea typeface="+mn-ea"/>
                <a:cs typeface="+mn-cs"/>
              </a:rPr>
              <a:t>rámci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tém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zaoberajúcich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digitálnymi</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dátovými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technológiami</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vyžadujú</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riešenia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ako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digitálne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dvojičky</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vidieckych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komunít</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poľnohospodárstva</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lesníctva</a:t>
            </a:r>
            <a:r>
              <a:rPr lang="en-GB" sz="1200" kern="1200" dirty="0">
                <a:solidFill>
                  <a:schemeClr val="tx1"/>
                </a:solidFill>
                <a:effectLst/>
                <a:latin typeface="+mn-lt"/>
                <a:ea typeface="+mn-ea"/>
                <a:cs typeface="+mn-cs"/>
              </a:rPr>
              <a:t>, </a:t>
            </a:r>
            <a:endParaRPr lang="sk-SK" sz="1200" kern="1200" dirty="0">
              <a:solidFill>
                <a:schemeClr val="tx1"/>
              </a:solidFill>
              <a:effectLst/>
              <a:latin typeface="+mn-lt"/>
              <a:ea typeface="+mn-ea"/>
              <a:cs typeface="+mn-cs"/>
            </a:endParaRPr>
          </a:p>
          <a:p>
            <a:endParaRPr lang="sk-SK" sz="1200"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2264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#22 v </a:t>
            </a:r>
            <a:r>
              <a:rPr lang="en-GB" sz="1200" kern="1200" dirty="0" err="1">
                <a:solidFill>
                  <a:schemeClr val="tx1"/>
                </a:solidFill>
                <a:effectLst/>
                <a:latin typeface="+mn-lt"/>
                <a:ea typeface="+mn-ea"/>
                <a:cs typeface="+mn-cs"/>
              </a:rPr>
              <a:t>súlade</a:t>
            </a:r>
            <a:r>
              <a:rPr lang="en-GB" sz="1200" kern="1200" dirty="0">
                <a:solidFill>
                  <a:schemeClr val="tx1"/>
                </a:solidFill>
                <a:effectLst/>
                <a:latin typeface="+mn-lt"/>
                <a:ea typeface="+mn-ea"/>
                <a:cs typeface="+mn-cs"/>
              </a:rPr>
              <a:t> so </a:t>
            </a:r>
            <a:r>
              <a:rPr lang="en-GB" sz="1200" kern="1200" dirty="0" err="1">
                <a:solidFill>
                  <a:schemeClr val="tx1"/>
                </a:solidFill>
                <a:effectLst/>
                <a:latin typeface="+mn-lt"/>
                <a:ea typeface="+mn-ea"/>
                <a:cs typeface="+mn-cs"/>
              </a:rPr>
              <a:t>spoločnou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poľnohospodárskou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politikou</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potreba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posilnenia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najmä</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poľnohospodárskych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znalostných</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inovačných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systémov</a:t>
            </a:r>
            <a:r>
              <a:rPr lang="en-GB" sz="1200" kern="1200" dirty="0">
                <a:solidFill>
                  <a:schemeClr val="tx1"/>
                </a:solidFill>
                <a:effectLst/>
                <a:latin typeface="+mn-lt"/>
                <a:ea typeface="+mn-ea"/>
                <a:cs typeface="+mn-cs"/>
              </a:rPr>
              <a:t>, ale </a:t>
            </a:r>
            <a:r>
              <a:rPr lang="en-GB" sz="1200" kern="1200" dirty="0" err="1">
                <a:solidFill>
                  <a:schemeClr val="tx1"/>
                </a:solidFill>
                <a:effectLst/>
                <a:latin typeface="+mn-lt"/>
                <a:ea typeface="+mn-ea"/>
                <a:cs typeface="+mn-cs"/>
              </a:rPr>
              <a:t>aj</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podpora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implementácie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projektov</a:t>
            </a:r>
            <a:r>
              <a:rPr lang="en-GB" sz="1200" kern="1200" dirty="0">
                <a:solidFill>
                  <a:schemeClr val="tx1"/>
                </a:solidFill>
                <a:effectLst/>
                <a:latin typeface="+mn-lt"/>
                <a:ea typeface="+mn-ea"/>
                <a:cs typeface="+mn-cs"/>
              </a:rPr>
              <a:t> s </a:t>
            </a:r>
            <a:r>
              <a:rPr lang="en-GB" sz="1200" kern="1200" dirty="0" err="1">
                <a:solidFill>
                  <a:schemeClr val="tx1"/>
                </a:solidFill>
                <a:effectLst/>
                <a:latin typeface="+mn-lt"/>
                <a:ea typeface="+mn-ea"/>
                <a:cs typeface="+mn-cs"/>
              </a:rPr>
              <a:t>prístupom</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viacerých</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aktérov</a:t>
            </a:r>
            <a:r>
              <a:rPr lang="en-GB" sz="1200" kern="1200" dirty="0">
                <a:solidFill>
                  <a:schemeClr val="tx1"/>
                </a:solidFill>
                <a:effectLst/>
                <a:latin typeface="+mn-lt"/>
                <a:ea typeface="+mn-ea"/>
                <a:cs typeface="+mn-cs"/>
              </a:rPr>
              <a:t>.</a:t>
            </a:r>
            <a:endParaRPr lang="sk-SK" sz="1200" kern="1200" dirty="0">
              <a:solidFill>
                <a:schemeClr val="tx1"/>
              </a:solidFill>
              <a:effectLst/>
              <a:latin typeface="+mn-lt"/>
              <a:ea typeface="+mn-ea"/>
              <a:cs typeface="+mn-cs"/>
            </a:endParaRPr>
          </a:p>
          <a:p>
            <a:endParaRPr lang="sk-SK" sz="1200"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27201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kern="1200" dirty="0">
                <a:solidFill>
                  <a:schemeClr val="tx1"/>
                </a:solidFill>
                <a:effectLst/>
                <a:latin typeface="+mn-lt"/>
                <a:ea typeface="+mn-ea"/>
                <a:cs typeface="+mn-cs"/>
              </a:rPr>
              <a:t>#23</a:t>
            </a:r>
            <a:endParaRPr lang="sk-SK" sz="1200" kern="1200" baseline="0" dirty="0">
              <a:solidFill>
                <a:schemeClr val="tx1"/>
              </a:solidFill>
              <a:effectLst/>
              <a:latin typeface="+mn-lt"/>
              <a:ea typeface="+mn-ea"/>
              <a:cs typeface="+mn-cs"/>
            </a:endParaRP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00085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kern="1200" dirty="0">
                <a:solidFill>
                  <a:schemeClr val="tx1"/>
                </a:solidFill>
                <a:effectLst/>
                <a:latin typeface="+mn-lt"/>
                <a:ea typeface="+mn-ea"/>
                <a:cs typeface="+mn-cs"/>
              </a:rPr>
              <a:t>#24</a:t>
            </a:r>
            <a:endParaRPr lang="sk-SK" sz="1200" kern="1200" baseline="0" dirty="0">
              <a:solidFill>
                <a:schemeClr val="tx1"/>
              </a:solidFill>
              <a:effectLst/>
              <a:latin typeface="+mn-lt"/>
              <a:ea typeface="+mn-ea"/>
              <a:cs typeface="+mn-cs"/>
            </a:endParaRP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65285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defTabSz="875264">
              <a:defRPr/>
            </a:pPr>
            <a:r>
              <a:rPr lang="sk-SK" sz="1200" dirty="0"/>
              <a:t>#25</a:t>
            </a:r>
            <a:endParaRPr lang="sk-SK" sz="1200" u="heavy" dirty="0"/>
          </a:p>
          <a:p>
            <a:pPr defTabSz="875264">
              <a:defRPr/>
            </a:pPr>
            <a:endParaRPr lang="sk-SK"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66231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defTabSz="875264">
              <a:defRPr/>
            </a:pPr>
            <a:r>
              <a:rPr lang="sk-SK" sz="1200" dirty="0"/>
              <a:t>#26</a:t>
            </a:r>
            <a:endParaRPr lang="sk-SK" sz="1200" u="heavy" dirty="0"/>
          </a:p>
          <a:p>
            <a:pPr defTabSz="875264">
              <a:defRPr/>
            </a:pPr>
            <a:r>
              <a:rPr lang="sk-SK" sz="1200" dirty="0"/>
              <a:t> </a:t>
            </a:r>
            <a:endParaRPr lang="sk-SK"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1533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kern="1200" dirty="0">
                <a:solidFill>
                  <a:schemeClr val="tx1"/>
                </a:solidFill>
                <a:effectLst/>
                <a:latin typeface="+mn-lt"/>
                <a:ea typeface="+mn-ea"/>
                <a:cs typeface="+mn-cs"/>
              </a:rPr>
              <a:t>#27</a:t>
            </a:r>
            <a:endParaRPr lang="sk-SK" sz="1200" kern="1200" baseline="0" dirty="0">
              <a:solidFill>
                <a:schemeClr val="tx1"/>
              </a:solidFill>
              <a:effectLst/>
              <a:latin typeface="+mn-lt"/>
              <a:ea typeface="+mn-ea"/>
              <a:cs typeface="+mn-cs"/>
            </a:endParaRP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86729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defTabSz="875264">
              <a:defRPr/>
            </a:pPr>
            <a:r>
              <a:rPr lang="sk-SK" sz="1200" dirty="0"/>
              <a:t>#28</a:t>
            </a:r>
            <a:endParaRPr lang="sk-SK" sz="1200" u="heavy" dirty="0"/>
          </a:p>
          <a:p>
            <a:pPr defTabSz="875264">
              <a:defRPr/>
            </a:pPr>
            <a:endParaRPr lang="sk-SK"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93710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defTabSz="875264">
              <a:defRPr/>
            </a:pPr>
            <a:r>
              <a:rPr lang="sk-SK" sz="1200" dirty="0"/>
              <a:t>#29</a:t>
            </a:r>
            <a:endParaRPr lang="sk-SK"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2241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100" dirty="0"/>
              <a:t>#3 </a:t>
            </a:r>
          </a:p>
          <a:p>
            <a:r>
              <a:rPr lang="sk-SK" sz="1200" kern="1200" dirty="0">
                <a:solidFill>
                  <a:schemeClr val="tx1"/>
                </a:solidFill>
                <a:effectLst/>
                <a:latin typeface="+mn-lt"/>
                <a:ea typeface="+mn-ea"/>
                <a:cs typeface="+mn-cs"/>
              </a:rPr>
              <a:t>Intervencia v rámci klastra 6 smeruje do siedmych destinácií (tematických oblastí), rovnako ako </a:t>
            </a:r>
            <a:r>
              <a:rPr lang="sk-SK" sz="1100" dirty="0"/>
              <a:t>v predošlých rokoch</a:t>
            </a:r>
            <a:r>
              <a:rPr lang="sk-SK" sz="1100" baseline="0" dirty="0"/>
              <a:t>:</a:t>
            </a:r>
            <a:endParaRPr lang="sk-SK" sz="1100" dirty="0"/>
          </a:p>
          <a:p>
            <a:pPr marL="676016" lvl="1" indent="-218816" defTabSz="875264">
              <a:buFont typeface="+mj-lt"/>
              <a:buAutoNum type="arabicParenR"/>
              <a:defRPr/>
            </a:pPr>
            <a:r>
              <a:rPr lang="en-GB" sz="1100" dirty="0"/>
              <a:t>B</a:t>
            </a:r>
            <a:r>
              <a:rPr lang="sk-SK" sz="1100" dirty="0" err="1"/>
              <a:t>iodiverzita</a:t>
            </a:r>
            <a:r>
              <a:rPr lang="sk-SK" sz="1100" dirty="0"/>
              <a:t> a ekosystémové služby </a:t>
            </a:r>
            <a:endParaRPr lang="sk-SK" dirty="0"/>
          </a:p>
          <a:p>
            <a:pPr marL="676016" lvl="1" indent="-218816">
              <a:buFont typeface="+mj-lt"/>
              <a:buAutoNum type="arabicParenR"/>
            </a:pPr>
            <a:r>
              <a:rPr lang="sk-SK" sz="1100" dirty="0"/>
              <a:t>Spravodlivé, zdravé a ekologické potravinové systémy od prvovýroby až po spotrebu </a:t>
            </a:r>
          </a:p>
          <a:p>
            <a:pPr marL="676016" lvl="1" indent="-218816" defTabSz="875264">
              <a:buFont typeface="+mj-lt"/>
              <a:buAutoNum type="arabicParenR"/>
              <a:defRPr/>
            </a:pPr>
            <a:r>
              <a:rPr lang="sk-SK" sz="1100" dirty="0"/>
              <a:t>Odvetvia obehového hospodárstva a biohospodárstva </a:t>
            </a:r>
            <a:endParaRPr lang="sk-SK" dirty="0"/>
          </a:p>
          <a:p>
            <a:pPr marL="676016" lvl="1" indent="-218816" defTabSz="875264">
              <a:buFont typeface="+mj-lt"/>
              <a:buAutoNum type="arabicParenR"/>
              <a:defRPr/>
            </a:pPr>
            <a:r>
              <a:rPr lang="sk-SK" sz="1100" dirty="0"/>
              <a:t>Čisté životné prostredie a nulové znečistenie </a:t>
            </a:r>
            <a:endParaRPr lang="sk-SK" dirty="0"/>
          </a:p>
          <a:p>
            <a:pPr marL="676016" lvl="1" indent="-218816" defTabSz="875264">
              <a:buFont typeface="+mj-lt"/>
              <a:buAutoNum type="arabicParenR"/>
              <a:defRPr/>
            </a:pPr>
            <a:r>
              <a:rPr lang="sk-SK" sz="1100" dirty="0"/>
              <a:t>Pôda, oceány a voda pre opatrenia v oblasti klímy </a:t>
            </a:r>
            <a:endParaRPr lang="sk-SK" dirty="0"/>
          </a:p>
          <a:p>
            <a:pPr marL="676016" lvl="1" indent="-218816">
              <a:buFont typeface="+mj-lt"/>
              <a:buAutoNum type="arabicParenR"/>
            </a:pPr>
            <a:r>
              <a:rPr lang="sk-SK" sz="1100" dirty="0"/>
              <a:t>Odolné, inkluzívne, zdravé a ekologické vidiecke, pobrežné a mestské komunity </a:t>
            </a:r>
            <a:endParaRPr lang="sk-SK" dirty="0"/>
          </a:p>
          <a:p>
            <a:pPr marL="676016" lvl="1" indent="-218816">
              <a:buFont typeface="+mj-lt"/>
              <a:buAutoNum type="arabicParenR"/>
            </a:pPr>
            <a:r>
              <a:rPr lang="sk-SK" sz="1100" dirty="0"/>
              <a:t>Inovačné riadenie, environmentálne pozorovania a digitálne riešenia na podporu Zelenej dohody </a:t>
            </a:r>
          </a:p>
          <a:p>
            <a:endParaRPr lang="sk-SK" sz="1100" dirty="0"/>
          </a:p>
          <a:p>
            <a:r>
              <a:rPr lang="sk-SK" sz="1100" dirty="0"/>
              <a:t>Pričom poznatky,</a:t>
            </a:r>
            <a:r>
              <a:rPr lang="sk-SK" sz="1100" baseline="0" dirty="0"/>
              <a:t> inovácie a digitalizácia v poľnohospodárstve, rybnom hospodárstve, </a:t>
            </a:r>
            <a:r>
              <a:rPr lang="sk-SK" sz="1100" baseline="0" dirty="0" err="1"/>
              <a:t>akvakultúre</a:t>
            </a:r>
            <a:r>
              <a:rPr lang="sk-SK" sz="1100" baseline="0" dirty="0"/>
              <a:t> aj potravinových systémoch zabezpečia všetkým potravinovú a výživovú bezpečnosť v rámci možností planéty a nasmerujú/urýchlia prechod na </a:t>
            </a:r>
          </a:p>
          <a:p>
            <a:pPr lvl="1"/>
            <a:r>
              <a:rPr lang="sk-SK" sz="1200" kern="1200" dirty="0">
                <a:solidFill>
                  <a:schemeClr val="tx1"/>
                </a:solidFill>
                <a:effectLst/>
                <a:latin typeface="+mn-lt"/>
                <a:ea typeface="+mn-ea"/>
                <a:cs typeface="+mn-cs"/>
              </a:rPr>
              <a:t>- </a:t>
            </a:r>
            <a:r>
              <a:rPr lang="sk-SK" sz="1200" kern="1200" dirty="0" err="1">
                <a:solidFill>
                  <a:schemeClr val="tx1"/>
                </a:solidFill>
                <a:effectLst/>
                <a:latin typeface="+mn-lt"/>
                <a:ea typeface="+mn-ea"/>
                <a:cs typeface="+mn-cs"/>
              </a:rPr>
              <a:t>nízkouhlíkové</a:t>
            </a:r>
            <a:r>
              <a:rPr lang="sk-SK" sz="1200" kern="1200" dirty="0">
                <a:solidFill>
                  <a:schemeClr val="tx1"/>
                </a:solidFill>
                <a:effectLst/>
                <a:latin typeface="+mn-lt"/>
                <a:ea typeface="+mn-ea"/>
                <a:cs typeface="+mn-cs"/>
              </a:rPr>
              <a:t> hospodárstvo efektívne využívajúce zdroje </a:t>
            </a:r>
          </a:p>
          <a:p>
            <a:pPr lvl="1"/>
            <a:r>
              <a:rPr lang="sk-SK" sz="1200" kern="1200" dirty="0">
                <a:solidFill>
                  <a:schemeClr val="tx1"/>
                </a:solidFill>
                <a:effectLst/>
                <a:latin typeface="+mn-lt"/>
                <a:ea typeface="+mn-ea"/>
                <a:cs typeface="+mn-cs"/>
              </a:rPr>
              <a:t>- hospodárstvo založené na recyklácii a</a:t>
            </a:r>
          </a:p>
          <a:p>
            <a:pPr lvl="1"/>
            <a:r>
              <a:rPr lang="sk-SK" sz="1200" kern="1200" dirty="0">
                <a:solidFill>
                  <a:schemeClr val="tx1"/>
                </a:solidFill>
                <a:effectLst/>
                <a:latin typeface="+mn-lt"/>
                <a:ea typeface="+mn-ea"/>
                <a:cs typeface="+mn-cs"/>
              </a:rPr>
              <a:t>- udržateľné biohospodárstvo, vrátane lesného hospodárstva.</a:t>
            </a:r>
          </a:p>
          <a:p>
            <a:endParaRPr lang="sk-SK" sz="1200" kern="1200" dirty="0">
              <a:solidFill>
                <a:schemeClr val="tx1"/>
              </a:solidFill>
              <a:effectLst/>
              <a:latin typeface="+mn-lt"/>
              <a:ea typeface="+mn-ea"/>
              <a:cs typeface="+mn-cs"/>
            </a:endParaRPr>
          </a:p>
          <a:p>
            <a:r>
              <a:rPr lang="sk-SK" sz="1200" kern="1200" dirty="0">
                <a:solidFill>
                  <a:schemeClr val="tx1"/>
                </a:solidFill>
                <a:effectLst/>
                <a:latin typeface="+mn-lt"/>
                <a:ea typeface="+mn-ea"/>
                <a:cs typeface="+mn-cs"/>
              </a:rPr>
              <a:t>Zúčastnení riešitelia </a:t>
            </a:r>
          </a:p>
          <a:p>
            <a:pPr lvl="0"/>
            <a:r>
              <a:rPr lang="sk-SK" sz="1200" kern="1200" dirty="0">
                <a:solidFill>
                  <a:schemeClr val="tx1"/>
                </a:solidFill>
                <a:effectLst/>
                <a:latin typeface="+mn-lt"/>
                <a:ea typeface="+mn-ea"/>
                <a:cs typeface="+mn-cs"/>
              </a:rPr>
              <a:t>- prehlbujú poznatky,</a:t>
            </a:r>
          </a:p>
          <a:p>
            <a:pPr lvl="0"/>
            <a:r>
              <a:rPr lang="sk-SK" sz="1200" kern="1200" dirty="0">
                <a:solidFill>
                  <a:schemeClr val="tx1"/>
                </a:solidFill>
                <a:effectLst/>
                <a:latin typeface="+mn-lt"/>
                <a:ea typeface="+mn-ea"/>
                <a:cs typeface="+mn-cs"/>
              </a:rPr>
              <a:t>- budujú kapacity a</a:t>
            </a:r>
          </a:p>
          <a:p>
            <a:pPr lvl="0"/>
            <a:r>
              <a:rPr lang="sk-SK" sz="1200" kern="1200" dirty="0">
                <a:solidFill>
                  <a:schemeClr val="tx1"/>
                </a:solidFill>
                <a:effectLst/>
                <a:latin typeface="+mn-lt"/>
                <a:ea typeface="+mn-ea"/>
                <a:cs typeface="+mn-cs"/>
              </a:rPr>
              <a:t>- vyvíjajú inovatívne riešenia </a:t>
            </a:r>
          </a:p>
          <a:p>
            <a:r>
              <a:rPr lang="sk-SK" sz="1200" kern="1200" dirty="0">
                <a:solidFill>
                  <a:schemeClr val="tx1"/>
                </a:solidFill>
                <a:effectLst/>
                <a:latin typeface="+mn-lt"/>
                <a:ea typeface="+mn-ea"/>
                <a:cs typeface="+mn-cs"/>
              </a:rPr>
              <a:t>prostredníctvom aktivít smerujúcich k dosiahnutiu požadovaného stavu v oblastiach definovaných programom. </a:t>
            </a:r>
            <a:endParaRPr lang="sk-SK" dirty="0"/>
          </a:p>
          <a:p>
            <a:endParaRPr lang="sk-SK" dirty="0"/>
          </a:p>
          <a:p>
            <a:r>
              <a:rPr lang="sk-SK" sz="1100" strike="noStrike" dirty="0"/>
              <a:t>D1 BIODIV – má</a:t>
            </a:r>
            <a:r>
              <a:rPr lang="sk-SK" sz="1100" strike="noStrike" baseline="0" dirty="0"/>
              <a:t> pomôcť </a:t>
            </a:r>
            <a:r>
              <a:rPr lang="sk-SK" sz="1100" b="1" strike="noStrike" dirty="0"/>
              <a:t>dostať biodiverzitu na cestu obnovy a ochrana a obnova ekosystémov a ich služieb</a:t>
            </a:r>
          </a:p>
          <a:p>
            <a:r>
              <a:rPr lang="sk-SK" sz="1100" strike="noStrike" dirty="0"/>
              <a:t>D2 F2F – má pomôcť </a:t>
            </a:r>
            <a:r>
              <a:rPr lang="sk-SK" sz="1100" b="1" strike="noStrike" dirty="0"/>
              <a:t>zabezpečiť zdravé potraviny a výživovú bezpečnosť prostredníctvom udržateľného, odolného a </a:t>
            </a:r>
            <a:r>
              <a:rPr lang="sk-SK" sz="1100" b="1" strike="noStrike" dirty="0" err="1"/>
              <a:t>inkluzívneho</a:t>
            </a:r>
            <a:r>
              <a:rPr lang="sk-SK" sz="1100" b="1" strike="noStrike" dirty="0"/>
              <a:t> poľnohospodárstva, rybolovu, </a:t>
            </a:r>
            <a:r>
              <a:rPr lang="sk-SK" sz="1100" b="1" strike="noStrike" dirty="0" err="1"/>
              <a:t>akvakultúry</a:t>
            </a:r>
            <a:r>
              <a:rPr lang="sk-SK" sz="1100" b="1" strike="noStrike" dirty="0"/>
              <a:t> a potravinových systémov v rámci planetárnych hraníc.</a:t>
            </a:r>
          </a:p>
          <a:p>
            <a:r>
              <a:rPr lang="sk-SK" sz="1100" strike="noStrike" dirty="0"/>
              <a:t>D3 CIRCBIO a</a:t>
            </a:r>
            <a:r>
              <a:rPr lang="sk-SK" sz="1100" strike="noStrike" baseline="0" dirty="0"/>
              <a:t> </a:t>
            </a:r>
            <a:r>
              <a:rPr lang="sk-SK" sz="1100" strike="noStrike" dirty="0"/>
              <a:t>D4 ZEROPOLLUTION – má prispieť k </a:t>
            </a:r>
            <a:r>
              <a:rPr lang="sk-SK" sz="1100" b="1" strike="noStrike" dirty="0"/>
              <a:t>Dosiahnutiu zdravej pôdy a lesov, ako aj čistého vzduchu, sladkej vody a morskej vody pri súčasnom zabezpečení odolnosti vody a prechodu na čisté, konkurencieschopné a obehové hospodárstvo a udržateľné biohospodárstvo.</a:t>
            </a:r>
          </a:p>
          <a:p>
            <a:r>
              <a:rPr lang="sk-SK" sz="1100" strike="noStrike" dirty="0"/>
              <a:t>D5 CLIMATE - </a:t>
            </a:r>
            <a:r>
              <a:rPr lang="pl-PL" sz="1100" strike="noStrike" dirty="0"/>
              <a:t>Podporiť </a:t>
            </a:r>
            <a:r>
              <a:rPr lang="pl-PL" sz="1100" b="1" strike="noStrike" dirty="0"/>
              <a:t>zmierňovania zmeny klímy a adaptácie na ňu v oblastiach a sektoroch, na ktoré sa vzťahuje klaster 6</a:t>
            </a:r>
          </a:p>
          <a:p>
            <a:r>
              <a:rPr lang="pl-PL" sz="1100" strike="noStrike" dirty="0"/>
              <a:t>D6 COMMUNITIES - </a:t>
            </a:r>
            <a:r>
              <a:rPr lang="pl-PL" sz="1100" b="1" strike="noStrike" dirty="0"/>
              <a:t>Udržateľný rozvoj vidieckych, mestských a pobrežných oblastí.</a:t>
            </a:r>
          </a:p>
          <a:p>
            <a:r>
              <a:rPr lang="pl-PL" sz="1100" strike="noStrike" dirty="0"/>
              <a:t>D7 GOVERNANCE - </a:t>
            </a:r>
            <a:r>
              <a:rPr lang="pl-PL" sz="1100" b="1" strike="noStrike" dirty="0"/>
              <a:t>Vývoj inovatívnych modelov riadenia a nástrojov umožňujúcich udržateľnosť a odolnosť</a:t>
            </a:r>
          </a:p>
          <a:p>
            <a:endParaRPr lang="sk-SK" sz="1100" strike="sngStrike" dirty="0"/>
          </a:p>
          <a:p>
            <a:r>
              <a:rPr lang="sk-SK" sz="1100" u="none" strike="noStrike" dirty="0"/>
              <a:t>..... To sa dosiahne zachovaním prirodzených zásob uhlíka na Zemi v ekosystémoch vrátane pôdy a rastlín, lesov, poľnohospodárskej pôdy, mokradí a morského prostredia. Tým sa podstatne znížia emisie skleníkových plynov z lesného hospodárstva a poľnohospodárstva a zmení sa potravinový systém. Okrem toho sa činnosťami podporia inovácie na rozvoj obehového hospodárstva a využije sa potenciál biologických zdrojov na výrobu obnoviteľných produktov. To zníži závislosť EÚ od neobnoviteľných zdrojov a pomôže znížiť emisie/odpady z priemyselných procesov využívaním udržateľnejších systémov založených na biologických zdrojoch. Zároveň sa tým zabráni Zároveň sa vyhne kompromisom, ktoré by mohli poškodiť biodiverzitu, a podporí synergické opatrenia na ochranu biodiverzity. Okrem politiky EÚ v oblasti klímy bude výskum a inovácie podporovať ciele stratégie EÚ „od farmy po vidličku“, stratégie EÚ v oblasti biodiverzity do roku 2030 a globálneho rámca OSN pre biodiverzitu, nového akčného plánu EÚ pre obehové hospodárstvo, akčného plánu EÚ pre nulové znečistenie, priemyselnej stratégie EÚ, stratégie EÚ pre biohospodárstvo, stratégie EÚ pre lesy, stratégie EÚ pre pôdu do roku 2030, stratégie pre udržateľné modré hospodárstvo, dlhodobej vízie pre vidiecke oblasti EÚ, stratégie EÚ pre udržateľnosť v oblasti chemických látok a stratégie EÚ pre plasty.</a:t>
            </a:r>
          </a:p>
        </p:txBody>
      </p:sp>
      <p:sp>
        <p:nvSpPr>
          <p:cNvPr id="4" name="Zástupný symbol čísla snímky 3"/>
          <p:cNvSpPr>
            <a:spLocks noGrp="1"/>
          </p:cNvSpPr>
          <p:nvPr>
            <p:ph type="sldNum" sz="quarter" idx="10"/>
          </p:nvPr>
        </p:nvSpPr>
        <p:spPr/>
        <p:txBody>
          <a:bodyPr/>
          <a:lstStyle/>
          <a:p>
            <a:fld id="{38C2CF4D-68F2-40D5-9B65-2255F8CF3432}" type="slidenum">
              <a:rPr lang="sk-SK" smtClean="0"/>
              <a:t>3</a:t>
            </a:fld>
            <a:endParaRPr lang="sk-SK"/>
          </a:p>
        </p:txBody>
      </p:sp>
    </p:spTree>
    <p:extLst>
      <p:ext uri="{BB962C8B-B14F-4D97-AF65-F5344CB8AC3E}">
        <p14:creationId xmlns:p14="http://schemas.microsoft.com/office/powerpoint/2010/main" val="21005670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1"/>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lang="sk-SK" baseline="0" dirty="0"/>
          </a:p>
        </p:txBody>
      </p:sp>
      <p:sp>
        <p:nvSpPr>
          <p:cNvPr id="86" name="Google Shape;86;p1:notes"/>
          <p:cNvSpPr>
            <a:spLocks noGrp="1" noRot="1" noChangeAspect="1"/>
          </p:cNvSpPr>
          <p:nvPr>
            <p:ph type="sldImg" idx="2"/>
          </p:nvPr>
        </p:nvSpPr>
        <p:spPr>
          <a:xfrm>
            <a:off x="688975" y="1144588"/>
            <a:ext cx="5478463" cy="30829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110245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endParaRPr lang="sk-SK" baseline="0" dirty="0"/>
          </a:p>
        </p:txBody>
      </p:sp>
      <p:sp>
        <p:nvSpPr>
          <p:cNvPr id="4" name="Zástupný symbol čísla snímky 3"/>
          <p:cNvSpPr>
            <a:spLocks noGrp="1"/>
          </p:cNvSpPr>
          <p:nvPr>
            <p:ph type="sldNum" sz="quarter" idx="10"/>
          </p:nvPr>
        </p:nvSpPr>
        <p:spPr/>
        <p:txBody>
          <a:bodyPr/>
          <a:lstStyle/>
          <a:p>
            <a:fld id="{0674A542-1548-184C-A71D-3FC595FFE075}" type="slidenum">
              <a:rPr lang="sk-SK" smtClean="0"/>
              <a:t>31</a:t>
            </a:fld>
            <a:endParaRPr lang="sk-SK"/>
          </a:p>
        </p:txBody>
      </p:sp>
    </p:spTree>
    <p:extLst>
      <p:ext uri="{BB962C8B-B14F-4D97-AF65-F5344CB8AC3E}">
        <p14:creationId xmlns:p14="http://schemas.microsoft.com/office/powerpoint/2010/main" val="339244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kern="1200" dirty="0">
                <a:solidFill>
                  <a:schemeClr val="tx1"/>
                </a:solidFill>
                <a:effectLst/>
                <a:latin typeface="+mn-lt"/>
                <a:ea typeface="+mn-ea"/>
                <a:cs typeface="+mn-cs"/>
              </a:rPr>
              <a:t>#4</a:t>
            </a:r>
            <a:r>
              <a:rPr lang="sk-SK" sz="1200" kern="1200" baseline="0" dirty="0">
                <a:solidFill>
                  <a:schemeClr val="tx1"/>
                </a:solidFill>
                <a:effectLst/>
                <a:latin typeface="+mn-lt"/>
                <a:ea typeface="+mn-ea"/>
                <a:cs typeface="+mn-cs"/>
              </a:rPr>
              <a:t> </a:t>
            </a:r>
          </a:p>
          <a:p>
            <a:r>
              <a:rPr lang="sk-SK" sz="1200" kern="1200" baseline="0" dirty="0">
                <a:solidFill>
                  <a:schemeClr val="tx1"/>
                </a:solidFill>
                <a:effectLst/>
                <a:latin typeface="+mn-lt"/>
                <a:ea typeface="+mn-ea"/>
                <a:cs typeface="+mn-cs"/>
              </a:rPr>
              <a:t>5 výziev:</a:t>
            </a:r>
          </a:p>
          <a:p>
            <a:pPr marL="0" indent="0">
              <a:buFontTx/>
              <a:buNone/>
            </a:pPr>
            <a:r>
              <a:rPr lang="sk-SK" sz="1200" kern="1200" baseline="0" dirty="0">
                <a:solidFill>
                  <a:schemeClr val="tx1"/>
                </a:solidFill>
                <a:effectLst/>
                <a:latin typeface="+mn-lt"/>
                <a:ea typeface="+mn-ea"/>
                <a:cs typeface="+mn-cs"/>
              </a:rPr>
              <a:t>Jednofázové budú uzavreté v septembri ale v troch rôznych dňoch , </a:t>
            </a:r>
            <a:r>
              <a:rPr lang="sk-SK" sz="1200" kern="1200" baseline="0" dirty="0" err="1">
                <a:solidFill>
                  <a:schemeClr val="tx1"/>
                </a:solidFill>
                <a:effectLst/>
                <a:latin typeface="+mn-lt"/>
                <a:ea typeface="+mn-ea"/>
                <a:cs typeface="+mn-cs"/>
              </a:rPr>
              <a:t>t.j</a:t>
            </a:r>
            <a:r>
              <a:rPr lang="sk-SK" sz="1200" kern="1200" baseline="0" dirty="0">
                <a:solidFill>
                  <a:schemeClr val="tx1"/>
                </a:solidFill>
                <a:effectLst/>
                <a:latin typeface="+mn-lt"/>
                <a:ea typeface="+mn-ea"/>
                <a:cs typeface="+mn-cs"/>
              </a:rPr>
              <a:t>. 16.  (2), 17. (1) a 24. (3.)</a:t>
            </a:r>
          </a:p>
          <a:p>
            <a:pPr marL="0" indent="0">
              <a:buFontTx/>
              <a:buNone/>
            </a:pPr>
            <a:r>
              <a:rPr lang="sk-SK" sz="1200" kern="1200" baseline="0" dirty="0">
                <a:solidFill>
                  <a:schemeClr val="tx1"/>
                </a:solidFill>
                <a:effectLst/>
                <a:latin typeface="+mn-lt"/>
                <a:ea typeface="+mn-ea"/>
                <a:cs typeface="+mn-cs"/>
              </a:rPr>
              <a:t>Dvojfázové – viac návrhov v 1. fáze – dobré hodnotenie nezabezpečuje automaticky získanie podpory v druhej fáze.</a:t>
            </a:r>
            <a:endParaRPr lang="sk-SK" sz="1200" kern="1200" dirty="0">
              <a:solidFill>
                <a:schemeClr val="tx1"/>
              </a:solidFill>
              <a:effectLst/>
              <a:latin typeface="+mn-lt"/>
              <a:ea typeface="+mn-ea"/>
              <a:cs typeface="+mn-cs"/>
            </a:endParaRP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041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kern="1200" dirty="0">
                <a:solidFill>
                  <a:schemeClr val="tx1"/>
                </a:solidFill>
                <a:effectLst/>
                <a:latin typeface="+mn-lt"/>
                <a:ea typeface="+mn-ea"/>
                <a:cs typeface="+mn-cs"/>
              </a:rPr>
              <a:t>#5</a:t>
            </a:r>
            <a:r>
              <a:rPr lang="sk-SK" sz="1200" kern="1200" baseline="0" dirty="0">
                <a:solidFill>
                  <a:schemeClr val="tx1"/>
                </a:solidFill>
                <a:effectLst/>
                <a:latin typeface="+mn-lt"/>
                <a:ea typeface="+mn-ea"/>
                <a:cs typeface="+mn-cs"/>
              </a:rPr>
              <a:t> </a:t>
            </a:r>
          </a:p>
          <a:p>
            <a:r>
              <a:rPr lang="sk-SK" sz="1200" kern="1200" baseline="0" dirty="0">
                <a:solidFill>
                  <a:schemeClr val="tx1"/>
                </a:solidFill>
                <a:effectLst/>
                <a:latin typeface="+mn-lt"/>
                <a:ea typeface="+mn-ea"/>
                <a:cs typeface="+mn-cs"/>
              </a:rPr>
              <a:t>Cieľom destinácie D1 Biodiverzita a ekosystémové služby je </a:t>
            </a:r>
            <a:r>
              <a:rPr lang="sk-SK" sz="1200" b="1" kern="1200" baseline="0" dirty="0">
                <a:solidFill>
                  <a:schemeClr val="tx1"/>
                </a:solidFill>
                <a:effectLst/>
                <a:latin typeface="+mn-lt"/>
                <a:ea typeface="+mn-ea"/>
                <a:cs typeface="+mn-cs"/>
              </a:rPr>
              <a:t>dostať biodiverzitu na cestu ochrany a obnovy ekosystémov a ich služieb</a:t>
            </a:r>
            <a:r>
              <a:rPr lang="sk-SK" sz="1200" kern="1200" baseline="0" dirty="0">
                <a:solidFill>
                  <a:schemeClr val="tx1"/>
                </a:solidFill>
                <a:effectLst/>
                <a:latin typeface="+mn-lt"/>
                <a:ea typeface="+mn-ea"/>
                <a:cs typeface="+mn-cs"/>
              </a:rPr>
              <a:t>.</a:t>
            </a:r>
          </a:p>
          <a:p>
            <a:r>
              <a:rPr lang="sk-SK" sz="1200" kern="1200" baseline="0" dirty="0">
                <a:solidFill>
                  <a:schemeClr val="tx1"/>
                </a:solidFill>
                <a:effectLst/>
                <a:latin typeface="+mn-lt"/>
                <a:ea typeface="+mn-ea"/>
                <a:cs typeface="+mn-cs"/>
              </a:rPr>
              <a:t>Témy sú zatriedené do 4 tematických okruhov:</a:t>
            </a:r>
          </a:p>
          <a:p>
            <a:pPr marL="228600" lvl="0" indent="-228600">
              <a:buFont typeface="+mj-lt"/>
              <a:buAutoNum type="arabicPeriod"/>
            </a:pPr>
            <a:r>
              <a:rPr lang="sk-SK" sz="1200" kern="1200" cap="none" baseline="0" dirty="0">
                <a:solidFill>
                  <a:schemeClr val="tx1"/>
                </a:solidFill>
                <a:effectLst/>
                <a:latin typeface="+mn-lt"/>
                <a:ea typeface="+mn-ea"/>
                <a:cs typeface="+mn-cs"/>
              </a:rPr>
              <a:t>Konsolidácia</a:t>
            </a:r>
            <a:r>
              <a:rPr lang="sk-SK" sz="1200" kern="1200" cap="all" dirty="0">
                <a:solidFill>
                  <a:schemeClr val="tx1"/>
                </a:solidFill>
                <a:effectLst/>
                <a:latin typeface="+mn-lt"/>
                <a:ea typeface="+mn-ea"/>
                <a:cs typeface="+mn-cs"/>
              </a:rPr>
              <a:t> </a:t>
            </a:r>
            <a:r>
              <a:rPr lang="sk-SK" sz="1200" kern="1200" cap="none" baseline="0" dirty="0">
                <a:solidFill>
                  <a:schemeClr val="tx1"/>
                </a:solidFill>
                <a:effectLst/>
                <a:latin typeface="+mn-lt"/>
                <a:ea typeface="+mn-ea"/>
                <a:cs typeface="+mn-cs"/>
              </a:rPr>
              <a:t>poznatkov o biodiverzite z pohľadu prírody</a:t>
            </a:r>
          </a:p>
          <a:p>
            <a:pPr marL="228600" lvl="0" indent="-228600">
              <a:buFont typeface="+mj-lt"/>
              <a:buAutoNum type="arabicPeriod"/>
            </a:pPr>
            <a:r>
              <a:rPr lang="sk-SK" sz="1200" kern="1200" cap="none" baseline="0" dirty="0">
                <a:solidFill>
                  <a:schemeClr val="tx1"/>
                </a:solidFill>
                <a:effectLst/>
                <a:latin typeface="+mn-lt"/>
                <a:ea typeface="+mn-ea"/>
                <a:cs typeface="+mn-cs"/>
              </a:rPr>
              <a:t>Obnova ekosystémov pre odolnú spoločnosť a hospodárstvo</a:t>
            </a:r>
          </a:p>
          <a:p>
            <a:pPr marL="228600" lvl="0" indent="-228600">
              <a:buFont typeface="+mj-lt"/>
              <a:buAutoNum type="arabicPeriod"/>
            </a:pPr>
            <a:r>
              <a:rPr lang="sk-SK" sz="1200" kern="1200" cap="none" baseline="0" dirty="0">
                <a:solidFill>
                  <a:schemeClr val="tx1"/>
                </a:solidFill>
                <a:effectLst/>
                <a:latin typeface="+mn-lt"/>
                <a:ea typeface="+mn-ea"/>
                <a:cs typeface="+mn-cs"/>
              </a:rPr>
              <a:t>Transformačná zmena smerujúca k hospodárstvo citlivému k prírode</a:t>
            </a:r>
          </a:p>
          <a:p>
            <a:pPr marL="228600" lvl="0" indent="-228600">
              <a:buFont typeface="+mj-lt"/>
              <a:buAutoNum type="arabicPeriod"/>
            </a:pPr>
            <a:r>
              <a:rPr lang="sk-SK" sz="1200" kern="1200" cap="none" baseline="0" dirty="0">
                <a:solidFill>
                  <a:schemeClr val="tx1"/>
                </a:solidFill>
                <a:effectLst/>
                <a:latin typeface="+mn-lt"/>
                <a:ea typeface="+mn-ea"/>
                <a:cs typeface="+mn-cs"/>
              </a:rPr>
              <a:t>Postupy v poľnohospodárstve,  šetrné k prírode</a:t>
            </a:r>
          </a:p>
          <a:p>
            <a:pPr marL="0" lvl="0" indent="0">
              <a:buFont typeface="+mj-lt"/>
              <a:buNone/>
            </a:pPr>
            <a:endParaRPr lang="sk-SK" sz="1200" kern="1200" cap="none" baseline="0" dirty="0">
              <a:solidFill>
                <a:schemeClr val="tx1"/>
              </a:solidFill>
              <a:effectLst/>
              <a:latin typeface="+mn-lt"/>
              <a:ea typeface="+mn-ea"/>
              <a:cs typeface="+mn-cs"/>
            </a:endParaRPr>
          </a:p>
          <a:p>
            <a:pPr marL="0" lvl="0" indent="0">
              <a:buFont typeface="+mj-lt"/>
              <a:buNone/>
            </a:pPr>
            <a:r>
              <a:rPr lang="sk-SK" sz="1200" kern="1200" cap="none" baseline="0" dirty="0">
                <a:solidFill>
                  <a:schemeClr val="tx1"/>
                </a:solidFill>
                <a:effectLst/>
                <a:latin typeface="+mn-lt"/>
                <a:ea typeface="+mn-ea"/>
                <a:cs typeface="+mn-cs"/>
              </a:rPr>
              <a:t>Destinácie D3 </a:t>
            </a:r>
            <a:r>
              <a:rPr lang="sk-SK" sz="1200" b="1" kern="1200" cap="none" baseline="0" dirty="0">
                <a:solidFill>
                  <a:schemeClr val="tx1"/>
                </a:solidFill>
                <a:effectLst/>
                <a:latin typeface="+mn-lt"/>
                <a:ea typeface="+mn-ea"/>
                <a:cs typeface="+mn-cs"/>
              </a:rPr>
              <a:t>Odvetvia obehového hospodárstva a biohospodárstva </a:t>
            </a:r>
            <a:r>
              <a:rPr lang="sk-SK" sz="1200" b="0" kern="1200" cap="none" baseline="0" dirty="0">
                <a:solidFill>
                  <a:schemeClr val="tx1"/>
                </a:solidFill>
                <a:effectLst/>
                <a:latin typeface="+mn-lt"/>
                <a:ea typeface="+mn-ea"/>
                <a:cs typeface="+mn-cs"/>
              </a:rPr>
              <a:t>reflektuje na prioritu Komisie: Nový plán pre udržateľnú prosperitu a konkurencieschopnosť Európy</a:t>
            </a:r>
            <a:endParaRPr lang="sk-SK" sz="1200" kern="1200" cap="none" baseline="0" dirty="0">
              <a:solidFill>
                <a:schemeClr val="tx1"/>
              </a:solidFill>
              <a:effectLst/>
              <a:latin typeface="+mn-lt"/>
              <a:ea typeface="+mn-ea"/>
              <a:cs typeface="+mn-cs"/>
            </a:endParaRPr>
          </a:p>
          <a:p>
            <a:pPr marL="0" lvl="0" indent="0">
              <a:buFont typeface="+mj-lt"/>
              <a:buNone/>
            </a:pPr>
            <a:r>
              <a:rPr lang="sk-SK" sz="1200" kern="1200" cap="none" baseline="0" dirty="0">
                <a:solidFill>
                  <a:schemeClr val="tx1"/>
                </a:solidFill>
                <a:effectLst/>
                <a:latin typeface="+mn-lt"/>
                <a:ea typeface="+mn-ea"/>
                <a:cs typeface="+mn-cs"/>
              </a:rPr>
              <a:t>Témy predstavujú 4 tematické okruhy:</a:t>
            </a:r>
          </a:p>
          <a:p>
            <a:pPr marL="228600" lvl="0" indent="-228600">
              <a:buFont typeface="+mj-lt"/>
              <a:buAutoNum type="arabicPeriod"/>
            </a:pPr>
            <a:r>
              <a:rPr lang="sk-SK" sz="1200" kern="1200" cap="none" baseline="0" dirty="0">
                <a:solidFill>
                  <a:schemeClr val="tx1"/>
                </a:solidFill>
                <a:effectLst/>
                <a:latin typeface="+mn-lt"/>
                <a:ea typeface="+mn-ea"/>
                <a:cs typeface="+mn-cs"/>
              </a:rPr>
              <a:t>Umožnenie prechodu na obehové hospodárstvo</a:t>
            </a:r>
          </a:p>
          <a:p>
            <a:pPr marL="228600" lvl="0" indent="-228600">
              <a:buFont typeface="+mj-lt"/>
              <a:buAutoNum type="arabicPeriod"/>
            </a:pPr>
            <a:r>
              <a:rPr lang="sk-SK" sz="1200" kern="1200" cap="none" baseline="0" dirty="0">
                <a:solidFill>
                  <a:schemeClr val="tx1"/>
                </a:solidFill>
                <a:effectLst/>
                <a:latin typeface="+mn-lt"/>
                <a:ea typeface="+mn-ea"/>
                <a:cs typeface="+mn-cs"/>
              </a:rPr>
              <a:t>Regulácia udržateľných produktov</a:t>
            </a:r>
          </a:p>
          <a:p>
            <a:pPr marL="228600" lvl="0" indent="-228600">
              <a:buFont typeface="+mj-lt"/>
              <a:buAutoNum type="arabicPeriod"/>
            </a:pPr>
            <a:r>
              <a:rPr lang="sk-SK" sz="1200" kern="1200" cap="none" baseline="0" dirty="0">
                <a:solidFill>
                  <a:schemeClr val="tx1"/>
                </a:solidFill>
                <a:effectLst/>
                <a:latin typeface="+mn-lt"/>
                <a:ea typeface="+mn-ea"/>
                <a:cs typeface="+mn-cs"/>
              </a:rPr>
              <a:t>Inovácia pre udržateľné biosystémy, biotechnológie a biohospodárstvo</a:t>
            </a:r>
          </a:p>
          <a:p>
            <a:pPr marL="228600" lvl="0" indent="-228600">
              <a:buFont typeface="+mj-lt"/>
              <a:buAutoNum type="arabicPeriod"/>
            </a:pPr>
            <a:r>
              <a:rPr lang="sk-SK" sz="1200" kern="1200" cap="none" baseline="0" dirty="0">
                <a:solidFill>
                  <a:schemeClr val="tx1"/>
                </a:solidFill>
                <a:effectLst/>
                <a:latin typeface="+mn-lt"/>
                <a:ea typeface="+mn-ea"/>
                <a:cs typeface="+mn-cs"/>
              </a:rPr>
              <a:t>Iniciatíva </a:t>
            </a:r>
            <a:r>
              <a:rPr lang="sk-SK" sz="1200" kern="1200" cap="none" baseline="0" dirty="0" err="1">
                <a:solidFill>
                  <a:schemeClr val="tx1"/>
                </a:solidFill>
                <a:effectLst/>
                <a:latin typeface="+mn-lt"/>
                <a:ea typeface="+mn-ea"/>
                <a:cs typeface="+mn-cs"/>
              </a:rPr>
              <a:t>Biomanufacturing</a:t>
            </a:r>
            <a:r>
              <a:rPr lang="sk-SK" sz="1200" kern="1200" cap="none" baseline="0" dirty="0">
                <a:solidFill>
                  <a:schemeClr val="tx1"/>
                </a:solidFill>
                <a:effectLst/>
                <a:latin typeface="+mn-lt"/>
                <a:ea typeface="+mn-ea"/>
                <a:cs typeface="+mn-cs"/>
              </a:rPr>
              <a:t>: stanovenie rozsahu</a:t>
            </a:r>
          </a:p>
          <a:p>
            <a:pPr marL="0" lvl="0" indent="0">
              <a:buFont typeface="+mj-lt"/>
              <a:buNone/>
            </a:pPr>
            <a:endParaRPr lang="sk-SK" sz="1200" kern="1200" cap="none" baseline="0" dirty="0">
              <a:solidFill>
                <a:schemeClr val="tx1"/>
              </a:solidFill>
              <a:effectLst/>
              <a:latin typeface="+mn-lt"/>
              <a:ea typeface="+mn-ea"/>
              <a:cs typeface="+mn-cs"/>
            </a:endParaRPr>
          </a:p>
          <a:p>
            <a:pPr marL="0" lvl="0" indent="0">
              <a:buFont typeface="+mj-lt"/>
              <a:buNone/>
            </a:pPr>
            <a:r>
              <a:rPr lang="sk-SK" sz="1200" kern="1200" cap="none" baseline="0" dirty="0">
                <a:solidFill>
                  <a:schemeClr val="tx1"/>
                </a:solidFill>
                <a:effectLst/>
                <a:latin typeface="+mn-lt"/>
                <a:ea typeface="+mn-ea"/>
                <a:cs typeface="+mn-cs"/>
              </a:rPr>
              <a:t>V rámci destinácie D4 </a:t>
            </a:r>
            <a:r>
              <a:rPr lang="sk-SK" sz="1200" b="1" kern="1200" cap="none" baseline="0" dirty="0">
                <a:solidFill>
                  <a:schemeClr val="tx1"/>
                </a:solidFill>
                <a:effectLst/>
                <a:latin typeface="+mn-lt"/>
                <a:ea typeface="+mn-ea"/>
                <a:cs typeface="+mn-cs"/>
              </a:rPr>
              <a:t>Čisté životné prostredie a nulové znečisťovanie </a:t>
            </a:r>
            <a:r>
              <a:rPr lang="sk-SK" sz="1200" kern="1200" cap="none" baseline="0" dirty="0">
                <a:solidFill>
                  <a:schemeClr val="tx1"/>
                </a:solidFill>
                <a:effectLst/>
                <a:latin typeface="+mn-lt"/>
                <a:ea typeface="+mn-ea"/>
                <a:cs typeface="+mn-cs"/>
              </a:rPr>
              <a:t>bude výskum a inovácia hľadať riešenia ako sa vysporiadať so znečistením a ako zaručiť čistú a zdravú pôdu, vzduch, sladkú aj morskú vodu pre všetkých.</a:t>
            </a:r>
          </a:p>
          <a:p>
            <a:pPr marL="0" lvl="0" indent="0">
              <a:buFont typeface="+mj-lt"/>
              <a:buNone/>
            </a:pPr>
            <a:endParaRPr lang="sk-SK" sz="1200" kern="1200" cap="none" baseline="0" dirty="0">
              <a:solidFill>
                <a:schemeClr val="tx1"/>
              </a:solidFill>
              <a:effectLst/>
              <a:latin typeface="+mn-lt"/>
              <a:ea typeface="+mn-ea"/>
              <a:cs typeface="+mn-cs"/>
            </a:endParaRPr>
          </a:p>
          <a:p>
            <a:pPr marL="0" lvl="0" indent="0">
              <a:buFont typeface="+mj-lt"/>
              <a:buNone/>
            </a:pPr>
            <a:endParaRPr lang="sk-SK" sz="1200" kern="1200" cap="none" baseline="0" dirty="0">
              <a:solidFill>
                <a:schemeClr val="tx1"/>
              </a:solidFill>
              <a:effectLst/>
              <a:latin typeface="+mn-lt"/>
              <a:ea typeface="+mn-ea"/>
              <a:cs typeface="+mn-cs"/>
            </a:endParaRPr>
          </a:p>
          <a:p>
            <a:endParaRPr lang="sk-SK" sz="1200" kern="1200" baseline="0" dirty="0">
              <a:solidFill>
                <a:schemeClr val="tx1"/>
              </a:solidFill>
              <a:effectLst/>
              <a:latin typeface="+mn-lt"/>
              <a:ea typeface="+mn-ea"/>
              <a:cs typeface="+mn-cs"/>
            </a:endParaRPr>
          </a:p>
          <a:p>
            <a:endParaRPr lang="sk-SK" sz="1200" kern="1200" baseline="0" dirty="0">
              <a:solidFill>
                <a:schemeClr val="tx1"/>
              </a:solidFill>
              <a:effectLst/>
              <a:latin typeface="+mn-lt"/>
              <a:ea typeface="+mn-ea"/>
              <a:cs typeface="+mn-cs"/>
            </a:endParaRP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4345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kern="1200" dirty="0">
                <a:solidFill>
                  <a:schemeClr val="tx1"/>
                </a:solidFill>
                <a:effectLst/>
                <a:latin typeface="+mn-lt"/>
                <a:ea typeface="+mn-ea"/>
                <a:cs typeface="+mn-cs"/>
              </a:rPr>
              <a:t># 6</a:t>
            </a:r>
            <a:r>
              <a:rPr lang="sk-SK" sz="1200" kern="1200" baseline="0" dirty="0">
                <a:solidFill>
                  <a:schemeClr val="tx1"/>
                </a:solidFill>
                <a:effectLst/>
                <a:latin typeface="+mn-lt"/>
                <a:ea typeface="+mn-ea"/>
                <a:cs typeface="+mn-cs"/>
              </a:rPr>
              <a:t> CALL 1 – SINGLE STAGE</a:t>
            </a:r>
          </a:p>
          <a:p>
            <a:pPr marL="0" marR="0" lvl="0" indent="0" algn="l" defTabSz="914400" rtl="0" eaLnBrk="1" fontAlgn="auto" latinLnBrk="0" hangingPunct="1">
              <a:lnSpc>
                <a:spcPct val="100000"/>
              </a:lnSpc>
              <a:spcBef>
                <a:spcPts val="0"/>
              </a:spcBef>
              <a:spcAft>
                <a:spcPts val="0"/>
              </a:spcAft>
              <a:buClrTx/>
              <a:buSzTx/>
              <a:buFontTx/>
              <a:buNone/>
              <a:tabLst/>
              <a:defRPr/>
            </a:pPr>
            <a:r>
              <a:rPr lang="sk-SK" sz="1200" strike="noStrike" kern="1200" baseline="0" dirty="0">
                <a:solidFill>
                  <a:schemeClr val="tx1"/>
                </a:solidFill>
                <a:effectLst/>
                <a:latin typeface="+mn-lt"/>
                <a:ea typeface="+mn-ea"/>
                <a:cs typeface="+mn-cs"/>
              </a:rPr>
              <a:t>Biodiverzita a ekosystémové služby:</a:t>
            </a:r>
          </a:p>
          <a:p>
            <a:r>
              <a:rPr lang="sk-SK" sz="1200" kern="1200" dirty="0">
                <a:solidFill>
                  <a:schemeClr val="tx1"/>
                </a:solidFill>
                <a:effectLst/>
                <a:latin typeface="+mn-lt"/>
                <a:ea typeface="+mn-ea"/>
                <a:cs typeface="+mn-cs"/>
              </a:rPr>
              <a:t>Od návrhov v rámci D1 sa očakáva, že prinesú novšie poznatky, inovácie, metódy, cesty a nástroje na ochranu zdravých ekosystémov a obnovu degradovaných ekosystémov, ktoré zabezpečujú ekosystémové služby spoločnosti vrátane prispôsobenia sa zmene klímy a/alebo jej zmiernenia a  že prispejú </a:t>
            </a:r>
          </a:p>
          <a:p>
            <a:pPr marL="171450" lvl="0" indent="-171450">
              <a:buFont typeface="Arial" panose="020B0604020202020204" pitchFamily="34" charset="0"/>
              <a:buChar char="•"/>
            </a:pPr>
            <a:r>
              <a:rPr lang="sk-SK" sz="1200" kern="1200" dirty="0">
                <a:solidFill>
                  <a:schemeClr val="tx1"/>
                </a:solidFill>
                <a:effectLst/>
                <a:latin typeface="+mn-lt"/>
                <a:ea typeface="+mn-ea"/>
                <a:cs typeface="+mn-cs"/>
              </a:rPr>
              <a:t>k lepšiemu pochopeniu krízy biodiverzity a jej dôsledkov, prínosov ekosystémových služieb a potreby ich ochrany a obnovy. </a:t>
            </a:r>
          </a:p>
          <a:p>
            <a:pPr marL="171450" lvl="0" indent="-171450">
              <a:buFont typeface="Arial" panose="020B0604020202020204" pitchFamily="34" charset="0"/>
              <a:buChar char="•"/>
            </a:pPr>
            <a:r>
              <a:rPr lang="sk-SK" sz="1200" kern="1200" dirty="0">
                <a:solidFill>
                  <a:schemeClr val="tx1"/>
                </a:solidFill>
                <a:effectLst/>
                <a:latin typeface="+mn-lt"/>
                <a:ea typeface="+mn-ea"/>
                <a:cs typeface="+mn-cs"/>
              </a:rPr>
              <a:t>k dobrej informovanosti tvorcov politík v oblasti ochrany a obnovy biodiverzity</a:t>
            </a:r>
          </a:p>
          <a:p>
            <a:pPr marL="171450" lvl="0" indent="-171450">
              <a:buFont typeface="Arial" panose="020B0604020202020204" pitchFamily="34" charset="0"/>
              <a:buChar char="•"/>
            </a:pPr>
            <a:r>
              <a:rPr lang="sk-SK" sz="1200" kern="1200" dirty="0">
                <a:solidFill>
                  <a:schemeClr val="tx1"/>
                </a:solidFill>
                <a:effectLst/>
                <a:latin typeface="+mn-lt"/>
                <a:ea typeface="+mn-ea"/>
                <a:cs typeface="+mn-cs"/>
              </a:rPr>
              <a:t>k osvojeniu postupy v oblasti poľnohospodárstva, lesníctva, </a:t>
            </a:r>
            <a:r>
              <a:rPr lang="sk-SK" sz="1200" kern="1200" dirty="0" err="1">
                <a:solidFill>
                  <a:schemeClr val="tx1"/>
                </a:solidFill>
                <a:effectLst/>
                <a:latin typeface="+mn-lt"/>
                <a:ea typeface="+mn-ea"/>
                <a:cs typeface="+mn-cs"/>
              </a:rPr>
              <a:t>akvakultúry</a:t>
            </a:r>
            <a:r>
              <a:rPr lang="sk-SK" sz="1200" kern="1200" dirty="0">
                <a:solidFill>
                  <a:schemeClr val="tx1"/>
                </a:solidFill>
                <a:effectLst/>
                <a:latin typeface="+mn-lt"/>
                <a:ea typeface="+mn-ea"/>
                <a:cs typeface="+mn-cs"/>
              </a:rPr>
              <a:t> i biohospodárstva šetrných k biodiverzite</a:t>
            </a:r>
          </a:p>
          <a:p>
            <a:pPr marL="171450" lvl="0" indent="-171450">
              <a:buFont typeface="Arial" panose="020B0604020202020204" pitchFamily="34" charset="0"/>
              <a:buChar char="•"/>
            </a:pPr>
            <a:r>
              <a:rPr lang="sk-SK" sz="1200" kern="1200" dirty="0">
                <a:solidFill>
                  <a:schemeClr val="tx1"/>
                </a:solidFill>
                <a:effectLst/>
                <a:latin typeface="+mn-lt"/>
                <a:ea typeface="+mn-ea"/>
                <a:cs typeface="+mn-cs"/>
              </a:rPr>
              <a:t>K zabezpečeniu dlhodobej udržateľnosti a potravinovej bezpečnosti</a:t>
            </a:r>
          </a:p>
          <a:p>
            <a:pPr marL="171450" lvl="0" indent="-171450">
              <a:buFont typeface="Arial" panose="020B0604020202020204" pitchFamily="34" charset="0"/>
              <a:buChar char="•"/>
            </a:pPr>
            <a:r>
              <a:rPr lang="sk-SK" sz="1200" kern="1200" dirty="0">
                <a:solidFill>
                  <a:schemeClr val="tx1"/>
                </a:solidFill>
                <a:effectLst/>
                <a:latin typeface="+mn-lt"/>
                <a:ea typeface="+mn-ea"/>
                <a:cs typeface="+mn-cs"/>
              </a:rPr>
              <a:t>K pokrok pri dosahovaní cieľov a zámerov globálneho rámca pre biodiverzitu, znižovaniu tlaku na biodiverzitu a </a:t>
            </a:r>
          </a:p>
          <a:p>
            <a:pPr marL="171450" lvl="0" indent="-171450">
              <a:buFont typeface="Arial" panose="020B0604020202020204" pitchFamily="34" charset="0"/>
              <a:buChar char="•"/>
            </a:pPr>
            <a:r>
              <a:rPr lang="sk-SK" sz="1200" kern="1200" dirty="0">
                <a:solidFill>
                  <a:schemeClr val="tx1"/>
                </a:solidFill>
                <a:effectLst/>
                <a:latin typeface="+mn-lt"/>
                <a:ea typeface="+mn-ea"/>
                <a:cs typeface="+mn-cs"/>
              </a:rPr>
              <a:t>k zabezpečeniu trvalo udržateľného rozvoja </a:t>
            </a:r>
          </a:p>
          <a:p>
            <a:pPr marL="0" marR="0" lvl="0" indent="0" algn="l" defTabSz="914400" rtl="0" eaLnBrk="1" fontAlgn="auto" latinLnBrk="0" hangingPunct="1">
              <a:lnSpc>
                <a:spcPct val="100000"/>
              </a:lnSpc>
              <a:spcBef>
                <a:spcPts val="0"/>
              </a:spcBef>
              <a:spcAft>
                <a:spcPts val="0"/>
              </a:spcAft>
              <a:buClrTx/>
              <a:buSzTx/>
              <a:buFontTx/>
              <a:buNone/>
              <a:tabLst/>
              <a:defRPr/>
            </a:pPr>
            <a:r>
              <a:rPr lang="sk-SK" sz="1200" strike="noStrike" kern="1200" baseline="0" dirty="0">
                <a:solidFill>
                  <a:schemeClr val="tx1"/>
                </a:solidFill>
                <a:effectLst/>
                <a:latin typeface="+mn-lt"/>
                <a:ea typeface="+mn-ea"/>
                <a:cs typeface="+mn-cs"/>
              </a:rPr>
              <a:t>Je potrebné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sk-SK" sz="1200" strike="noStrike" kern="1200" baseline="0" dirty="0">
                <a:solidFill>
                  <a:schemeClr val="tx1"/>
                </a:solidFill>
                <a:effectLst/>
                <a:latin typeface="+mn-lt"/>
                <a:ea typeface="+mn-ea"/>
                <a:cs typeface="+mn-cs"/>
              </a:rPr>
              <a:t>rozšíriť aktivity pre Európske partnerstvo pre biodiverzitu </a:t>
            </a:r>
            <a:r>
              <a:rPr lang="sk-SK" sz="1200" strike="noStrike" kern="1200" baseline="0" dirty="0" err="1">
                <a:solidFill>
                  <a:schemeClr val="tx1"/>
                </a:solidFill>
                <a:effectLst/>
                <a:latin typeface="+mn-lt"/>
                <a:ea typeface="+mn-ea"/>
                <a:cs typeface="+mn-cs"/>
              </a:rPr>
              <a:t>Biodiversa</a:t>
            </a:r>
            <a:r>
              <a:rPr lang="sk-SK" sz="1200" strike="noStrike" kern="1200" baseline="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sk-SK" sz="1200" strike="noStrike" kern="1200" baseline="0" dirty="0">
                <a:solidFill>
                  <a:schemeClr val="tx1"/>
                </a:solidFill>
                <a:effectLst/>
                <a:latin typeface="+mn-lt"/>
                <a:ea typeface="+mn-ea"/>
                <a:cs typeface="+mn-cs"/>
              </a:rPr>
              <a:t>posilniť kapacitu občianskej vedy v oblasti pozorovania biodiverzity,</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sk-SK" sz="1200" strike="noStrike" kern="1200" baseline="0" dirty="0">
                <a:solidFill>
                  <a:schemeClr val="tx1"/>
                </a:solidFill>
                <a:effectLst/>
                <a:latin typeface="+mn-lt"/>
                <a:ea typeface="+mn-ea"/>
                <a:cs typeface="+mn-cs"/>
              </a:rPr>
              <a:t>Realizovať rozsiahle pozorovania biodiverzity pre lepšie pochopenie stavu biodiverzity, príčin jej úbytku a dopadov politík.</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sk-SK" sz="1200" strike="noStrike" kern="1200" baseline="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sk-SK" sz="1200" kern="1200" baseline="0" dirty="0">
                <a:solidFill>
                  <a:schemeClr val="tx1"/>
                </a:solidFill>
                <a:effectLst/>
                <a:latin typeface="+mn-lt"/>
                <a:ea typeface="+mn-ea"/>
                <a:cs typeface="+mn-cs"/>
              </a:rPr>
              <a:t>Je potrebné hodnotiť a modelovať dynamické procesy ekosystémov na usmernenie obnovovacích aktivít a zlepšenie modelov používaných pre klímu</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sk-SK" sz="1200" kern="1200" baseline="0" dirty="0">
                <a:solidFill>
                  <a:schemeClr val="tx1"/>
                </a:solidFill>
                <a:effectLst/>
                <a:latin typeface="+mn-lt"/>
                <a:ea typeface="+mn-ea"/>
                <a:cs typeface="+mn-cs"/>
              </a:rPr>
              <a:t>Hodnotiť a modelovať </a:t>
            </a:r>
            <a:r>
              <a:rPr lang="sk-SK" sz="1200" kern="1200" baseline="0" dirty="0" err="1">
                <a:solidFill>
                  <a:schemeClr val="tx1"/>
                </a:solidFill>
                <a:effectLst/>
                <a:latin typeface="+mn-lt"/>
                <a:ea typeface="+mn-ea"/>
                <a:cs typeface="+mn-cs"/>
              </a:rPr>
              <a:t>socio</a:t>
            </a:r>
            <a:r>
              <a:rPr lang="sk-SK" sz="1200" kern="1200" baseline="0" dirty="0">
                <a:solidFill>
                  <a:schemeClr val="tx1"/>
                </a:solidFill>
                <a:effectLst/>
                <a:latin typeface="+mn-lt"/>
                <a:ea typeface="+mn-ea"/>
                <a:cs typeface="+mn-cs"/>
              </a:rPr>
              <a:t>-ekonomické dopady obnovy prírody a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sk-SK" sz="1200" kern="1200" baseline="0" dirty="0">
                <a:solidFill>
                  <a:schemeClr val="tx1"/>
                </a:solidFill>
                <a:effectLst/>
                <a:latin typeface="+mn-lt"/>
                <a:ea typeface="+mn-ea"/>
                <a:cs typeface="+mn-cs"/>
              </a:rPr>
              <a:t>Integrovať a koordinovať prístupy k ochrane, obnove a adaptácii koralových útesov a pridružených ekosystémov (</a:t>
            </a:r>
            <a:r>
              <a:rPr lang="sk-SK" sz="1200" kern="1200" baseline="0" dirty="0" err="1">
                <a:solidFill>
                  <a:schemeClr val="tx1"/>
                </a:solidFill>
                <a:effectLst/>
                <a:latin typeface="+mn-lt"/>
                <a:ea typeface="+mn-ea"/>
                <a:cs typeface="+mn-cs"/>
              </a:rPr>
              <a:t>mangrovníky</a:t>
            </a:r>
            <a:r>
              <a:rPr lang="sk-SK" sz="1200" kern="1200" baseline="0" dirty="0">
                <a:solidFill>
                  <a:schemeClr val="tx1"/>
                </a:solidFill>
                <a:effectLst/>
                <a:latin typeface="+mn-lt"/>
                <a:ea typeface="+mn-ea"/>
                <a:cs typeface="+mn-cs"/>
              </a:rPr>
              <a:t> a morské trávy).</a:t>
            </a: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5685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sz="1200" kern="1200" dirty="0">
                <a:solidFill>
                  <a:schemeClr val="tx1"/>
                </a:solidFill>
                <a:effectLst/>
                <a:latin typeface="+mn-lt"/>
                <a:ea typeface="+mn-ea"/>
                <a:cs typeface="+mn-cs"/>
              </a:rPr>
              <a:t>#7</a:t>
            </a:r>
          </a:p>
          <a:p>
            <a:r>
              <a:rPr lang="sk-SK" sz="1200" kern="1200" dirty="0">
                <a:solidFill>
                  <a:schemeClr val="tx1"/>
                </a:solidFill>
                <a:effectLst/>
                <a:latin typeface="+mn-lt"/>
                <a:ea typeface="+mn-ea"/>
                <a:cs typeface="+mn-cs"/>
              </a:rPr>
              <a:t>Je potrebné </a:t>
            </a:r>
          </a:p>
          <a:p>
            <a:pPr marL="171450" indent="-171450">
              <a:buFontTx/>
              <a:buChar char="-"/>
            </a:pPr>
            <a:r>
              <a:rPr lang="sk-SK" sz="1200" kern="1200" dirty="0">
                <a:solidFill>
                  <a:schemeClr val="tx1"/>
                </a:solidFill>
                <a:effectLst/>
                <a:latin typeface="+mn-lt"/>
                <a:ea typeface="+mn-ea"/>
                <a:cs typeface="+mn-cs"/>
              </a:rPr>
              <a:t>posilniť cesty k alternatívnym socioekonomickým modelom pre neustále zlepšovanie biodiverzity</a:t>
            </a:r>
          </a:p>
          <a:p>
            <a:pPr marL="171450" indent="-171450">
              <a:buFontTx/>
              <a:buChar char="-"/>
            </a:pPr>
            <a:r>
              <a:rPr lang="sk-SK" sz="1200" kern="1200" dirty="0">
                <a:solidFill>
                  <a:schemeClr val="tx1"/>
                </a:solidFill>
                <a:effectLst/>
                <a:latin typeface="+mn-lt"/>
                <a:ea typeface="+mn-ea"/>
                <a:cs typeface="+mn-cs"/>
              </a:rPr>
              <a:t>pochopiť vnímanie a zlepšiť komunikáciu o kríze biodiverzity a prínosoch obnovy prírody na udržanie zapojenia občanov a demokratického riadenia</a:t>
            </a:r>
          </a:p>
          <a:p>
            <a:pPr marL="171450" indent="-171450">
              <a:buFontTx/>
              <a:buChar char="-"/>
            </a:pPr>
            <a:r>
              <a:rPr lang="sk-SK" sz="1200" kern="1200" dirty="0">
                <a:solidFill>
                  <a:schemeClr val="tx1"/>
                </a:solidFill>
                <a:effectLst/>
                <a:latin typeface="+mn-lt"/>
                <a:ea typeface="+mn-ea"/>
                <a:cs typeface="+mn-cs"/>
              </a:rPr>
              <a:t>Podporovať</a:t>
            </a:r>
            <a:r>
              <a:rPr lang="sk-SK" sz="1200" kern="1200" baseline="0" dirty="0">
                <a:solidFill>
                  <a:schemeClr val="tx1"/>
                </a:solidFill>
                <a:effectLst/>
                <a:latin typeface="+mn-lt"/>
                <a:ea typeface="+mn-ea"/>
                <a:cs typeface="+mn-cs"/>
              </a:rPr>
              <a:t> implementáciu opatrení na obnovu prírody pre sociálnu, ekonomickú a environmentálnu udržateľnosť poľnohospodárskych systémov.</a:t>
            </a:r>
            <a:endParaRPr lang="sk-SK" sz="1200" kern="1200" dirty="0">
              <a:solidFill>
                <a:schemeClr val="tx1"/>
              </a:solidFill>
              <a:effectLst/>
              <a:latin typeface="+mn-lt"/>
              <a:ea typeface="+mn-ea"/>
              <a:cs typeface="+mn-cs"/>
            </a:endParaRP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2619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dirty="0"/>
              <a:t>#8</a:t>
            </a:r>
          </a:p>
          <a:p>
            <a:r>
              <a:rPr lang="sk-SK" dirty="0"/>
              <a:t>V rámci</a:t>
            </a:r>
            <a:r>
              <a:rPr lang="sk-SK" baseline="0" dirty="0"/>
              <a:t> výzvy, pre oblasť sektorov biohospodárstva a obehového hospodárstva je potrebné vyvinúť nové obehové obchodné modely, ktoré umožnia spravodlivý prechod na udržateľné a obehové hospodárstvo</a:t>
            </a:r>
          </a:p>
          <a:p>
            <a:pPr marL="171450" indent="-171450">
              <a:buFontTx/>
              <a:buChar char="-"/>
            </a:pPr>
            <a:r>
              <a:rPr lang="sk-SK" baseline="0" dirty="0"/>
              <a:t>Zlepšiť </a:t>
            </a:r>
            <a:r>
              <a:rPr lang="sk-SK" baseline="0" dirty="0" err="1"/>
              <a:t>ekodizajn</a:t>
            </a:r>
            <a:r>
              <a:rPr lang="sk-SK" baseline="0" dirty="0"/>
              <a:t> produktov a a vývoj testovacích metód pre </a:t>
            </a:r>
            <a:r>
              <a:rPr lang="sk-SK" sz="1200" b="0" i="0" kern="1200" dirty="0">
                <a:solidFill>
                  <a:schemeClr val="tx1"/>
                </a:solidFill>
                <a:effectLst/>
                <a:latin typeface="+mn-lt"/>
                <a:ea typeface="+mn-ea"/>
                <a:cs typeface="+mn-cs"/>
              </a:rPr>
              <a:t>dizajn produktov a vývoj testovacích metód pre produkty </a:t>
            </a:r>
            <a:r>
              <a:rPr lang="sk-SK" sz="1200" b="0" i="0" kern="1200" dirty="0" err="1">
                <a:solidFill>
                  <a:schemeClr val="tx1"/>
                </a:solidFill>
                <a:effectLst/>
                <a:latin typeface="+mn-lt"/>
                <a:ea typeface="+mn-ea"/>
                <a:cs typeface="+mn-cs"/>
              </a:rPr>
              <a:t>prioritizované</a:t>
            </a:r>
            <a:r>
              <a:rPr lang="sk-SK" sz="1200" b="0" i="0" kern="1200" dirty="0">
                <a:solidFill>
                  <a:schemeClr val="tx1"/>
                </a:solidFill>
                <a:effectLst/>
                <a:latin typeface="+mn-lt"/>
                <a:ea typeface="+mn-ea"/>
                <a:cs typeface="+mn-cs"/>
              </a:rPr>
              <a:t> podľa regulácie </a:t>
            </a:r>
            <a:r>
              <a:rPr lang="sk-SK" sz="1200" b="0" i="0" kern="1200" dirty="0" err="1">
                <a:solidFill>
                  <a:schemeClr val="tx1"/>
                </a:solidFill>
                <a:effectLst/>
                <a:latin typeface="+mn-lt"/>
                <a:ea typeface="+mn-ea"/>
                <a:cs typeface="+mn-cs"/>
              </a:rPr>
              <a:t>ekodizajnu</a:t>
            </a:r>
            <a:r>
              <a:rPr lang="sk-SK" sz="1200" b="0" i="0" kern="1200" dirty="0">
                <a:solidFill>
                  <a:schemeClr val="tx1"/>
                </a:solidFill>
                <a:effectLst/>
                <a:latin typeface="+mn-lt"/>
                <a:ea typeface="+mn-ea"/>
                <a:cs typeface="+mn-cs"/>
              </a:rPr>
              <a:t> pre udržateľné produkty. </a:t>
            </a:r>
          </a:p>
          <a:p>
            <a:pPr marL="171450" indent="-171450">
              <a:buFontTx/>
              <a:buChar char="-"/>
            </a:pPr>
            <a:r>
              <a:rPr lang="sk-SK" sz="1200" b="0" i="0" kern="1200" dirty="0">
                <a:solidFill>
                  <a:schemeClr val="tx1"/>
                </a:solidFill>
                <a:effectLst/>
                <a:latin typeface="+mn-lt"/>
                <a:ea typeface="+mn-ea"/>
                <a:cs typeface="+mn-cs"/>
              </a:rPr>
              <a:t>Hodnotiť environmentálnu stopu produktov relevantných pre politiku a trh. </a:t>
            </a:r>
          </a:p>
          <a:p>
            <a:pPr marL="171450" indent="-171450">
              <a:buFontTx/>
              <a:buChar char="-"/>
            </a:pPr>
            <a:r>
              <a:rPr lang="sk-SK" sz="1200" b="0" i="0" kern="1200" dirty="0">
                <a:solidFill>
                  <a:schemeClr val="tx1"/>
                </a:solidFill>
                <a:effectLst/>
                <a:latin typeface="+mn-lt"/>
                <a:ea typeface="+mn-ea"/>
                <a:cs typeface="+mn-cs"/>
              </a:rPr>
              <a:t>Vyvinúť a testovať schému rozšírenej zodpovednosti výrobcu v rámci prioritných hodnotových reťazcov Akčného plánu obehovej ekonomiky. </a:t>
            </a:r>
          </a:p>
          <a:p>
            <a:pPr marL="171450" indent="-171450">
              <a:buFontTx/>
              <a:buChar char="-"/>
            </a:pPr>
            <a:r>
              <a:rPr lang="sk-SK" sz="1200" b="0" i="0" kern="1200" dirty="0">
                <a:solidFill>
                  <a:schemeClr val="tx1"/>
                </a:solidFill>
                <a:effectLst/>
                <a:latin typeface="+mn-lt"/>
                <a:ea typeface="+mn-ea"/>
                <a:cs typeface="+mn-cs"/>
              </a:rPr>
              <a:t>Spotrebné vzorce a environmentálne povedomie ako </a:t>
            </a:r>
            <a:r>
              <a:rPr lang="sk-SK" sz="1200" b="0" i="0" kern="1200" dirty="0" err="1">
                <a:solidFill>
                  <a:schemeClr val="tx1"/>
                </a:solidFill>
                <a:effectLst/>
                <a:latin typeface="+mn-lt"/>
                <a:ea typeface="+mn-ea"/>
                <a:cs typeface="+mn-cs"/>
              </a:rPr>
              <a:t>umožňovače</a:t>
            </a:r>
            <a:r>
              <a:rPr lang="sk-SK" sz="1200" b="0" i="0" kern="1200" dirty="0">
                <a:solidFill>
                  <a:schemeClr val="tx1"/>
                </a:solidFill>
                <a:effectLst/>
                <a:latin typeface="+mn-lt"/>
                <a:ea typeface="+mn-ea"/>
                <a:cs typeface="+mn-cs"/>
              </a:rPr>
              <a:t> prechodu na obehovú ekonomiku. </a:t>
            </a:r>
          </a:p>
          <a:p>
            <a:pPr marL="171450" indent="-171450">
              <a:buFontTx/>
              <a:buChar char="-"/>
            </a:pPr>
            <a:r>
              <a:rPr lang="sk-SK" sz="1200" b="0" i="0" kern="1200" dirty="0">
                <a:solidFill>
                  <a:schemeClr val="tx1"/>
                </a:solidFill>
                <a:effectLst/>
                <a:latin typeface="+mn-lt"/>
                <a:ea typeface="+mn-ea"/>
                <a:cs typeface="+mn-cs"/>
              </a:rPr>
              <a:t>Ukazovatele pre prechod na udržateľnú a obehovú ekonomiku. </a:t>
            </a:r>
          </a:p>
          <a:p>
            <a:pPr marL="171450" indent="-171450">
              <a:buFontTx/>
              <a:buChar char="-"/>
            </a:pPr>
            <a:r>
              <a:rPr lang="sk-SK" sz="1200" b="0" i="0" kern="1200" dirty="0">
                <a:solidFill>
                  <a:schemeClr val="tx1"/>
                </a:solidFill>
                <a:effectLst/>
                <a:latin typeface="+mn-lt"/>
                <a:ea typeface="+mn-ea"/>
                <a:cs typeface="+mn-cs"/>
              </a:rPr>
              <a:t>Demonštrácia, nasadenie a rozšírenie obehových systémových riešení v mestách a regiónoch.</a:t>
            </a:r>
            <a:endParaRPr lang="sk-SK" dirty="0"/>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47478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sk-SK" dirty="0"/>
              <a:t>#9</a:t>
            </a:r>
          </a:p>
        </p:txBody>
      </p:sp>
      <p:sp>
        <p:nvSpPr>
          <p:cNvPr id="4" name="Zástupný symbol čísla snímky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C2CF4D-68F2-40D5-9B65-2255F8CF343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86601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sk-SK"/>
              <a:t>Upravte štýly predlohy textu</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k-SK"/>
              <a:t>Kliknutím upravte štýl predlohy podnadpisov</a:t>
            </a:r>
          </a:p>
        </p:txBody>
      </p:sp>
      <p:sp>
        <p:nvSpPr>
          <p:cNvPr id="4" name="Zástupný objekt pre dátum 3"/>
          <p:cNvSpPr>
            <a:spLocks noGrp="1"/>
          </p:cNvSpPr>
          <p:nvPr>
            <p:ph type="dt" sz="half" idx="10"/>
          </p:nvPr>
        </p:nvSpPr>
        <p:spPr/>
        <p:txBody>
          <a:bodyPr/>
          <a:lstStyle/>
          <a:p>
            <a:fld id="{4F2F06C3-9947-42F9-8EB0-3E8AE2DAF6F8}" type="datetime1">
              <a:rPr lang="sk-SK" smtClean="0"/>
              <a:t>2. 4. 2025</a:t>
            </a:fld>
            <a:endParaRPr lang="sk-SK"/>
          </a:p>
        </p:txBody>
      </p:sp>
      <p:sp>
        <p:nvSpPr>
          <p:cNvPr id="5" name="Zástupný objekt pre pätu 4"/>
          <p:cNvSpPr>
            <a:spLocks noGrp="1"/>
          </p:cNvSpPr>
          <p:nvPr>
            <p:ph type="ftr" sz="quarter" idx="11"/>
          </p:nvPr>
        </p:nvSpPr>
        <p:spPr/>
        <p:txBody>
          <a:bodyPr/>
          <a:lstStyle/>
          <a:p>
            <a:endParaRPr lang="sk-SK"/>
          </a:p>
        </p:txBody>
      </p:sp>
      <p:sp>
        <p:nvSpPr>
          <p:cNvPr id="6" name="Zástupný objekt pre číslo snímky 5"/>
          <p:cNvSpPr>
            <a:spLocks noGrp="1"/>
          </p:cNvSpPr>
          <p:nvPr>
            <p:ph type="sldNum" sz="quarter" idx="12"/>
          </p:nvPr>
        </p:nvSpPr>
        <p:spPr/>
        <p:txBody>
          <a:bodyPr/>
          <a:lstStyle/>
          <a:p>
            <a:fld id="{912885F5-8D3B-419E-BA4B-4C3A28067DF9}" type="slidenum">
              <a:rPr lang="sk-SK" smtClean="0"/>
              <a:t>‹#›</a:t>
            </a:fld>
            <a:endParaRPr lang="sk-SK"/>
          </a:p>
        </p:txBody>
      </p:sp>
    </p:spTree>
    <p:extLst>
      <p:ext uri="{BB962C8B-B14F-4D97-AF65-F5344CB8AC3E}">
        <p14:creationId xmlns:p14="http://schemas.microsoft.com/office/powerpoint/2010/main" val="3187695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objekt pre zvislý text 2"/>
          <p:cNvSpPr>
            <a:spLocks noGrp="1"/>
          </p:cNvSpPr>
          <p:nvPr>
            <p:ph type="body" orient="vert" idx="1"/>
          </p:nvPr>
        </p:nvSpPr>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p:cNvSpPr>
            <a:spLocks noGrp="1"/>
          </p:cNvSpPr>
          <p:nvPr>
            <p:ph type="dt" sz="half" idx="10"/>
          </p:nvPr>
        </p:nvSpPr>
        <p:spPr/>
        <p:txBody>
          <a:bodyPr/>
          <a:lstStyle/>
          <a:p>
            <a:fld id="{BAC3F6B0-A3B4-4AEC-BFE0-49F76B28324E}" type="datetime1">
              <a:rPr lang="sk-SK" smtClean="0"/>
              <a:t>2. 4. 2025</a:t>
            </a:fld>
            <a:endParaRPr lang="sk-SK"/>
          </a:p>
        </p:txBody>
      </p:sp>
      <p:sp>
        <p:nvSpPr>
          <p:cNvPr id="5" name="Zástupný objekt pre pätu 4"/>
          <p:cNvSpPr>
            <a:spLocks noGrp="1"/>
          </p:cNvSpPr>
          <p:nvPr>
            <p:ph type="ftr" sz="quarter" idx="11"/>
          </p:nvPr>
        </p:nvSpPr>
        <p:spPr/>
        <p:txBody>
          <a:bodyPr/>
          <a:lstStyle/>
          <a:p>
            <a:endParaRPr lang="sk-SK"/>
          </a:p>
        </p:txBody>
      </p:sp>
      <p:sp>
        <p:nvSpPr>
          <p:cNvPr id="6" name="Zástupný objekt pre číslo snímky 5"/>
          <p:cNvSpPr>
            <a:spLocks noGrp="1"/>
          </p:cNvSpPr>
          <p:nvPr>
            <p:ph type="sldNum" sz="quarter" idx="12"/>
          </p:nvPr>
        </p:nvSpPr>
        <p:spPr/>
        <p:txBody>
          <a:bodyPr/>
          <a:lstStyle/>
          <a:p>
            <a:fld id="{912885F5-8D3B-419E-BA4B-4C3A28067DF9}" type="slidenum">
              <a:rPr lang="sk-SK" smtClean="0"/>
              <a:t>‹#›</a:t>
            </a:fld>
            <a:endParaRPr lang="sk-SK"/>
          </a:p>
        </p:txBody>
      </p:sp>
    </p:spTree>
    <p:extLst>
      <p:ext uri="{BB962C8B-B14F-4D97-AF65-F5344CB8AC3E}">
        <p14:creationId xmlns:p14="http://schemas.microsoft.com/office/powerpoint/2010/main" val="3166414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8724900" y="365125"/>
            <a:ext cx="2628900" cy="5811838"/>
          </a:xfrm>
        </p:spPr>
        <p:txBody>
          <a:bodyPr vert="eaVert"/>
          <a:lstStyle/>
          <a:p>
            <a:r>
              <a:rPr lang="sk-SK"/>
              <a:t>Upravte štýly predlohy textu</a:t>
            </a:r>
          </a:p>
        </p:txBody>
      </p:sp>
      <p:sp>
        <p:nvSpPr>
          <p:cNvPr id="3" name="Zástupný objekt pre zvislý text 2"/>
          <p:cNvSpPr>
            <a:spLocks noGrp="1"/>
          </p:cNvSpPr>
          <p:nvPr>
            <p:ph type="body" orient="vert" idx="1"/>
          </p:nvPr>
        </p:nvSpPr>
        <p:spPr>
          <a:xfrm>
            <a:off x="838200" y="365125"/>
            <a:ext cx="7734300" cy="5811838"/>
          </a:xfrm>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p:cNvSpPr>
            <a:spLocks noGrp="1"/>
          </p:cNvSpPr>
          <p:nvPr>
            <p:ph type="dt" sz="half" idx="10"/>
          </p:nvPr>
        </p:nvSpPr>
        <p:spPr/>
        <p:txBody>
          <a:bodyPr/>
          <a:lstStyle/>
          <a:p>
            <a:fld id="{E3A73E38-FA31-4B9C-B980-556E65690AC0}" type="datetime1">
              <a:rPr lang="sk-SK" smtClean="0"/>
              <a:t>2. 4. 2025</a:t>
            </a:fld>
            <a:endParaRPr lang="sk-SK"/>
          </a:p>
        </p:txBody>
      </p:sp>
      <p:sp>
        <p:nvSpPr>
          <p:cNvPr id="5" name="Zástupný objekt pre pätu 4"/>
          <p:cNvSpPr>
            <a:spLocks noGrp="1"/>
          </p:cNvSpPr>
          <p:nvPr>
            <p:ph type="ftr" sz="quarter" idx="11"/>
          </p:nvPr>
        </p:nvSpPr>
        <p:spPr/>
        <p:txBody>
          <a:bodyPr/>
          <a:lstStyle/>
          <a:p>
            <a:endParaRPr lang="sk-SK"/>
          </a:p>
        </p:txBody>
      </p:sp>
      <p:sp>
        <p:nvSpPr>
          <p:cNvPr id="6" name="Zástupný objekt pre číslo snímky 5"/>
          <p:cNvSpPr>
            <a:spLocks noGrp="1"/>
          </p:cNvSpPr>
          <p:nvPr>
            <p:ph type="sldNum" sz="quarter" idx="12"/>
          </p:nvPr>
        </p:nvSpPr>
        <p:spPr/>
        <p:txBody>
          <a:bodyPr/>
          <a:lstStyle/>
          <a:p>
            <a:fld id="{912885F5-8D3B-419E-BA4B-4C3A28067DF9}" type="slidenum">
              <a:rPr lang="sk-SK" smtClean="0"/>
              <a:t>‹#›</a:t>
            </a:fld>
            <a:endParaRPr lang="sk-SK"/>
          </a:p>
        </p:txBody>
      </p:sp>
    </p:spTree>
    <p:extLst>
      <p:ext uri="{BB962C8B-B14F-4D97-AF65-F5344CB8AC3E}">
        <p14:creationId xmlns:p14="http://schemas.microsoft.com/office/powerpoint/2010/main" val="4042402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349321" y="143839"/>
            <a:ext cx="10489915" cy="1546850"/>
          </a:xfrm>
        </p:spPr>
        <p:txBody>
          <a:bodyPr>
            <a:normAutofit/>
          </a:bodyPr>
          <a:lstStyle>
            <a:lvl1pPr>
              <a:defRPr sz="2000" b="1" cap="all" baseline="0">
                <a:solidFill>
                  <a:srgbClr val="008080"/>
                </a:solidFill>
                <a:latin typeface="Arial" panose="020B0604020202020204" pitchFamily="34" charset="0"/>
                <a:cs typeface="Arial" panose="020B0604020202020204" pitchFamily="34" charset="0"/>
              </a:defRPr>
            </a:lvl1pPr>
          </a:lstStyle>
          <a:p>
            <a:r>
              <a:rPr lang="sk-SK"/>
              <a:t>Upravte štýly predlohy textu</a:t>
            </a:r>
          </a:p>
        </p:txBody>
      </p:sp>
      <p:sp>
        <p:nvSpPr>
          <p:cNvPr id="3" name="Zástupný objekt pre obsah 2"/>
          <p:cNvSpPr>
            <a:spLocks noGrp="1"/>
          </p:cNvSpPr>
          <p:nvPr>
            <p:ph idx="1"/>
          </p:nvPr>
        </p:nvSpPr>
        <p:spPr>
          <a:xfrm>
            <a:off x="349321" y="1825625"/>
            <a:ext cx="10489915" cy="435133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p:cNvSpPr>
            <a:spLocks noGrp="1"/>
          </p:cNvSpPr>
          <p:nvPr>
            <p:ph type="dt" sz="half" idx="10"/>
          </p:nvPr>
        </p:nvSpPr>
        <p:spPr/>
        <p:txBody>
          <a:bodyPr/>
          <a:lstStyle/>
          <a:p>
            <a:fld id="{9E85EBB7-164E-47FA-9C91-082CA85DA1CF}" type="datetime1">
              <a:rPr lang="sk-SK" smtClean="0"/>
              <a:t>2. 4. 2025</a:t>
            </a:fld>
            <a:endParaRPr lang="sk-SK"/>
          </a:p>
        </p:txBody>
      </p:sp>
      <p:sp>
        <p:nvSpPr>
          <p:cNvPr id="5" name="Zástupný objekt pre pätu 4"/>
          <p:cNvSpPr>
            <a:spLocks noGrp="1"/>
          </p:cNvSpPr>
          <p:nvPr>
            <p:ph type="ftr" sz="quarter" idx="11"/>
          </p:nvPr>
        </p:nvSpPr>
        <p:spPr/>
        <p:txBody>
          <a:bodyPr/>
          <a:lstStyle/>
          <a:p>
            <a:endParaRPr lang="sk-SK"/>
          </a:p>
        </p:txBody>
      </p:sp>
      <p:sp>
        <p:nvSpPr>
          <p:cNvPr id="6" name="Zástupný objekt pre číslo snímky 5"/>
          <p:cNvSpPr>
            <a:spLocks noGrp="1"/>
          </p:cNvSpPr>
          <p:nvPr>
            <p:ph type="sldNum" sz="quarter" idx="12"/>
          </p:nvPr>
        </p:nvSpPr>
        <p:spPr>
          <a:xfrm>
            <a:off x="10818688" y="6176963"/>
            <a:ext cx="1371600" cy="365125"/>
          </a:xfrm>
        </p:spPr>
        <p:txBody>
          <a:bodyPr/>
          <a:lstStyle>
            <a:lvl1pPr>
              <a:defRPr sz="2000"/>
            </a:lvl1pPr>
          </a:lstStyle>
          <a:p>
            <a:fld id="{912885F5-8D3B-419E-BA4B-4C3A28067DF9}" type="slidenum">
              <a:rPr lang="sk-SK" smtClean="0"/>
              <a:pPr/>
              <a:t>‹#›</a:t>
            </a:fld>
            <a:endParaRPr lang="sk-SK"/>
          </a:p>
        </p:txBody>
      </p:sp>
      <p:cxnSp>
        <p:nvCxnSpPr>
          <p:cNvPr id="8" name="Rovná spojnica 7"/>
          <p:cNvCxnSpPr/>
          <p:nvPr userDrawn="1"/>
        </p:nvCxnSpPr>
        <p:spPr>
          <a:xfrm flipV="1">
            <a:off x="349321" y="1284269"/>
            <a:ext cx="10469367" cy="10275"/>
          </a:xfrm>
          <a:prstGeom prst="line">
            <a:avLst/>
          </a:prstGeom>
          <a:ln w="34925">
            <a:solidFill>
              <a:srgbClr val="0080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6651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sk-SK"/>
              <a:t>Upravte štýly predlohy textu</a:t>
            </a:r>
          </a:p>
        </p:txBody>
      </p:sp>
      <p:sp>
        <p:nvSpPr>
          <p:cNvPr id="3" name="Zástupný objekt pre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k-SK"/>
              <a:t>Upraviť štýly predlohy textu</a:t>
            </a:r>
          </a:p>
        </p:txBody>
      </p:sp>
      <p:sp>
        <p:nvSpPr>
          <p:cNvPr id="4" name="Zástupný objekt pre dátum 3"/>
          <p:cNvSpPr>
            <a:spLocks noGrp="1"/>
          </p:cNvSpPr>
          <p:nvPr>
            <p:ph type="dt" sz="half" idx="10"/>
          </p:nvPr>
        </p:nvSpPr>
        <p:spPr/>
        <p:txBody>
          <a:bodyPr/>
          <a:lstStyle/>
          <a:p>
            <a:fld id="{D791AD9E-66A8-449C-AF79-087082B45556}" type="datetime1">
              <a:rPr lang="sk-SK" smtClean="0"/>
              <a:t>2. 4. 2025</a:t>
            </a:fld>
            <a:endParaRPr lang="sk-SK"/>
          </a:p>
        </p:txBody>
      </p:sp>
      <p:sp>
        <p:nvSpPr>
          <p:cNvPr id="5" name="Zástupný objekt pre pätu 4"/>
          <p:cNvSpPr>
            <a:spLocks noGrp="1"/>
          </p:cNvSpPr>
          <p:nvPr>
            <p:ph type="ftr" sz="quarter" idx="11"/>
          </p:nvPr>
        </p:nvSpPr>
        <p:spPr/>
        <p:txBody>
          <a:bodyPr/>
          <a:lstStyle/>
          <a:p>
            <a:endParaRPr lang="sk-SK"/>
          </a:p>
        </p:txBody>
      </p:sp>
      <p:sp>
        <p:nvSpPr>
          <p:cNvPr id="6" name="Zástupný objekt pre číslo snímky 5"/>
          <p:cNvSpPr>
            <a:spLocks noGrp="1"/>
          </p:cNvSpPr>
          <p:nvPr>
            <p:ph type="sldNum" sz="quarter" idx="12"/>
          </p:nvPr>
        </p:nvSpPr>
        <p:spPr/>
        <p:txBody>
          <a:bodyPr/>
          <a:lstStyle/>
          <a:p>
            <a:fld id="{912885F5-8D3B-419E-BA4B-4C3A28067DF9}" type="slidenum">
              <a:rPr lang="sk-SK" smtClean="0"/>
              <a:t>‹#›</a:t>
            </a:fld>
            <a:endParaRPr lang="sk-SK"/>
          </a:p>
        </p:txBody>
      </p:sp>
    </p:spTree>
    <p:extLst>
      <p:ext uri="{BB962C8B-B14F-4D97-AF65-F5344CB8AC3E}">
        <p14:creationId xmlns:p14="http://schemas.microsoft.com/office/powerpoint/2010/main" val="4177394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objekt pre obsah 2"/>
          <p:cNvSpPr>
            <a:spLocks noGrp="1"/>
          </p:cNvSpPr>
          <p:nvPr>
            <p:ph sz="half" idx="1"/>
          </p:nvPr>
        </p:nvSpPr>
        <p:spPr>
          <a:xfrm>
            <a:off x="838200" y="1825625"/>
            <a:ext cx="5181600" cy="435133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obsah 3"/>
          <p:cNvSpPr>
            <a:spLocks noGrp="1"/>
          </p:cNvSpPr>
          <p:nvPr>
            <p:ph sz="half" idx="2"/>
          </p:nvPr>
        </p:nvSpPr>
        <p:spPr>
          <a:xfrm>
            <a:off x="6172200" y="1825625"/>
            <a:ext cx="5181600" cy="435133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objekt pre dátum 4"/>
          <p:cNvSpPr>
            <a:spLocks noGrp="1"/>
          </p:cNvSpPr>
          <p:nvPr>
            <p:ph type="dt" sz="half" idx="10"/>
          </p:nvPr>
        </p:nvSpPr>
        <p:spPr/>
        <p:txBody>
          <a:bodyPr/>
          <a:lstStyle/>
          <a:p>
            <a:fld id="{EAE288A8-D280-404F-A426-DEDC97BB4560}" type="datetime1">
              <a:rPr lang="sk-SK" smtClean="0"/>
              <a:t>2. 4. 2025</a:t>
            </a:fld>
            <a:endParaRPr lang="sk-SK"/>
          </a:p>
        </p:txBody>
      </p:sp>
      <p:sp>
        <p:nvSpPr>
          <p:cNvPr id="6" name="Zástupný objekt pre pätu 5"/>
          <p:cNvSpPr>
            <a:spLocks noGrp="1"/>
          </p:cNvSpPr>
          <p:nvPr>
            <p:ph type="ftr" sz="quarter" idx="11"/>
          </p:nvPr>
        </p:nvSpPr>
        <p:spPr/>
        <p:txBody>
          <a:bodyPr/>
          <a:lstStyle/>
          <a:p>
            <a:endParaRPr lang="sk-SK"/>
          </a:p>
        </p:txBody>
      </p:sp>
      <p:sp>
        <p:nvSpPr>
          <p:cNvPr id="7" name="Zástupný objekt pre číslo snímky 6"/>
          <p:cNvSpPr>
            <a:spLocks noGrp="1"/>
          </p:cNvSpPr>
          <p:nvPr>
            <p:ph type="sldNum" sz="quarter" idx="12"/>
          </p:nvPr>
        </p:nvSpPr>
        <p:spPr/>
        <p:txBody>
          <a:bodyPr/>
          <a:lstStyle/>
          <a:p>
            <a:fld id="{912885F5-8D3B-419E-BA4B-4C3A28067DF9}" type="slidenum">
              <a:rPr lang="sk-SK" smtClean="0"/>
              <a:t>‹#›</a:t>
            </a:fld>
            <a:endParaRPr lang="sk-SK"/>
          </a:p>
        </p:txBody>
      </p:sp>
    </p:spTree>
    <p:extLst>
      <p:ext uri="{BB962C8B-B14F-4D97-AF65-F5344CB8AC3E}">
        <p14:creationId xmlns:p14="http://schemas.microsoft.com/office/powerpoint/2010/main" val="995636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sk-SK"/>
              <a:t>Upravte štýly predlohy textu</a:t>
            </a:r>
          </a:p>
        </p:txBody>
      </p:sp>
      <p:sp>
        <p:nvSpPr>
          <p:cNvPr id="3" name="Zástupný objekt pre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4" name="Zástupný objekt pre obsah 3"/>
          <p:cNvSpPr>
            <a:spLocks noGrp="1"/>
          </p:cNvSpPr>
          <p:nvPr>
            <p:ph sz="half" idx="2"/>
          </p:nvPr>
        </p:nvSpPr>
        <p:spPr>
          <a:xfrm>
            <a:off x="839788" y="2505075"/>
            <a:ext cx="5157787" cy="368458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objekt pre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6" name="Zástupný objekt pre obsah 5"/>
          <p:cNvSpPr>
            <a:spLocks noGrp="1"/>
          </p:cNvSpPr>
          <p:nvPr>
            <p:ph sz="quarter" idx="4"/>
          </p:nvPr>
        </p:nvSpPr>
        <p:spPr>
          <a:xfrm>
            <a:off x="6172200" y="2505075"/>
            <a:ext cx="5183188" cy="3684588"/>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Zástupný objekt pre dátum 6"/>
          <p:cNvSpPr>
            <a:spLocks noGrp="1"/>
          </p:cNvSpPr>
          <p:nvPr>
            <p:ph type="dt" sz="half" idx="10"/>
          </p:nvPr>
        </p:nvSpPr>
        <p:spPr/>
        <p:txBody>
          <a:bodyPr/>
          <a:lstStyle/>
          <a:p>
            <a:fld id="{9C09B158-187A-4C12-893C-A4A03C69A132}" type="datetime1">
              <a:rPr lang="sk-SK" smtClean="0"/>
              <a:t>2. 4. 2025</a:t>
            </a:fld>
            <a:endParaRPr lang="sk-SK"/>
          </a:p>
        </p:txBody>
      </p:sp>
      <p:sp>
        <p:nvSpPr>
          <p:cNvPr id="8" name="Zástupný objekt pre pätu 7"/>
          <p:cNvSpPr>
            <a:spLocks noGrp="1"/>
          </p:cNvSpPr>
          <p:nvPr>
            <p:ph type="ftr" sz="quarter" idx="11"/>
          </p:nvPr>
        </p:nvSpPr>
        <p:spPr/>
        <p:txBody>
          <a:bodyPr/>
          <a:lstStyle/>
          <a:p>
            <a:endParaRPr lang="sk-SK"/>
          </a:p>
        </p:txBody>
      </p:sp>
      <p:sp>
        <p:nvSpPr>
          <p:cNvPr id="9" name="Zástupný objekt pre číslo snímky 8"/>
          <p:cNvSpPr>
            <a:spLocks noGrp="1"/>
          </p:cNvSpPr>
          <p:nvPr>
            <p:ph type="sldNum" sz="quarter" idx="12"/>
          </p:nvPr>
        </p:nvSpPr>
        <p:spPr/>
        <p:txBody>
          <a:bodyPr/>
          <a:lstStyle/>
          <a:p>
            <a:fld id="{912885F5-8D3B-419E-BA4B-4C3A28067DF9}" type="slidenum">
              <a:rPr lang="sk-SK" smtClean="0"/>
              <a:t>‹#›</a:t>
            </a:fld>
            <a:endParaRPr lang="sk-SK"/>
          </a:p>
        </p:txBody>
      </p:sp>
    </p:spTree>
    <p:extLst>
      <p:ext uri="{BB962C8B-B14F-4D97-AF65-F5344CB8AC3E}">
        <p14:creationId xmlns:p14="http://schemas.microsoft.com/office/powerpoint/2010/main" val="3711574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objekt pre dátum 2"/>
          <p:cNvSpPr>
            <a:spLocks noGrp="1"/>
          </p:cNvSpPr>
          <p:nvPr>
            <p:ph type="dt" sz="half" idx="10"/>
          </p:nvPr>
        </p:nvSpPr>
        <p:spPr/>
        <p:txBody>
          <a:bodyPr/>
          <a:lstStyle/>
          <a:p>
            <a:fld id="{C899AD4D-BE10-43E5-AD14-BFA17304E933}" type="datetime1">
              <a:rPr lang="sk-SK" smtClean="0"/>
              <a:t>2. 4. 2025</a:t>
            </a:fld>
            <a:endParaRPr lang="sk-SK"/>
          </a:p>
        </p:txBody>
      </p:sp>
      <p:sp>
        <p:nvSpPr>
          <p:cNvPr id="4" name="Zástupný objekt pre pätu 3"/>
          <p:cNvSpPr>
            <a:spLocks noGrp="1"/>
          </p:cNvSpPr>
          <p:nvPr>
            <p:ph type="ftr" sz="quarter" idx="11"/>
          </p:nvPr>
        </p:nvSpPr>
        <p:spPr/>
        <p:txBody>
          <a:bodyPr/>
          <a:lstStyle/>
          <a:p>
            <a:endParaRPr lang="sk-SK"/>
          </a:p>
        </p:txBody>
      </p:sp>
      <p:sp>
        <p:nvSpPr>
          <p:cNvPr id="5" name="Zástupný objekt pre číslo snímky 4"/>
          <p:cNvSpPr>
            <a:spLocks noGrp="1"/>
          </p:cNvSpPr>
          <p:nvPr>
            <p:ph type="sldNum" sz="quarter" idx="12"/>
          </p:nvPr>
        </p:nvSpPr>
        <p:spPr/>
        <p:txBody>
          <a:bodyPr/>
          <a:lstStyle/>
          <a:p>
            <a:fld id="{912885F5-8D3B-419E-BA4B-4C3A28067DF9}" type="slidenum">
              <a:rPr lang="sk-SK" smtClean="0"/>
              <a:t>‹#›</a:t>
            </a:fld>
            <a:endParaRPr lang="sk-SK"/>
          </a:p>
        </p:txBody>
      </p:sp>
    </p:spTree>
    <p:extLst>
      <p:ext uri="{BB962C8B-B14F-4D97-AF65-F5344CB8AC3E}">
        <p14:creationId xmlns:p14="http://schemas.microsoft.com/office/powerpoint/2010/main" val="69351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objekt pre dátum 1"/>
          <p:cNvSpPr>
            <a:spLocks noGrp="1"/>
          </p:cNvSpPr>
          <p:nvPr>
            <p:ph type="dt" sz="half" idx="10"/>
          </p:nvPr>
        </p:nvSpPr>
        <p:spPr/>
        <p:txBody>
          <a:bodyPr/>
          <a:lstStyle/>
          <a:p>
            <a:fld id="{51C0FA31-9778-4760-AD79-9FA37F26575C}" type="datetime1">
              <a:rPr lang="sk-SK" smtClean="0"/>
              <a:t>2. 4. 2025</a:t>
            </a:fld>
            <a:endParaRPr lang="sk-SK"/>
          </a:p>
        </p:txBody>
      </p:sp>
      <p:sp>
        <p:nvSpPr>
          <p:cNvPr id="3" name="Zástupný objekt pre pätu 2"/>
          <p:cNvSpPr>
            <a:spLocks noGrp="1"/>
          </p:cNvSpPr>
          <p:nvPr>
            <p:ph type="ftr" sz="quarter" idx="11"/>
          </p:nvPr>
        </p:nvSpPr>
        <p:spPr/>
        <p:txBody>
          <a:bodyPr/>
          <a:lstStyle/>
          <a:p>
            <a:endParaRPr lang="sk-SK"/>
          </a:p>
        </p:txBody>
      </p:sp>
      <p:sp>
        <p:nvSpPr>
          <p:cNvPr id="4" name="Zástupný objekt pre číslo snímky 3"/>
          <p:cNvSpPr>
            <a:spLocks noGrp="1"/>
          </p:cNvSpPr>
          <p:nvPr>
            <p:ph type="sldNum" sz="quarter" idx="12"/>
          </p:nvPr>
        </p:nvSpPr>
        <p:spPr/>
        <p:txBody>
          <a:bodyPr/>
          <a:lstStyle/>
          <a:p>
            <a:fld id="{912885F5-8D3B-419E-BA4B-4C3A28067DF9}" type="slidenum">
              <a:rPr lang="sk-SK" smtClean="0"/>
              <a:t>‹#›</a:t>
            </a:fld>
            <a:endParaRPr lang="sk-SK"/>
          </a:p>
        </p:txBody>
      </p:sp>
    </p:spTree>
    <p:extLst>
      <p:ext uri="{BB962C8B-B14F-4D97-AF65-F5344CB8AC3E}">
        <p14:creationId xmlns:p14="http://schemas.microsoft.com/office/powerpoint/2010/main" val="2469377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sk-SK"/>
              <a:t>Upravte štýly predlohy textu</a:t>
            </a:r>
          </a:p>
        </p:txBody>
      </p:sp>
      <p:sp>
        <p:nvSpPr>
          <p:cNvPr id="3" name="Zástupný objekt pre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Upraviť štýly predlohy textu</a:t>
            </a:r>
          </a:p>
        </p:txBody>
      </p:sp>
      <p:sp>
        <p:nvSpPr>
          <p:cNvPr id="5" name="Zástupný objekt pre dátum 4"/>
          <p:cNvSpPr>
            <a:spLocks noGrp="1"/>
          </p:cNvSpPr>
          <p:nvPr>
            <p:ph type="dt" sz="half" idx="10"/>
          </p:nvPr>
        </p:nvSpPr>
        <p:spPr/>
        <p:txBody>
          <a:bodyPr/>
          <a:lstStyle/>
          <a:p>
            <a:fld id="{ECB2D006-A09D-40A1-B268-CCDB446D8C35}" type="datetime1">
              <a:rPr lang="sk-SK" smtClean="0"/>
              <a:t>2. 4. 2025</a:t>
            </a:fld>
            <a:endParaRPr lang="sk-SK"/>
          </a:p>
        </p:txBody>
      </p:sp>
      <p:sp>
        <p:nvSpPr>
          <p:cNvPr id="6" name="Zástupný objekt pre pätu 5"/>
          <p:cNvSpPr>
            <a:spLocks noGrp="1"/>
          </p:cNvSpPr>
          <p:nvPr>
            <p:ph type="ftr" sz="quarter" idx="11"/>
          </p:nvPr>
        </p:nvSpPr>
        <p:spPr/>
        <p:txBody>
          <a:bodyPr/>
          <a:lstStyle/>
          <a:p>
            <a:endParaRPr lang="sk-SK"/>
          </a:p>
        </p:txBody>
      </p:sp>
      <p:sp>
        <p:nvSpPr>
          <p:cNvPr id="7" name="Zástupný objekt pre číslo snímky 6"/>
          <p:cNvSpPr>
            <a:spLocks noGrp="1"/>
          </p:cNvSpPr>
          <p:nvPr>
            <p:ph type="sldNum" sz="quarter" idx="12"/>
          </p:nvPr>
        </p:nvSpPr>
        <p:spPr/>
        <p:txBody>
          <a:bodyPr/>
          <a:lstStyle/>
          <a:p>
            <a:fld id="{912885F5-8D3B-419E-BA4B-4C3A28067DF9}" type="slidenum">
              <a:rPr lang="sk-SK" smtClean="0"/>
              <a:t>‹#›</a:t>
            </a:fld>
            <a:endParaRPr lang="sk-SK"/>
          </a:p>
        </p:txBody>
      </p:sp>
    </p:spTree>
    <p:extLst>
      <p:ext uri="{BB962C8B-B14F-4D97-AF65-F5344CB8AC3E}">
        <p14:creationId xmlns:p14="http://schemas.microsoft.com/office/powerpoint/2010/main" val="3465484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sk-SK"/>
              <a:t>Upravte štýly predlohy textu</a:t>
            </a:r>
          </a:p>
        </p:txBody>
      </p:sp>
      <p:sp>
        <p:nvSpPr>
          <p:cNvPr id="3" name="Zástupný objekt pre obrázo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Zástupný objekt pre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Upraviť štýly predlohy textu</a:t>
            </a:r>
          </a:p>
        </p:txBody>
      </p:sp>
      <p:sp>
        <p:nvSpPr>
          <p:cNvPr id="5" name="Zástupný objekt pre dátum 4"/>
          <p:cNvSpPr>
            <a:spLocks noGrp="1"/>
          </p:cNvSpPr>
          <p:nvPr>
            <p:ph type="dt" sz="half" idx="10"/>
          </p:nvPr>
        </p:nvSpPr>
        <p:spPr/>
        <p:txBody>
          <a:bodyPr/>
          <a:lstStyle/>
          <a:p>
            <a:fld id="{AA2D356E-EDE7-47C8-A56B-770B8AA6124A}" type="datetime1">
              <a:rPr lang="sk-SK" smtClean="0"/>
              <a:t>2. 4. 2025</a:t>
            </a:fld>
            <a:endParaRPr lang="sk-SK"/>
          </a:p>
        </p:txBody>
      </p:sp>
      <p:sp>
        <p:nvSpPr>
          <p:cNvPr id="6" name="Zástupný objekt pre pätu 5"/>
          <p:cNvSpPr>
            <a:spLocks noGrp="1"/>
          </p:cNvSpPr>
          <p:nvPr>
            <p:ph type="ftr" sz="quarter" idx="11"/>
          </p:nvPr>
        </p:nvSpPr>
        <p:spPr/>
        <p:txBody>
          <a:bodyPr/>
          <a:lstStyle/>
          <a:p>
            <a:endParaRPr lang="sk-SK"/>
          </a:p>
        </p:txBody>
      </p:sp>
      <p:sp>
        <p:nvSpPr>
          <p:cNvPr id="7" name="Zástupný objekt pre číslo snímky 6"/>
          <p:cNvSpPr>
            <a:spLocks noGrp="1"/>
          </p:cNvSpPr>
          <p:nvPr>
            <p:ph type="sldNum" sz="quarter" idx="12"/>
          </p:nvPr>
        </p:nvSpPr>
        <p:spPr/>
        <p:txBody>
          <a:bodyPr/>
          <a:lstStyle/>
          <a:p>
            <a:fld id="{912885F5-8D3B-419E-BA4B-4C3A28067DF9}" type="slidenum">
              <a:rPr lang="sk-SK" smtClean="0"/>
              <a:t>‹#›</a:t>
            </a:fld>
            <a:endParaRPr lang="sk-SK"/>
          </a:p>
        </p:txBody>
      </p:sp>
    </p:spTree>
    <p:extLst>
      <p:ext uri="{BB962C8B-B14F-4D97-AF65-F5344CB8AC3E}">
        <p14:creationId xmlns:p14="http://schemas.microsoft.com/office/powerpoint/2010/main" val="2381034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objekt pre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k-SK"/>
              <a:t>Upravte štýly predlohy textu</a:t>
            </a:r>
          </a:p>
        </p:txBody>
      </p:sp>
      <p:sp>
        <p:nvSpPr>
          <p:cNvPr id="3" name="Zástupný objekt pre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4B60FD-650C-4579-B57C-68391518280D}" type="datetime1">
              <a:rPr lang="sk-SK" smtClean="0"/>
              <a:t>2. 4. 2025</a:t>
            </a:fld>
            <a:endParaRPr lang="sk-SK"/>
          </a:p>
        </p:txBody>
      </p:sp>
      <p:sp>
        <p:nvSpPr>
          <p:cNvPr id="5" name="Zástupný objekt pre pät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Zástupný objekt pre číslo snímky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2885F5-8D3B-419E-BA4B-4C3A28067DF9}" type="slidenum">
              <a:rPr lang="sk-SK" smtClean="0"/>
              <a:t>‹#›</a:t>
            </a:fld>
            <a:endParaRPr lang="sk-SK"/>
          </a:p>
        </p:txBody>
      </p:sp>
    </p:spTree>
    <p:extLst>
      <p:ext uri="{BB962C8B-B14F-4D97-AF65-F5344CB8AC3E}">
        <p14:creationId xmlns:p14="http://schemas.microsoft.com/office/powerpoint/2010/main" val="7596958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 /><Relationship Id="rId3" Type="http://schemas.openxmlformats.org/officeDocument/2006/relationships/image" Target="../media/image1.jpg" /><Relationship Id="rId7" Type="http://schemas.openxmlformats.org/officeDocument/2006/relationships/image" Target="../media/image5.png" /><Relationship Id="rId2" Type="http://schemas.openxmlformats.org/officeDocument/2006/relationships/notesSlide" Target="../notesSlides/notesSlide1.xml" /><Relationship Id="rId1" Type="http://schemas.openxmlformats.org/officeDocument/2006/relationships/slideLayout" Target="../slideLayouts/slideLayout1.xml" /><Relationship Id="rId6" Type="http://schemas.openxmlformats.org/officeDocument/2006/relationships/image" Target="../media/image4.png" /><Relationship Id="rId5" Type="http://schemas.openxmlformats.org/officeDocument/2006/relationships/image" Target="../media/image3.png" /><Relationship Id="rId4" Type="http://schemas.openxmlformats.org/officeDocument/2006/relationships/image" Target="../media/image2.png" /><Relationship Id="rId9" Type="http://schemas.openxmlformats.org/officeDocument/2006/relationships/image" Target="../media/image7.png" /></Relationships>
</file>

<file path=ppt/slides/_rels/slide10.xml.rels><?xml version="1.0" encoding="UTF-8" standalone="yes"?>
<Relationships xmlns="http://schemas.openxmlformats.org/package/2006/relationships"><Relationship Id="rId3" Type="http://schemas.openxmlformats.org/officeDocument/2006/relationships/image" Target="../media/image18.jpeg" /><Relationship Id="rId2" Type="http://schemas.openxmlformats.org/officeDocument/2006/relationships/notesSlide" Target="../notesSlides/notesSlide10.xml" /><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3" Type="http://schemas.openxmlformats.org/officeDocument/2006/relationships/image" Target="../media/image19.jpeg" /><Relationship Id="rId2" Type="http://schemas.openxmlformats.org/officeDocument/2006/relationships/notesSlide" Target="../notesSlides/notesSlide11.xml" /><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3" Type="http://schemas.openxmlformats.org/officeDocument/2006/relationships/image" Target="../media/image10.jpeg" /><Relationship Id="rId2" Type="http://schemas.openxmlformats.org/officeDocument/2006/relationships/notesSlide" Target="../notesSlides/notesSlide12.xml" /><Relationship Id="rId1" Type="http://schemas.openxmlformats.org/officeDocument/2006/relationships/slideLayout" Target="../slideLayouts/slideLayout2.xml" /><Relationship Id="rId5" Type="http://schemas.openxmlformats.org/officeDocument/2006/relationships/image" Target="../media/image14.jpeg" /><Relationship Id="rId4" Type="http://schemas.openxmlformats.org/officeDocument/2006/relationships/image" Target="../media/image13.jpeg" /></Relationships>
</file>

<file path=ppt/slides/_rels/slide13.xml.rels><?xml version="1.0" encoding="UTF-8" standalone="yes"?>
<Relationships xmlns="http://schemas.openxmlformats.org/package/2006/relationships"><Relationship Id="rId3" Type="http://schemas.openxmlformats.org/officeDocument/2006/relationships/image" Target="../media/image20.jpeg" /><Relationship Id="rId2" Type="http://schemas.openxmlformats.org/officeDocument/2006/relationships/notesSlide" Target="../notesSlides/notesSlide13.xml" /><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3" Type="http://schemas.openxmlformats.org/officeDocument/2006/relationships/image" Target="../media/image21.jpeg" /><Relationship Id="rId2" Type="http://schemas.openxmlformats.org/officeDocument/2006/relationships/notesSlide" Target="../notesSlides/notesSlide14.xml" /><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3" Type="http://schemas.openxmlformats.org/officeDocument/2006/relationships/image" Target="../media/image22.jpeg" /><Relationship Id="rId2" Type="http://schemas.openxmlformats.org/officeDocument/2006/relationships/notesSlide" Target="../notesSlides/notesSlide15.xml" /><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3" Type="http://schemas.openxmlformats.org/officeDocument/2006/relationships/image" Target="../media/image23.jpeg" /><Relationship Id="rId2" Type="http://schemas.openxmlformats.org/officeDocument/2006/relationships/notesSlide" Target="../notesSlides/notesSlide16.xml" /><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3" Type="http://schemas.openxmlformats.org/officeDocument/2006/relationships/image" Target="../media/image24.jpeg" /><Relationship Id="rId2" Type="http://schemas.openxmlformats.org/officeDocument/2006/relationships/notesSlide" Target="../notesSlides/notesSlide17.xml" /><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3" Type="http://schemas.openxmlformats.org/officeDocument/2006/relationships/image" Target="../media/image25.jpeg" /><Relationship Id="rId2" Type="http://schemas.openxmlformats.org/officeDocument/2006/relationships/notesSlide" Target="../notesSlides/notesSlide18.xml" /><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3" Type="http://schemas.openxmlformats.org/officeDocument/2006/relationships/image" Target="../media/image26.jpeg" /><Relationship Id="rId2" Type="http://schemas.openxmlformats.org/officeDocument/2006/relationships/notesSlide" Target="../notesSlides/notesSlide19.xml"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3" Type="http://schemas.openxmlformats.org/officeDocument/2006/relationships/image" Target="../media/image8.png" /><Relationship Id="rId2" Type="http://schemas.openxmlformats.org/officeDocument/2006/relationships/notesSlide" Target="../notesSlides/notesSlide2.xml" /><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3" Type="http://schemas.openxmlformats.org/officeDocument/2006/relationships/image" Target="../media/image27.jpeg" /><Relationship Id="rId2" Type="http://schemas.openxmlformats.org/officeDocument/2006/relationships/notesSlide" Target="../notesSlides/notesSlide20.xml" /><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3" Type="http://schemas.openxmlformats.org/officeDocument/2006/relationships/image" Target="../media/image28.jpeg" /><Relationship Id="rId2" Type="http://schemas.openxmlformats.org/officeDocument/2006/relationships/notesSlide" Target="../notesSlides/notesSlide21.xml" /><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3" Type="http://schemas.openxmlformats.org/officeDocument/2006/relationships/image" Target="../media/image29.jpeg" /><Relationship Id="rId2" Type="http://schemas.openxmlformats.org/officeDocument/2006/relationships/notesSlide" Target="../notesSlides/notesSlide22.xml" /><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3" Type="http://schemas.openxmlformats.org/officeDocument/2006/relationships/image" Target="../media/image9.jpeg" /><Relationship Id="rId2" Type="http://schemas.openxmlformats.org/officeDocument/2006/relationships/notesSlide" Target="../notesSlides/notesSlide23.xml" /><Relationship Id="rId1" Type="http://schemas.openxmlformats.org/officeDocument/2006/relationships/slideLayout" Target="../slideLayouts/slideLayout2.xml" /><Relationship Id="rId5" Type="http://schemas.openxmlformats.org/officeDocument/2006/relationships/image" Target="../media/image12.jpeg" /><Relationship Id="rId4" Type="http://schemas.openxmlformats.org/officeDocument/2006/relationships/image" Target="../media/image11.jpeg" /></Relationships>
</file>

<file path=ppt/slides/_rels/slide24.xml.rels><?xml version="1.0" encoding="UTF-8" standalone="yes"?>
<Relationships xmlns="http://schemas.openxmlformats.org/package/2006/relationships"><Relationship Id="rId3" Type="http://schemas.openxmlformats.org/officeDocument/2006/relationships/image" Target="../media/image30.jpeg" /><Relationship Id="rId2" Type="http://schemas.openxmlformats.org/officeDocument/2006/relationships/notesSlide" Target="../notesSlides/notesSlide24.xml" /><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3" Type="http://schemas.openxmlformats.org/officeDocument/2006/relationships/image" Target="../media/image31.jpeg" /><Relationship Id="rId2" Type="http://schemas.openxmlformats.org/officeDocument/2006/relationships/notesSlide" Target="../notesSlides/notesSlide25.xml" /><Relationship Id="rId1" Type="http://schemas.openxmlformats.org/officeDocument/2006/relationships/slideLayout" Target="../slideLayouts/slideLayout2.xml" /></Relationships>
</file>

<file path=ppt/slides/_rels/slide26.xml.rels><?xml version="1.0" encoding="UTF-8" standalone="yes"?>
<Relationships xmlns="http://schemas.openxmlformats.org/package/2006/relationships"><Relationship Id="rId3" Type="http://schemas.openxmlformats.org/officeDocument/2006/relationships/image" Target="../media/image12.jpeg" /><Relationship Id="rId2" Type="http://schemas.openxmlformats.org/officeDocument/2006/relationships/notesSlide" Target="../notesSlides/notesSlide26.xml" /><Relationship Id="rId1" Type="http://schemas.openxmlformats.org/officeDocument/2006/relationships/slideLayout" Target="../slideLayouts/slideLayout2.xml" /></Relationships>
</file>

<file path=ppt/slides/_rels/slide27.xml.rels><?xml version="1.0" encoding="UTF-8" standalone="yes"?>
<Relationships xmlns="http://schemas.openxmlformats.org/package/2006/relationships"><Relationship Id="rId3" Type="http://schemas.openxmlformats.org/officeDocument/2006/relationships/image" Target="../media/image10.jpeg" /><Relationship Id="rId2" Type="http://schemas.openxmlformats.org/officeDocument/2006/relationships/notesSlide" Target="../notesSlides/notesSlide27.xml" /><Relationship Id="rId1" Type="http://schemas.openxmlformats.org/officeDocument/2006/relationships/slideLayout" Target="../slideLayouts/slideLayout2.xml" /><Relationship Id="rId4" Type="http://schemas.openxmlformats.org/officeDocument/2006/relationships/image" Target="../media/image13.jpeg" /></Relationships>
</file>

<file path=ppt/slides/_rels/slide28.xml.rels><?xml version="1.0" encoding="UTF-8" standalone="yes"?>
<Relationships xmlns="http://schemas.openxmlformats.org/package/2006/relationships"><Relationship Id="rId3" Type="http://schemas.openxmlformats.org/officeDocument/2006/relationships/image" Target="../media/image32.jpeg" /><Relationship Id="rId2" Type="http://schemas.openxmlformats.org/officeDocument/2006/relationships/notesSlide" Target="../notesSlides/notesSlide28.xml" /><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3" Type="http://schemas.openxmlformats.org/officeDocument/2006/relationships/image" Target="../media/image33.jpeg" /><Relationship Id="rId2" Type="http://schemas.openxmlformats.org/officeDocument/2006/relationships/notesSlide" Target="../notesSlides/notesSlide29.xml"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 /><Relationship Id="rId7" Type="http://schemas.microsoft.com/office/2007/relationships/diagramDrawing" Target="../diagrams/drawing1.xml" /><Relationship Id="rId2" Type="http://schemas.openxmlformats.org/officeDocument/2006/relationships/notesSlide" Target="../notesSlides/notesSlide3.xml" /><Relationship Id="rId1" Type="http://schemas.openxmlformats.org/officeDocument/2006/relationships/slideLayout" Target="../slideLayouts/slideLayout2.xml" /><Relationship Id="rId6" Type="http://schemas.openxmlformats.org/officeDocument/2006/relationships/diagramColors" Target="../diagrams/colors1.xml" /><Relationship Id="rId5" Type="http://schemas.openxmlformats.org/officeDocument/2006/relationships/diagramQuickStyle" Target="../diagrams/quickStyle1.xml" /><Relationship Id="rId4" Type="http://schemas.openxmlformats.org/officeDocument/2006/relationships/diagramLayout" Target="../diagrams/layout1.xml" /></Relationships>
</file>

<file path=ppt/slides/_rels/slide30.xml.rels><?xml version="1.0" encoding="UTF-8" standalone="yes"?>
<Relationships xmlns="http://schemas.openxmlformats.org/package/2006/relationships"><Relationship Id="rId3" Type="http://schemas.openxmlformats.org/officeDocument/2006/relationships/image" Target="../media/image1.jpg" /><Relationship Id="rId7" Type="http://schemas.openxmlformats.org/officeDocument/2006/relationships/image" Target="../media/image2.png" /><Relationship Id="rId2" Type="http://schemas.openxmlformats.org/officeDocument/2006/relationships/notesSlide" Target="../notesSlides/notesSlide30.xml" /><Relationship Id="rId1" Type="http://schemas.openxmlformats.org/officeDocument/2006/relationships/slideLayout" Target="../slideLayouts/slideLayout1.xml" /><Relationship Id="rId6" Type="http://schemas.openxmlformats.org/officeDocument/2006/relationships/hyperlink" Target="https://horizoneuropencpportal.us1.list-manage.com/track/click?u=6cfb05ed10a018bf0d66b6523&amp;id=0606029de1&amp;e=236334fc3d" TargetMode="External" /><Relationship Id="rId5" Type="http://schemas.openxmlformats.org/officeDocument/2006/relationships/hyperlink" Target="https://horizoneuropencpportal.us1.list-manage.com/track/click?u=6cfb05ed10a018bf0d66b6523&amp;id=84f4a9b16a&amp;e=236334fc3d" TargetMode="External" /><Relationship Id="rId4" Type="http://schemas.openxmlformats.org/officeDocument/2006/relationships/hyperlink" Target="https://horizoneuropencpportal.us1.list-manage.com/track/click?u=6cfb05ed10a018bf0d66b6523&amp;id=cad583723e&amp;e=236334fc3d" TargetMode="External" /></Relationships>
</file>

<file path=ppt/slides/_rels/slide31.xml.rels><?xml version="1.0" encoding="UTF-8" standalone="yes"?>
<Relationships xmlns="http://schemas.openxmlformats.org/package/2006/relationships"><Relationship Id="rId3" Type="http://schemas.openxmlformats.org/officeDocument/2006/relationships/hyperlink" Target="https://eraportal.sk/horizont-europa/" TargetMode="External" /><Relationship Id="rId7" Type="http://schemas.openxmlformats.org/officeDocument/2006/relationships/image" Target="../media/image35.png" /><Relationship Id="rId2" Type="http://schemas.openxmlformats.org/officeDocument/2006/relationships/notesSlide" Target="../notesSlides/notesSlide31.xml" /><Relationship Id="rId1" Type="http://schemas.openxmlformats.org/officeDocument/2006/relationships/slideLayout" Target="../slideLayouts/slideLayout1.xml" /><Relationship Id="rId6" Type="http://schemas.openxmlformats.org/officeDocument/2006/relationships/hyperlink" Target="mailto:natasa.hurtova@cvtisr.sk" TargetMode="External" /><Relationship Id="rId5" Type="http://schemas.openxmlformats.org/officeDocument/2006/relationships/image" Target="../media/image34.png" /><Relationship Id="rId4" Type="http://schemas.openxmlformats.org/officeDocument/2006/relationships/hyperlink" Target="mailto:horizont@cvtisr.sk" TargetMode="External" /></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3" Type="http://schemas.openxmlformats.org/officeDocument/2006/relationships/image" Target="../media/image9.jpeg" /><Relationship Id="rId2" Type="http://schemas.openxmlformats.org/officeDocument/2006/relationships/notesSlide" Target="../notesSlides/notesSlide5.xml" /><Relationship Id="rId1" Type="http://schemas.openxmlformats.org/officeDocument/2006/relationships/slideLayout" Target="../slideLayouts/slideLayout2.xml" /><Relationship Id="rId5" Type="http://schemas.openxmlformats.org/officeDocument/2006/relationships/image" Target="../media/image12.jpeg" /><Relationship Id="rId4" Type="http://schemas.openxmlformats.org/officeDocument/2006/relationships/image" Target="../media/image11.jpeg" /></Relationships>
</file>

<file path=ppt/slides/_rels/slide6.xml.rels><?xml version="1.0" encoding="UTF-8" standalone="yes"?>
<Relationships xmlns="http://schemas.openxmlformats.org/package/2006/relationships"><Relationship Id="rId3" Type="http://schemas.openxmlformats.org/officeDocument/2006/relationships/image" Target="../media/image16.jpeg" /><Relationship Id="rId2" Type="http://schemas.openxmlformats.org/officeDocument/2006/relationships/notesSlide" Target="../notesSlides/notesSlide6.xml"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3" Type="http://schemas.openxmlformats.org/officeDocument/2006/relationships/image" Target="../media/image16.jpeg" /><Relationship Id="rId2" Type="http://schemas.openxmlformats.org/officeDocument/2006/relationships/notesSlide" Target="../notesSlides/notesSlide7.xml"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3" Type="http://schemas.openxmlformats.org/officeDocument/2006/relationships/image" Target="../media/image17.jpeg" /><Relationship Id="rId2" Type="http://schemas.openxmlformats.org/officeDocument/2006/relationships/notesSlide" Target="../notesSlides/notesSlide8.xml"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3" Type="http://schemas.openxmlformats.org/officeDocument/2006/relationships/image" Target="../media/image17.jpeg" /><Relationship Id="rId2" Type="http://schemas.openxmlformats.org/officeDocument/2006/relationships/notesSlide" Target="../notesSlides/notesSlide9.xml"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1"/>
          <p:cNvPicPr preferRelativeResize="0"/>
          <p:nvPr/>
        </p:nvPicPr>
        <p:blipFill rotWithShape="1">
          <a:blip r:embed="rId3">
            <a:alphaModFix/>
          </a:blip>
          <a:srcRect/>
          <a:stretch/>
        </p:blipFill>
        <p:spPr>
          <a:xfrm>
            <a:off x="9069048" y="0"/>
            <a:ext cx="3122951" cy="6858000"/>
          </a:xfrm>
          <a:prstGeom prst="rect">
            <a:avLst/>
          </a:prstGeom>
          <a:noFill/>
          <a:ln>
            <a:noFill/>
          </a:ln>
        </p:spPr>
      </p:pic>
      <p:sp>
        <p:nvSpPr>
          <p:cNvPr id="89" name="Google Shape;89;p1"/>
          <p:cNvSpPr/>
          <p:nvPr/>
        </p:nvSpPr>
        <p:spPr>
          <a:xfrm>
            <a:off x="798261" y="1849681"/>
            <a:ext cx="9611831" cy="1084578"/>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3600"/>
              <a:buFont typeface="Arial"/>
              <a:buNone/>
            </a:pPr>
            <a:r>
              <a:rPr lang="sk-SK" sz="3100" b="1" i="0" u="none" strike="noStrike" cap="none" dirty="0">
                <a:solidFill>
                  <a:srgbClr val="0070C0"/>
                </a:solidFill>
                <a:latin typeface="Calibri"/>
                <a:ea typeface="Calibri"/>
                <a:cs typeface="Calibri"/>
                <a:sym typeface="Calibri"/>
              </a:rPr>
              <a:t>VYBRANÉ VÝZVY KLASTRA 6: </a:t>
            </a:r>
          </a:p>
          <a:p>
            <a:pPr marL="0" marR="0" lvl="0" indent="0" algn="l" rtl="0">
              <a:lnSpc>
                <a:spcPct val="100000"/>
              </a:lnSpc>
              <a:spcBef>
                <a:spcPts val="0"/>
              </a:spcBef>
              <a:spcAft>
                <a:spcPts val="0"/>
              </a:spcAft>
              <a:buClr>
                <a:srgbClr val="000000"/>
              </a:buClr>
              <a:buSzPts val="3600"/>
              <a:buFont typeface="Arial"/>
              <a:buNone/>
            </a:pPr>
            <a:r>
              <a:rPr lang="sk-SK" sz="3100" b="1" dirty="0">
                <a:solidFill>
                  <a:srgbClr val="0070C0"/>
                </a:solidFill>
                <a:latin typeface="Calibri"/>
                <a:ea typeface="Calibri"/>
                <a:cs typeface="Calibri"/>
                <a:sym typeface="Calibri"/>
              </a:rPr>
              <a:t>Potraviny, biohospodárstvo, prírodné zdroje, poľnohospodárstvo a životné prostredie</a:t>
            </a:r>
            <a:endParaRPr lang="sk-SK" sz="3100" b="1" i="0" u="none" strike="noStrike" cap="none" dirty="0">
              <a:solidFill>
                <a:srgbClr val="0070C0"/>
              </a:solidFill>
              <a:latin typeface="Calibri"/>
              <a:ea typeface="Calibri"/>
              <a:cs typeface="Calibri"/>
              <a:sym typeface="Calibri"/>
            </a:endParaRPr>
          </a:p>
        </p:txBody>
      </p:sp>
      <p:sp>
        <p:nvSpPr>
          <p:cNvPr id="90" name="Google Shape;90;p1"/>
          <p:cNvSpPr txBox="1">
            <a:spLocks noGrp="1"/>
          </p:cNvSpPr>
          <p:nvPr>
            <p:ph type="ctrTitle"/>
          </p:nvPr>
        </p:nvSpPr>
        <p:spPr>
          <a:xfrm>
            <a:off x="798261" y="3670916"/>
            <a:ext cx="5952810" cy="612999"/>
          </a:xfrm>
          <a:prstGeom prst="rect">
            <a:avLst/>
          </a:prstGeom>
          <a:noFill/>
          <a:ln>
            <a:noFill/>
          </a:ln>
        </p:spPr>
        <p:txBody>
          <a:bodyPr spcFirstLastPara="1" wrap="square" lIns="91425" tIns="45700" rIns="91425" bIns="45700" anchor="b" anchorCtr="0">
            <a:normAutofit/>
          </a:bodyPr>
          <a:lstStyle/>
          <a:p>
            <a:pPr marL="0" lvl="0" indent="0" algn="l" rtl="0">
              <a:lnSpc>
                <a:spcPct val="100000"/>
              </a:lnSpc>
              <a:spcBef>
                <a:spcPts val="0"/>
              </a:spcBef>
              <a:spcAft>
                <a:spcPts val="0"/>
              </a:spcAft>
              <a:buClr>
                <a:srgbClr val="0070C0"/>
              </a:buClr>
              <a:buSzPts val="2800"/>
              <a:buFont typeface="Calibri"/>
              <a:buNone/>
            </a:pPr>
            <a:r>
              <a:rPr lang="sk-SK" sz="2800" b="1" dirty="0">
                <a:solidFill>
                  <a:srgbClr val="0070C0"/>
                </a:solidFill>
              </a:rPr>
              <a:t>Nataša Hurtová</a:t>
            </a:r>
            <a:endParaRPr dirty="0"/>
          </a:p>
        </p:txBody>
      </p:sp>
      <p:sp>
        <p:nvSpPr>
          <p:cNvPr id="91" name="Google Shape;91;p1"/>
          <p:cNvSpPr txBox="1">
            <a:spLocks noGrp="1"/>
          </p:cNvSpPr>
          <p:nvPr>
            <p:ph type="subTitle" idx="1"/>
          </p:nvPr>
        </p:nvSpPr>
        <p:spPr>
          <a:xfrm>
            <a:off x="802585" y="4564355"/>
            <a:ext cx="7535763" cy="584860"/>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90000"/>
              </a:lnSpc>
              <a:spcBef>
                <a:spcPts val="0"/>
              </a:spcBef>
              <a:spcAft>
                <a:spcPts val="0"/>
              </a:spcAft>
              <a:buClr>
                <a:schemeClr val="dk1"/>
              </a:buClr>
              <a:buSzPts val="2400"/>
              <a:buNone/>
            </a:pPr>
            <a:r>
              <a:rPr lang="sk-SK" b="1" dirty="0"/>
              <a:t>Tematický seminár o príležitostiach a výhodách financovania vedecko-výskumných projektov, TU ZVOLEN</a:t>
            </a:r>
            <a:r>
              <a:rPr lang="sk-SK" dirty="0"/>
              <a:t>| 03. apríl 2025</a:t>
            </a:r>
            <a:endParaRPr dirty="0"/>
          </a:p>
        </p:txBody>
      </p:sp>
      <p:pic>
        <p:nvPicPr>
          <p:cNvPr id="92" name="Google Shape;92;p1"/>
          <p:cNvPicPr preferRelativeResize="0"/>
          <p:nvPr/>
        </p:nvPicPr>
        <p:blipFill rotWithShape="1">
          <a:blip r:embed="rId4">
            <a:alphaModFix/>
          </a:blip>
          <a:srcRect/>
          <a:stretch/>
        </p:blipFill>
        <p:spPr>
          <a:xfrm>
            <a:off x="522510" y="304315"/>
            <a:ext cx="2090059" cy="749267"/>
          </a:xfrm>
          <a:prstGeom prst="rect">
            <a:avLst/>
          </a:prstGeom>
          <a:noFill/>
          <a:ln>
            <a:noFill/>
          </a:ln>
        </p:spPr>
      </p:pic>
      <p:cxnSp>
        <p:nvCxnSpPr>
          <p:cNvPr id="93" name="Google Shape;93;p1"/>
          <p:cNvCxnSpPr/>
          <p:nvPr/>
        </p:nvCxnSpPr>
        <p:spPr>
          <a:xfrm rot="10800000" flipH="1">
            <a:off x="0" y="1371600"/>
            <a:ext cx="10877550" cy="4082"/>
          </a:xfrm>
          <a:prstGeom prst="straightConnector1">
            <a:avLst/>
          </a:prstGeom>
          <a:noFill/>
          <a:ln w="9525" cap="flat" cmpd="sng">
            <a:solidFill>
              <a:schemeClr val="accent1"/>
            </a:solidFill>
            <a:prstDash val="solid"/>
            <a:miter lim="800000"/>
            <a:headEnd type="none" w="sm" len="sm"/>
            <a:tailEnd type="none" w="sm" len="sm"/>
          </a:ln>
        </p:spPr>
      </p:cxnSp>
      <p:cxnSp>
        <p:nvCxnSpPr>
          <p:cNvPr id="94" name="Google Shape;94;p1"/>
          <p:cNvCxnSpPr/>
          <p:nvPr/>
        </p:nvCxnSpPr>
        <p:spPr>
          <a:xfrm>
            <a:off x="0" y="5330783"/>
            <a:ext cx="10628026" cy="0"/>
          </a:xfrm>
          <a:prstGeom prst="straightConnector1">
            <a:avLst/>
          </a:prstGeom>
          <a:noFill/>
          <a:ln w="9525" cap="flat" cmpd="sng">
            <a:solidFill>
              <a:schemeClr val="accent1"/>
            </a:solidFill>
            <a:prstDash val="solid"/>
            <a:miter lim="800000"/>
            <a:headEnd type="none" w="sm" len="sm"/>
            <a:tailEnd type="none" w="sm" len="sm"/>
          </a:ln>
        </p:spPr>
      </p:cxnSp>
      <p:grpSp>
        <p:nvGrpSpPr>
          <p:cNvPr id="95" name="Google Shape;95;p1"/>
          <p:cNvGrpSpPr/>
          <p:nvPr/>
        </p:nvGrpSpPr>
        <p:grpSpPr>
          <a:xfrm>
            <a:off x="725886" y="5611224"/>
            <a:ext cx="9763960" cy="968858"/>
            <a:chOff x="725886" y="5611224"/>
            <a:chExt cx="9763960" cy="968858"/>
          </a:xfrm>
        </p:grpSpPr>
        <p:pic>
          <p:nvPicPr>
            <p:cNvPr id="96" name="Google Shape;96;p1"/>
            <p:cNvPicPr preferRelativeResize="0"/>
            <p:nvPr/>
          </p:nvPicPr>
          <p:blipFill rotWithShape="1">
            <a:blip r:embed="rId5">
              <a:alphaModFix/>
            </a:blip>
            <a:srcRect/>
            <a:stretch/>
          </p:blipFill>
          <p:spPr>
            <a:xfrm>
              <a:off x="8338349" y="5691533"/>
              <a:ext cx="745978" cy="780269"/>
            </a:xfrm>
            <a:prstGeom prst="rect">
              <a:avLst/>
            </a:prstGeom>
            <a:noFill/>
            <a:ln>
              <a:noFill/>
            </a:ln>
          </p:spPr>
        </p:pic>
        <p:pic>
          <p:nvPicPr>
            <p:cNvPr id="97" name="Google Shape;97;p1"/>
            <p:cNvPicPr preferRelativeResize="0"/>
            <p:nvPr/>
          </p:nvPicPr>
          <p:blipFill rotWithShape="1">
            <a:blip r:embed="rId6">
              <a:alphaModFix/>
            </a:blip>
            <a:srcRect/>
            <a:stretch/>
          </p:blipFill>
          <p:spPr>
            <a:xfrm>
              <a:off x="9329326" y="5611224"/>
              <a:ext cx="1160520" cy="968858"/>
            </a:xfrm>
            <a:prstGeom prst="rect">
              <a:avLst/>
            </a:prstGeom>
            <a:noFill/>
            <a:ln>
              <a:noFill/>
            </a:ln>
          </p:spPr>
        </p:pic>
        <p:pic>
          <p:nvPicPr>
            <p:cNvPr id="98" name="Google Shape;98;p1"/>
            <p:cNvPicPr preferRelativeResize="0"/>
            <p:nvPr/>
          </p:nvPicPr>
          <p:blipFill rotWithShape="1">
            <a:blip r:embed="rId7">
              <a:alphaModFix/>
            </a:blip>
            <a:srcRect/>
            <a:stretch/>
          </p:blipFill>
          <p:spPr>
            <a:xfrm>
              <a:off x="3417664" y="5745336"/>
              <a:ext cx="2660326" cy="623514"/>
            </a:xfrm>
            <a:prstGeom prst="rect">
              <a:avLst/>
            </a:prstGeom>
            <a:noFill/>
            <a:ln>
              <a:noFill/>
            </a:ln>
          </p:spPr>
        </p:pic>
        <p:pic>
          <p:nvPicPr>
            <p:cNvPr id="99" name="Google Shape;99;p1"/>
            <p:cNvPicPr preferRelativeResize="0"/>
            <p:nvPr/>
          </p:nvPicPr>
          <p:blipFill rotWithShape="1">
            <a:blip r:embed="rId8">
              <a:alphaModFix/>
            </a:blip>
            <a:srcRect/>
            <a:stretch/>
          </p:blipFill>
          <p:spPr>
            <a:xfrm>
              <a:off x="725886" y="5804782"/>
              <a:ext cx="2316600" cy="564068"/>
            </a:xfrm>
            <a:prstGeom prst="rect">
              <a:avLst/>
            </a:prstGeom>
            <a:noFill/>
            <a:ln>
              <a:noFill/>
            </a:ln>
          </p:spPr>
        </p:pic>
        <p:pic>
          <p:nvPicPr>
            <p:cNvPr id="100" name="Google Shape;100;p1"/>
            <p:cNvPicPr preferRelativeResize="0"/>
            <p:nvPr/>
          </p:nvPicPr>
          <p:blipFill rotWithShape="1">
            <a:blip r:embed="rId9">
              <a:alphaModFix/>
            </a:blip>
            <a:srcRect/>
            <a:stretch/>
          </p:blipFill>
          <p:spPr>
            <a:xfrm>
              <a:off x="6275465" y="5638971"/>
              <a:ext cx="1865409" cy="883702"/>
            </a:xfrm>
            <a:prstGeom prst="rect">
              <a:avLst/>
            </a:prstGeom>
            <a:noFill/>
            <a:ln>
              <a:noFill/>
            </a:ln>
          </p:spPr>
        </p:pic>
      </p:grpSp>
    </p:spTree>
    <p:extLst>
      <p:ext uri="{BB962C8B-B14F-4D97-AF65-F5344CB8AC3E}">
        <p14:creationId xmlns:p14="http://schemas.microsoft.com/office/powerpoint/2010/main" val="25639915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60000"/>
              <a:lumOff val="40000"/>
            </a:schemeClr>
          </a:solidFill>
        </p:spPr>
        <p:txBody>
          <a:bodyPr/>
          <a:lstStyle/>
          <a:p>
            <a:r>
              <a:rPr lang="sk-SK" dirty="0">
                <a:solidFill>
                  <a:schemeClr val="tx1"/>
                </a:solidFill>
              </a:rPr>
              <a:t>        Cluster 6 </a:t>
            </a:r>
            <a:r>
              <a:rPr lang="en-US" dirty="0">
                <a:solidFill>
                  <a:schemeClr val="tx1"/>
                </a:solidFill>
              </a:rPr>
              <a:t>Call 1 – </a:t>
            </a:r>
            <a:r>
              <a:rPr lang="en-US" cap="none" dirty="0">
                <a:solidFill>
                  <a:schemeClr val="tx1"/>
                </a:solidFill>
              </a:rPr>
              <a:t>single</a:t>
            </a:r>
            <a:r>
              <a:rPr lang="sk-SK" cap="none" dirty="0">
                <a:solidFill>
                  <a:schemeClr val="tx1"/>
                </a:solidFill>
              </a:rPr>
              <a:t>					        CIRCBIO (D3)</a:t>
            </a:r>
            <a:endParaRPr lang="en-US" dirty="0">
              <a:solidFill>
                <a:schemeClr val="tx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3226264525"/>
              </p:ext>
            </p:extLst>
          </p:nvPr>
        </p:nvGraphicFramePr>
        <p:xfrm>
          <a:off x="857" y="932973"/>
          <a:ext cx="12190287" cy="2451600"/>
        </p:xfrm>
        <a:graphic>
          <a:graphicData uri="http://schemas.openxmlformats.org/drawingml/2006/table">
            <a:tbl>
              <a:tblPr bandRow="1">
                <a:tableStyleId>{F5AB1C69-6EDB-4FF4-983F-18BD219EF322}</a:tableStyleId>
              </a:tblPr>
              <a:tblGrid>
                <a:gridCol w="597020">
                  <a:extLst>
                    <a:ext uri="{9D8B030D-6E8A-4147-A177-3AD203B41FA5}">
                      <a16:colId xmlns:a16="http://schemas.microsoft.com/office/drawing/2014/main" val="3971961322"/>
                    </a:ext>
                  </a:extLst>
                </a:gridCol>
                <a:gridCol w="10303004">
                  <a:extLst>
                    <a:ext uri="{9D8B030D-6E8A-4147-A177-3AD203B41FA5}">
                      <a16:colId xmlns:a16="http://schemas.microsoft.com/office/drawing/2014/main" val="1332006345"/>
                    </a:ext>
                  </a:extLst>
                </a:gridCol>
                <a:gridCol w="678094">
                  <a:extLst>
                    <a:ext uri="{9D8B030D-6E8A-4147-A177-3AD203B41FA5}">
                      <a16:colId xmlns:a16="http://schemas.microsoft.com/office/drawing/2014/main" val="2623185957"/>
                    </a:ext>
                  </a:extLst>
                </a:gridCol>
                <a:gridCol w="612169">
                  <a:extLst>
                    <a:ext uri="{9D8B030D-6E8A-4147-A177-3AD203B41FA5}">
                      <a16:colId xmlns:a16="http://schemas.microsoft.com/office/drawing/2014/main" val="2167311554"/>
                    </a:ext>
                  </a:extLst>
                </a:gridCol>
              </a:tblGrid>
              <a:tr h="54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cap="all" baseline="0" noProof="0" dirty="0"/>
                        <a:t>  Circular economy and bioeconomy sectors</a:t>
                      </a:r>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36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sk-SK" sz="1800" dirty="0"/>
                    </a:p>
                  </a:txBody>
                  <a:tcPr anchor="ctr">
                    <a:solidFill>
                      <a:schemeClr val="accent6">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noProof="0" dirty="0">
                          <a:effectLst/>
                        </a:rPr>
                        <a:t>In</a:t>
                      </a:r>
                      <a:r>
                        <a:rPr lang="sk-SK" sz="1800" kern="1200" baseline="0" noProof="0" dirty="0">
                          <a:effectLst/>
                        </a:rPr>
                        <a:t>ovácie pre modré biohospodárstvo</a:t>
                      </a:r>
                      <a:r>
                        <a:rPr lang="en-US" sz="1800" kern="1200" baseline="0" noProof="0" dirty="0">
                          <a:effectLst/>
                        </a:rPr>
                        <a:t> a</a:t>
                      </a:r>
                      <a:r>
                        <a:rPr lang="sk-SK" sz="1800" kern="1200" baseline="0" noProof="0" dirty="0">
                          <a:effectLst/>
                        </a:rPr>
                        <a:t> hodnotový reťazec biotechnológií</a:t>
                      </a:r>
                      <a:endParaRPr lang="en-US" sz="1800" kern="1200" noProof="0" dirty="0">
                        <a:solidFill>
                          <a:srgbClr val="7030A0"/>
                        </a:solidFill>
                        <a:effectLst/>
                        <a:latin typeface="+mn-lt"/>
                        <a:ea typeface="+mn-ea"/>
                        <a:cs typeface="+mn-cs"/>
                      </a:endParaRPr>
                    </a:p>
                  </a:txBody>
                  <a:tcPr anchor="ctr">
                    <a:solidFill>
                      <a:schemeClr val="accent6">
                        <a:lumMod val="20000"/>
                        <a:lumOff val="80000"/>
                      </a:schemeClr>
                    </a:solidFill>
                  </a:tcPr>
                </a:tc>
                <a:tc>
                  <a:txBody>
                    <a:bodyPr/>
                    <a:lstStyle/>
                    <a:p>
                      <a:pPr marL="0" lvl="1" indent="0" algn="ctr"/>
                      <a:endParaRPr lang="en-GB" sz="1800" dirty="0"/>
                    </a:p>
                  </a:txBody>
                  <a:tcPr anchor="ctr">
                    <a:solidFill>
                      <a:schemeClr val="accent6">
                        <a:lumMod val="20000"/>
                        <a:lumOff val="80000"/>
                      </a:schemeClr>
                    </a:solidFill>
                  </a:tcPr>
                </a:tc>
                <a:tc>
                  <a:txBody>
                    <a:bodyPr/>
                    <a:lstStyle/>
                    <a:p>
                      <a:pPr lvl="1" algn="ctr"/>
                      <a:endParaRPr lang="en-GB" sz="1800" dirty="0"/>
                    </a:p>
                  </a:txBody>
                  <a:tcPr anchor="ctr">
                    <a:solidFill>
                      <a:schemeClr val="accent6">
                        <a:lumMod val="20000"/>
                        <a:lumOff val="80000"/>
                      </a:schemeClr>
                    </a:solidFill>
                  </a:tcPr>
                </a:tc>
                <a:extLst>
                  <a:ext uri="{0D108BD9-81ED-4DB2-BD59-A6C34878D82A}">
                    <a16:rowId xmlns:a16="http://schemas.microsoft.com/office/drawing/2014/main" val="3320129727"/>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14</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Bioprospecting and optimized production of marine/aquatic natural products in the omics &amp; artificial intelligence era</a:t>
                      </a:r>
                      <a:endParaRPr lang="en-US" sz="1800" kern="1200" noProof="0" dirty="0">
                        <a:solidFill>
                          <a:srgbClr val="7030A0"/>
                        </a:solidFill>
                        <a:effectLst/>
                        <a:latin typeface="+mn-lt"/>
                        <a:ea typeface="+mn-ea"/>
                        <a:cs typeface="+mn-cs"/>
                      </a:endParaRPr>
                    </a:p>
                  </a:txBody>
                  <a:tcPr anchor="ctr"/>
                </a:tc>
                <a:tc>
                  <a:txBody>
                    <a:bodyPr/>
                    <a:lstStyle/>
                    <a:p>
                      <a:pPr marL="0" lvl="1" indent="0" algn="ctr"/>
                      <a:r>
                        <a:rPr lang="sk-SK" sz="1800" dirty="0">
                          <a:solidFill>
                            <a:schemeClr val="tx1"/>
                          </a:solidFill>
                        </a:rPr>
                        <a:t>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1919072883"/>
                  </a:ext>
                </a:extLst>
              </a:tr>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b="1" kern="1200" baseline="0" noProof="0" dirty="0">
                          <a:solidFill>
                            <a:schemeClr val="tx1"/>
                          </a:solidFill>
                          <a:effectLst/>
                          <a:latin typeface="+mn-lt"/>
                          <a:ea typeface="+mn-ea"/>
                          <a:cs typeface="+mn-cs"/>
                        </a:rPr>
                        <a:t>  </a:t>
                      </a:r>
                      <a:r>
                        <a:rPr lang="sk-SK" sz="1800" b="0" kern="1200" baseline="0" noProof="0" dirty="0">
                          <a:solidFill>
                            <a:schemeClr val="tx1"/>
                          </a:solidFill>
                          <a:effectLst/>
                          <a:latin typeface="+mn-lt"/>
                          <a:ea typeface="+mn-ea"/>
                          <a:cs typeface="+mn-cs"/>
                        </a:rPr>
                        <a:t>Ochrana a udržateľná inovácia rozmanitých funkcií lesov EÚ</a:t>
                      </a:r>
                      <a:endParaRPr lang="en-US" sz="1800" b="0" kern="1200" noProof="0" dirty="0">
                        <a:solidFill>
                          <a:schemeClr val="dk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tc>
                <a:tc hMerge="1">
                  <a:txBody>
                    <a:bodyPr/>
                    <a:lstStyle/>
                    <a:p>
                      <a:pPr marL="0" lvl="1" indent="0" algn="ctr"/>
                      <a:endParaRPr lang="en-GB" dirty="0"/>
                    </a:p>
                  </a:txBody>
                  <a:tcPr anchor="ctr"/>
                </a:tc>
                <a:tc hMerge="1">
                  <a:txBody>
                    <a:bodyPr/>
                    <a:lstStyle/>
                    <a:p>
                      <a:pPr lvl="1" algn="ctr"/>
                      <a:endParaRPr lang="en-GB" dirty="0"/>
                    </a:p>
                  </a:txBody>
                  <a:tcPr anchor="ctr"/>
                </a:tc>
                <a:extLst>
                  <a:ext uri="{0D108BD9-81ED-4DB2-BD59-A6C34878D82A}">
                    <a16:rowId xmlns:a16="http://schemas.microsoft.com/office/drawing/2014/main" val="301854606"/>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15</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solidFill>
                            <a:schemeClr val="dk1"/>
                          </a:solidFill>
                          <a:effectLst/>
                          <a:latin typeface="+mn-lt"/>
                          <a:ea typeface="+mn-ea"/>
                          <a:cs typeface="+mn-cs"/>
                        </a:rPr>
                        <a:t>European partnership: Forests and Forestry for a Sustainable Future</a:t>
                      </a:r>
                    </a:p>
                  </a:txBody>
                  <a:tcPr anchor="ctr"/>
                </a:tc>
                <a:tc>
                  <a:txBody>
                    <a:bodyPr/>
                    <a:lstStyle/>
                    <a:p>
                      <a:pPr marL="0" lvl="1" indent="0" algn="ctr"/>
                      <a:r>
                        <a:rPr lang="sk-SK" sz="1000" dirty="0" err="1"/>
                        <a:t>cofund</a:t>
                      </a:r>
                      <a:endParaRPr lang="en-GB" sz="1000" dirty="0"/>
                    </a:p>
                  </a:txBody>
                  <a:tcPr anchor="ctr"/>
                </a:tc>
                <a:tc>
                  <a:txBody>
                    <a:bodyPr/>
                    <a:lstStyle/>
                    <a:p>
                      <a:pPr lvl="1" algn="ctr"/>
                      <a:endParaRPr lang="en-GB" sz="1800" dirty="0"/>
                    </a:p>
                  </a:txBody>
                  <a:tcPr anchor="ctr"/>
                </a:tc>
                <a:extLst>
                  <a:ext uri="{0D108BD9-81ED-4DB2-BD59-A6C34878D82A}">
                    <a16:rowId xmlns:a16="http://schemas.microsoft.com/office/drawing/2014/main" val="202470533"/>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76198" y="956110"/>
            <a:ext cx="442889" cy="393719"/>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751737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60000"/>
              <a:lumOff val="40000"/>
            </a:schemeClr>
          </a:solidFill>
        </p:spPr>
        <p:txBody>
          <a:bodyPr/>
          <a:lstStyle/>
          <a:p>
            <a:r>
              <a:rPr lang="sk-SK" dirty="0">
                <a:solidFill>
                  <a:schemeClr val="tx1"/>
                </a:solidFill>
              </a:rPr>
              <a:t>        Cluster 6 </a:t>
            </a:r>
            <a:r>
              <a:rPr lang="en-US" dirty="0">
                <a:solidFill>
                  <a:schemeClr val="tx1"/>
                </a:solidFill>
              </a:rPr>
              <a:t>Call</a:t>
            </a:r>
            <a:r>
              <a:rPr lang="sk-SK" dirty="0">
                <a:solidFill>
                  <a:schemeClr val="tx1"/>
                </a:solidFill>
              </a:rPr>
              <a:t> 1 – </a:t>
            </a:r>
            <a:r>
              <a:rPr lang="sk-SK" cap="none" dirty="0">
                <a:solidFill>
                  <a:schemeClr val="tx1"/>
                </a:solidFill>
              </a:rPr>
              <a:t>single					        ZEROPOLLUTION (D5)</a:t>
            </a:r>
            <a:endParaRPr lang="en-GB" dirty="0">
              <a:solidFill>
                <a:schemeClr val="tx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2567915050"/>
              </p:ext>
            </p:extLst>
          </p:nvPr>
        </p:nvGraphicFramePr>
        <p:xfrm>
          <a:off x="857" y="932973"/>
          <a:ext cx="12190287" cy="4345920"/>
        </p:xfrm>
        <a:graphic>
          <a:graphicData uri="http://schemas.openxmlformats.org/drawingml/2006/table">
            <a:tbl>
              <a:tblPr bandRow="1">
                <a:tableStyleId>{F5AB1C69-6EDB-4FF4-983F-18BD219EF322}</a:tableStyleId>
              </a:tblPr>
              <a:tblGrid>
                <a:gridCol w="597020">
                  <a:extLst>
                    <a:ext uri="{9D8B030D-6E8A-4147-A177-3AD203B41FA5}">
                      <a16:colId xmlns:a16="http://schemas.microsoft.com/office/drawing/2014/main" val="3971961322"/>
                    </a:ext>
                  </a:extLst>
                </a:gridCol>
                <a:gridCol w="10292730">
                  <a:extLst>
                    <a:ext uri="{9D8B030D-6E8A-4147-A177-3AD203B41FA5}">
                      <a16:colId xmlns:a16="http://schemas.microsoft.com/office/drawing/2014/main" val="1332006345"/>
                    </a:ext>
                  </a:extLst>
                </a:gridCol>
                <a:gridCol w="698642">
                  <a:extLst>
                    <a:ext uri="{9D8B030D-6E8A-4147-A177-3AD203B41FA5}">
                      <a16:colId xmlns:a16="http://schemas.microsoft.com/office/drawing/2014/main" val="2623185957"/>
                    </a:ext>
                  </a:extLst>
                </a:gridCol>
                <a:gridCol w="601895">
                  <a:extLst>
                    <a:ext uri="{9D8B030D-6E8A-4147-A177-3AD203B41FA5}">
                      <a16:colId xmlns:a16="http://schemas.microsoft.com/office/drawing/2014/main" val="2167311554"/>
                    </a:ext>
                  </a:extLst>
                </a:gridCol>
              </a:tblGrid>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1800" cap="all" baseline="0" dirty="0"/>
                        <a:t>  </a:t>
                      </a:r>
                      <a:r>
                        <a:rPr lang="sk-SK" sz="1800" b="0" kern="1200" cap="all" baseline="0" dirty="0">
                          <a:solidFill>
                            <a:schemeClr val="tx1"/>
                          </a:solidFill>
                          <a:effectLst/>
                          <a:latin typeface="+mn-lt"/>
                          <a:ea typeface="+mn-ea"/>
                          <a:cs typeface="+mn-cs"/>
                        </a:rPr>
                        <a:t>č</a:t>
                      </a:r>
                      <a:r>
                        <a:rPr lang="sk-SK" sz="1800" b="0" kern="1200" cap="none" baseline="0" dirty="0">
                          <a:solidFill>
                            <a:schemeClr val="tx1"/>
                          </a:solidFill>
                          <a:effectLst/>
                          <a:latin typeface="+mn-lt"/>
                          <a:ea typeface="+mn-ea"/>
                          <a:cs typeface="+mn-cs"/>
                        </a:rPr>
                        <a:t>isté životné prostredie a nulové znečisťovanie</a:t>
                      </a:r>
                      <a:endParaRPr lang="sk-SK" sz="1800" b="0" cap="all" baseline="0" dirty="0"/>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 Innovative and advanced monitoring and modelling systems for revised air quality policies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l"/>
                      <a:r>
                        <a:rPr lang="sk-SK" sz="1400" dirty="0"/>
                        <a:t>CG/E</a:t>
                      </a:r>
                      <a:endParaRPr lang="en-GB" sz="1400" dirty="0"/>
                    </a:p>
                  </a:txBody>
                  <a:tcPr anchor="ctr"/>
                </a:tc>
                <a:extLst>
                  <a:ext uri="{0D108BD9-81ED-4DB2-BD59-A6C34878D82A}">
                    <a16:rowId xmlns:a16="http://schemas.microsoft.com/office/drawing/2014/main" val="407571581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02</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Environmental impacts from the production of agricultural crops for bio-based industrial systems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CSA</a:t>
                      </a:r>
                      <a:endParaRPr lang="en-GB" sz="1800" dirty="0"/>
                    </a:p>
                  </a:txBody>
                  <a:tcPr anchor="ctr"/>
                </a:tc>
                <a:tc>
                  <a:txBody>
                    <a:bodyPr/>
                    <a:lstStyle/>
                    <a:p>
                      <a:pPr lvl="1" algn="ctr"/>
                      <a:endParaRPr lang="en-GB" sz="1800" dirty="0"/>
                    </a:p>
                  </a:txBody>
                  <a:tcPr anchor="ctr"/>
                </a:tc>
                <a:extLst>
                  <a:ext uri="{0D108BD9-81ED-4DB2-BD59-A6C34878D82A}">
                    <a16:rowId xmlns:a16="http://schemas.microsoft.com/office/drawing/2014/main" val="114996966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03</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Environmental biotechnology applications in service of remediation of polluted ecosystems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1" algn="ctr"/>
                      <a:endParaRPr lang="en-GB" sz="1800" dirty="0"/>
                    </a:p>
                  </a:txBody>
                  <a:tcPr anchor="ctr"/>
                </a:tc>
                <a:extLst>
                  <a:ext uri="{0D108BD9-81ED-4DB2-BD59-A6C34878D82A}">
                    <a16:rowId xmlns:a16="http://schemas.microsoft.com/office/drawing/2014/main" val="558296902"/>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04</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Towards a comprehensive European strategy to assess and monitor aquatic litter including plastic </a:t>
                      </a:r>
                      <a:r>
                        <a:rPr lang="en-GB" sz="1800" kern="1200" noProof="0" dirty="0">
                          <a:solidFill>
                            <a:schemeClr val="tx1"/>
                          </a:solidFill>
                          <a:effectLst/>
                          <a:latin typeface="+mn-lt"/>
                          <a:ea typeface="+mn-ea"/>
                          <a:cs typeface="+mn-cs"/>
                        </a:rPr>
                        <a:t>and </a:t>
                      </a:r>
                      <a:r>
                        <a:rPr lang="en-GB" sz="1800" kern="1200" noProof="0" dirty="0" err="1">
                          <a:solidFill>
                            <a:schemeClr val="tx1"/>
                          </a:solidFill>
                          <a:effectLst/>
                          <a:latin typeface="+mn-lt"/>
                          <a:ea typeface="+mn-ea"/>
                          <a:cs typeface="+mn-cs"/>
                        </a:rPr>
                        <a:t>microplastic</a:t>
                      </a:r>
                      <a:r>
                        <a:rPr lang="en-GB" sz="1800" kern="1200" noProof="0" dirty="0">
                          <a:solidFill>
                            <a:schemeClr val="tx1"/>
                          </a:solidFill>
                          <a:effectLst/>
                          <a:latin typeface="+mn-lt"/>
                          <a:ea typeface="+mn-ea"/>
                          <a:cs typeface="+mn-cs"/>
                        </a:rPr>
                        <a:t> </a:t>
                      </a:r>
                      <a:r>
                        <a:rPr lang="en-GB" sz="1800" kern="1200" dirty="0">
                          <a:solidFill>
                            <a:schemeClr val="tx1"/>
                          </a:solidFill>
                          <a:effectLst/>
                          <a:latin typeface="+mn-lt"/>
                          <a:ea typeface="+mn-ea"/>
                          <a:cs typeface="+mn-cs"/>
                        </a:rPr>
                        <a:t>pollution</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1" algn="ctr"/>
                      <a:endParaRPr lang="en-GB" sz="1800" dirty="0"/>
                    </a:p>
                  </a:txBody>
                  <a:tcPr anchor="ctr"/>
                </a:tc>
                <a:extLst>
                  <a:ext uri="{0D108BD9-81ED-4DB2-BD59-A6C34878D82A}">
                    <a16:rowId xmlns:a16="http://schemas.microsoft.com/office/drawing/2014/main" val="1325322313"/>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05</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Cumulative impacts of marine pollution on marine organisms and ecosystems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1" algn="ctr"/>
                      <a:endParaRPr lang="en-GB" sz="1800" dirty="0"/>
                    </a:p>
                  </a:txBody>
                  <a:tcPr anchor="ctr"/>
                </a:tc>
                <a:extLst>
                  <a:ext uri="{0D108BD9-81ED-4DB2-BD59-A6C34878D82A}">
                    <a16:rowId xmlns:a16="http://schemas.microsoft.com/office/drawing/2014/main" val="1300812789"/>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solidFill>
                            <a:schemeClr val="tx1"/>
                          </a:solidFill>
                        </a:rPr>
                        <a:t>06</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Provide digital solutions tailored to small and medium-sized farms to monitor and sustainably manage water, nutrients, other inputs and natural resources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IA</a:t>
                      </a:r>
                      <a:endParaRPr lang="en-GB" sz="1800" dirty="0"/>
                    </a:p>
                  </a:txBody>
                  <a:tcPr anchor="ctr"/>
                </a:tc>
                <a:tc>
                  <a:txBody>
                    <a:bodyPr/>
                    <a:lstStyle/>
                    <a:p>
                      <a:pPr lvl="0" algn="l"/>
                      <a:r>
                        <a:rPr lang="sk-SK" sz="1400" dirty="0"/>
                        <a:t>MAA</a:t>
                      </a:r>
                    </a:p>
                    <a:p>
                      <a:pPr lvl="0" algn="l"/>
                      <a:r>
                        <a:rPr lang="sk-SK" sz="1400" dirty="0"/>
                        <a:t>CG/E</a:t>
                      </a:r>
                      <a:endParaRPr lang="en-GB" sz="1400" dirty="0"/>
                    </a:p>
                  </a:txBody>
                  <a:tcPr anchor="ctr"/>
                </a:tc>
                <a:extLst>
                  <a:ext uri="{0D108BD9-81ED-4DB2-BD59-A6C34878D82A}">
                    <a16:rowId xmlns:a16="http://schemas.microsoft.com/office/drawing/2014/main" val="3614913750"/>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solidFill>
                            <a:schemeClr val="tx1"/>
                          </a:solidFill>
                        </a:rPr>
                        <a:t>07</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Reducing pollution from the food and drink industries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IA</a:t>
                      </a:r>
                      <a:endParaRPr lang="en-GB" sz="1800" dirty="0"/>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3587353718"/>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130628" y="947148"/>
            <a:ext cx="369745" cy="326482"/>
          </a:xfrm>
          <a:prstGeom prst="ellipse">
            <a:avLst/>
          </a:prstGeom>
          <a:blipFill>
            <a:blip r:embed="rId3" cstate="print">
              <a:extLst>
                <a:ext uri="{28A0092B-C50C-407E-A947-70E740481C1C}">
                  <a14:useLocalDpi xmlns:a14="http://schemas.microsoft.com/office/drawing/2010/main" val="0"/>
                </a:ext>
              </a:extLst>
            </a:blip>
            <a:srcRect/>
            <a:stretch>
              <a:fillRect l="-19000" r="-19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785395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75000"/>
          </a:schemeClr>
        </a:solidFill>
        <a:effectLst/>
      </p:bgPr>
    </p:bg>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75000"/>
            </a:schemeClr>
          </a:solidFill>
        </p:spPr>
        <p: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dirty="0">
                <a:solidFill>
                  <a:schemeClr val="bg1"/>
                </a:solidFill>
              </a:rPr>
              <a:t> </a:t>
            </a:r>
            <a:r>
              <a:rPr lang="sk-SK" sz="2400" b="1" cap="all" dirty="0">
                <a:solidFill>
                  <a:schemeClr val="bg1"/>
                </a:solidFill>
              </a:rPr>
              <a:t>Cluster 6 </a:t>
            </a:r>
            <a:r>
              <a:rPr lang="sk-SK" sz="2400" b="1" cap="all" dirty="0" err="1">
                <a:solidFill>
                  <a:schemeClr val="bg1"/>
                </a:solidFill>
              </a:rPr>
              <a:t>Call</a:t>
            </a:r>
            <a:r>
              <a:rPr lang="sk-SK" sz="2400" b="1" cap="all" dirty="0">
                <a:solidFill>
                  <a:schemeClr val="bg1"/>
                </a:solidFill>
              </a:rPr>
              <a:t> 2 – single STAGE </a:t>
            </a: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2330660301"/>
              </p:ext>
            </p:extLst>
          </p:nvPr>
        </p:nvGraphicFramePr>
        <p:xfrm>
          <a:off x="3" y="976745"/>
          <a:ext cx="12190287" cy="1222855"/>
        </p:xfrm>
        <a:graphic>
          <a:graphicData uri="http://schemas.openxmlformats.org/drawingml/2006/table">
            <a:tbl>
              <a:tblPr bandRow="1">
                <a:tableStyleId>{93296810-A885-4BE3-A3E7-6D5BEEA58F35}</a:tableStyleId>
              </a:tblPr>
              <a:tblGrid>
                <a:gridCol w="5424052">
                  <a:extLst>
                    <a:ext uri="{9D8B030D-6E8A-4147-A177-3AD203B41FA5}">
                      <a16:colId xmlns:a16="http://schemas.microsoft.com/office/drawing/2014/main" val="3971961322"/>
                    </a:ext>
                  </a:extLst>
                </a:gridCol>
                <a:gridCol w="2702806">
                  <a:extLst>
                    <a:ext uri="{9D8B030D-6E8A-4147-A177-3AD203B41FA5}">
                      <a16:colId xmlns:a16="http://schemas.microsoft.com/office/drawing/2014/main" val="2623185957"/>
                    </a:ext>
                  </a:extLst>
                </a:gridCol>
                <a:gridCol w="4063429">
                  <a:extLst>
                    <a:ext uri="{9D8B030D-6E8A-4147-A177-3AD203B41FA5}">
                      <a16:colId xmlns:a16="http://schemas.microsoft.com/office/drawing/2014/main" val="2167311554"/>
                    </a:ext>
                  </a:extLst>
                </a:gridCol>
              </a:tblGrid>
              <a:tr h="1222855">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2400" b="1" cap="all" baseline="0" dirty="0"/>
                        <a:t>Horizon-cl6-2025-02</a:t>
                      </a:r>
                    </a:p>
                  </a:txBody>
                  <a:tcPr anchor="ctr">
                    <a:solidFill>
                      <a:schemeClr val="accent6">
                        <a:lumMod val="20000"/>
                        <a:lumOff val="80000"/>
                      </a:schemeClr>
                    </a:solidFill>
                  </a:tcPr>
                </a:tc>
                <a:tc>
                  <a:txBody>
                    <a:bodyPr/>
                    <a:lstStyle/>
                    <a:p>
                      <a:pPr lvl="1" algn="ctr"/>
                      <a:r>
                        <a:rPr lang="sk-SK" sz="2400" b="1" cap="all" baseline="0" dirty="0"/>
                        <a:t>6.5.2025</a:t>
                      </a:r>
                      <a:endParaRPr lang="en-GB" sz="2400" b="1" cap="all" baseline="0" dirty="0"/>
                    </a:p>
                  </a:txBody>
                  <a:tcPr anchor="ctr">
                    <a:solidFill>
                      <a:schemeClr val="accent6">
                        <a:lumMod val="20000"/>
                        <a:lumOff val="80000"/>
                      </a:schemeClr>
                    </a:solidFill>
                  </a:tcPr>
                </a:tc>
                <a:tc>
                  <a:txBody>
                    <a:bodyPr/>
                    <a:lstStyle/>
                    <a:p>
                      <a:pPr lvl="1" algn="ctr"/>
                      <a:r>
                        <a:rPr lang="sk-SK" sz="2400" b="1" cap="all" baseline="0" dirty="0"/>
                        <a:t>17.9.2025</a:t>
                      </a:r>
                      <a:endParaRPr lang="en-GB" sz="2400" b="1" cap="all" baseline="0" dirty="0"/>
                    </a:p>
                  </a:txBody>
                  <a:tcPr anchor="ctr">
                    <a:solidFill>
                      <a:schemeClr val="accent6">
                        <a:lumMod val="20000"/>
                        <a:lumOff val="80000"/>
                      </a:schemeClr>
                    </a:solidFill>
                  </a:tcPr>
                </a:tc>
                <a:extLst>
                  <a:ext uri="{0D108BD9-81ED-4DB2-BD59-A6C34878D82A}">
                    <a16:rowId xmlns:a16="http://schemas.microsoft.com/office/drawing/2014/main" val="1220870848"/>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5" name="Skupina 4"/>
          <p:cNvGrpSpPr/>
          <p:nvPr/>
        </p:nvGrpSpPr>
        <p:grpSpPr>
          <a:xfrm>
            <a:off x="-42005" y="2209747"/>
            <a:ext cx="12276010" cy="785531"/>
            <a:chOff x="175061" y="1001334"/>
            <a:chExt cx="12276010" cy="785531"/>
          </a:xfrm>
        </p:grpSpPr>
        <p:sp>
          <p:nvSpPr>
            <p:cNvPr id="6" name="Obdĺžnik 5"/>
            <p:cNvSpPr/>
            <p:nvPr/>
          </p:nvSpPr>
          <p:spPr>
            <a:xfrm rot="10800000">
              <a:off x="175061" y="1001334"/>
              <a:ext cx="12276010" cy="785531"/>
            </a:xfrm>
            <a:prstGeom prst="rect">
              <a:avLst/>
            </a:prstGeom>
          </p:spPr>
          <p:style>
            <a:lnRef idx="0">
              <a:schemeClr val="accent6">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7" name="BlokTextu 6"/>
            <p:cNvSpPr txBox="1"/>
            <p:nvPr/>
          </p:nvSpPr>
          <p:spPr>
            <a:xfrm rot="21600000">
              <a:off x="175061" y="1001334"/>
              <a:ext cx="12276010" cy="78553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9673" tIns="91440" rIns="170688" bIns="91440" numCol="1" spcCol="1270" anchor="ctr" anchorCtr="0">
              <a:noAutofit/>
            </a:bodyPr>
            <a:lstStyle/>
            <a:p>
              <a:pPr lvl="0" algn="l" defTabSz="1066800" rtl="0">
                <a:lnSpc>
                  <a:spcPct val="90000"/>
                </a:lnSpc>
                <a:spcBef>
                  <a:spcPct val="0"/>
                </a:spcBef>
                <a:spcAft>
                  <a:spcPts val="0"/>
                </a:spcAft>
              </a:pPr>
              <a:r>
                <a:rPr lang="sk-SK" sz="2400" kern="1200" noProof="0" dirty="0"/>
                <a:t>		</a:t>
              </a:r>
              <a:r>
                <a:rPr lang="sk-SK" sz="2400" kern="1200" noProof="0" dirty="0">
                  <a:solidFill>
                    <a:schemeClr val="accent6">
                      <a:lumMod val="50000"/>
                    </a:schemeClr>
                  </a:solidFill>
                </a:rPr>
                <a:t>Spravodlivé, zdravé a ekologické potravinové systémy od prvovýroby až po 			spotrebu </a:t>
              </a:r>
              <a:endParaRPr lang="en-GB" sz="2400" b="1" kern="1200" noProof="0" dirty="0">
                <a:solidFill>
                  <a:schemeClr val="accent6">
                    <a:lumMod val="50000"/>
                  </a:schemeClr>
                </a:solidFill>
              </a:endParaRPr>
            </a:p>
          </p:txBody>
        </p:sp>
      </p:grpSp>
      <p:sp>
        <p:nvSpPr>
          <p:cNvPr id="9" name="Ovál 8"/>
          <p:cNvSpPr/>
          <p:nvPr/>
        </p:nvSpPr>
        <p:spPr>
          <a:xfrm>
            <a:off x="675404" y="2246305"/>
            <a:ext cx="747605" cy="747605"/>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grpSp>
        <p:nvGrpSpPr>
          <p:cNvPr id="11" name="Skupina 10"/>
          <p:cNvGrpSpPr/>
          <p:nvPr/>
        </p:nvGrpSpPr>
        <p:grpSpPr>
          <a:xfrm>
            <a:off x="-42005" y="3034624"/>
            <a:ext cx="12276010" cy="788753"/>
            <a:chOff x="131452" y="4055655"/>
            <a:chExt cx="12276010" cy="788753"/>
          </a:xfrm>
        </p:grpSpPr>
        <p:sp>
          <p:nvSpPr>
            <p:cNvPr id="12" name="Obdĺžnik 11"/>
            <p:cNvSpPr/>
            <p:nvPr/>
          </p:nvSpPr>
          <p:spPr>
            <a:xfrm rot="10800000">
              <a:off x="131452" y="4055655"/>
              <a:ext cx="12276010" cy="788753"/>
            </a:xfrm>
            <a:prstGeom prst="rect">
              <a:avLst/>
            </a:prstGeom>
          </p:spPr>
          <p:style>
            <a:lnRef idx="0">
              <a:schemeClr val="accent6">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13" name="BlokTextu 12"/>
            <p:cNvSpPr txBox="1"/>
            <p:nvPr/>
          </p:nvSpPr>
          <p:spPr>
            <a:xfrm rot="21600000">
              <a:off x="131452" y="4055655"/>
              <a:ext cx="12276010" cy="78875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9673" tIns="91440" rIns="170688" bIns="91440" numCol="1" spcCol="1270" anchor="ctr" anchorCtr="0">
              <a:noAutofit/>
            </a:bodyPr>
            <a:lstStyle/>
            <a:p>
              <a:pPr lvl="0" algn="l" defTabSz="1066800" rtl="0">
                <a:lnSpc>
                  <a:spcPct val="90000"/>
                </a:lnSpc>
                <a:spcBef>
                  <a:spcPct val="0"/>
                </a:spcBef>
                <a:spcAft>
                  <a:spcPct val="35000"/>
                </a:spcAft>
              </a:pPr>
              <a:r>
                <a:rPr lang="sk-SK" sz="2400" kern="1200" baseline="0" dirty="0"/>
                <a:t>		</a:t>
              </a:r>
              <a:r>
                <a:rPr lang="sk-SK" sz="2400" kern="1200" baseline="0" dirty="0">
                  <a:solidFill>
                    <a:schemeClr val="accent6">
                      <a:lumMod val="50000"/>
                    </a:schemeClr>
                  </a:solidFill>
                </a:rPr>
                <a:t>Pôda, oceány a voda pre opatrenia v oblasti klímy </a:t>
              </a:r>
              <a:endParaRPr lang="en-GB" sz="2400" b="1" kern="1200" noProof="0" dirty="0">
                <a:solidFill>
                  <a:schemeClr val="accent6">
                    <a:lumMod val="50000"/>
                  </a:schemeClr>
                </a:solidFill>
              </a:endParaRPr>
            </a:p>
          </p:txBody>
        </p:sp>
      </p:grpSp>
      <p:sp>
        <p:nvSpPr>
          <p:cNvPr id="14" name="Ovál 13"/>
          <p:cNvSpPr/>
          <p:nvPr/>
        </p:nvSpPr>
        <p:spPr>
          <a:xfrm>
            <a:off x="657814" y="3055198"/>
            <a:ext cx="747605" cy="747605"/>
          </a:xfrm>
          <a:prstGeom prst="ellipse">
            <a:avLst/>
          </a:prstGeom>
          <a:blipFill>
            <a:blip r:embed="rId4" cstate="print">
              <a:extLst>
                <a:ext uri="{28A0092B-C50C-407E-A947-70E740481C1C}">
                  <a14:useLocalDpi xmlns:a14="http://schemas.microsoft.com/office/drawing/2010/main" val="0"/>
                </a:ext>
              </a:extLst>
            </a:blip>
            <a:srcRect/>
            <a:stretch>
              <a:fillRect l="-24000" r="-24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grpSp>
        <p:nvGrpSpPr>
          <p:cNvPr id="15" name="Skupina 14"/>
          <p:cNvGrpSpPr/>
          <p:nvPr/>
        </p:nvGrpSpPr>
        <p:grpSpPr>
          <a:xfrm>
            <a:off x="-42005" y="3878858"/>
            <a:ext cx="12276010" cy="788402"/>
            <a:chOff x="131452" y="5054872"/>
            <a:chExt cx="12276010" cy="788402"/>
          </a:xfrm>
        </p:grpSpPr>
        <p:sp>
          <p:nvSpPr>
            <p:cNvPr id="16" name="Obdĺžnik 15"/>
            <p:cNvSpPr/>
            <p:nvPr/>
          </p:nvSpPr>
          <p:spPr>
            <a:xfrm rot="10800000">
              <a:off x="131452" y="5054872"/>
              <a:ext cx="12276010" cy="788402"/>
            </a:xfrm>
            <a:prstGeom prst="rect">
              <a:avLst/>
            </a:prstGeom>
          </p:spPr>
          <p:style>
            <a:lnRef idx="0">
              <a:schemeClr val="accent6">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17" name="BlokTextu 16"/>
            <p:cNvSpPr txBox="1"/>
            <p:nvPr/>
          </p:nvSpPr>
          <p:spPr>
            <a:xfrm rot="21600000">
              <a:off x="131452" y="5054872"/>
              <a:ext cx="12276010" cy="78840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9673" tIns="91440" rIns="170688" bIns="91440" numCol="1" spcCol="1270" anchor="ctr" anchorCtr="0">
              <a:noAutofit/>
            </a:bodyPr>
            <a:lstStyle/>
            <a:p>
              <a:pPr lvl="0" algn="l" defTabSz="1066800" rtl="0">
                <a:lnSpc>
                  <a:spcPct val="90000"/>
                </a:lnSpc>
                <a:spcBef>
                  <a:spcPct val="0"/>
                </a:spcBef>
                <a:spcAft>
                  <a:spcPts val="0"/>
                </a:spcAft>
              </a:pPr>
              <a:r>
                <a:rPr lang="sk-SK" sz="2400" kern="1200" baseline="0" dirty="0"/>
                <a:t>		</a:t>
              </a:r>
              <a:r>
                <a:rPr lang="sk-SK" sz="2400" kern="1200" baseline="0" dirty="0">
                  <a:solidFill>
                    <a:schemeClr val="accent6">
                      <a:lumMod val="50000"/>
                    </a:schemeClr>
                  </a:solidFill>
                </a:rPr>
                <a:t>Odolné, inkluzívne, zdravé a ekologické vidiecke, pobrežné a mestské 			komunity </a:t>
              </a:r>
              <a:endParaRPr lang="en-GB" sz="2400" b="1" kern="1200" noProof="0" dirty="0">
                <a:solidFill>
                  <a:schemeClr val="accent6">
                    <a:lumMod val="50000"/>
                  </a:schemeClr>
                </a:solidFill>
              </a:endParaRPr>
            </a:p>
          </p:txBody>
        </p:sp>
      </p:grpSp>
      <p:sp>
        <p:nvSpPr>
          <p:cNvPr id="18" name="Ovál 17"/>
          <p:cNvSpPr/>
          <p:nvPr/>
        </p:nvSpPr>
        <p:spPr>
          <a:xfrm>
            <a:off x="657823" y="3864094"/>
            <a:ext cx="747605" cy="747605"/>
          </a:xfrm>
          <a:prstGeom prst="ellipse">
            <a:avLst/>
          </a:prstGeom>
          <a:blipFill>
            <a:blip r:embed="rId5" cstate="print">
              <a:extLst>
                <a:ext uri="{28A0092B-C50C-407E-A947-70E740481C1C}">
                  <a14:useLocalDpi xmlns:a14="http://schemas.microsoft.com/office/drawing/2010/main" val="0"/>
                </a:ext>
              </a:extLst>
            </a:blip>
            <a:srcRect/>
            <a:stretch>
              <a:fillRect l="-22000" r="-22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2622691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75000"/>
            </a:schemeClr>
          </a:solidFill>
        </p:spPr>
        <p:txBody>
          <a:bodyPr/>
          <a:lstStyle/>
          <a:p>
            <a:r>
              <a:rPr lang="sk-SK" dirty="0">
                <a:solidFill>
                  <a:schemeClr val="bg1"/>
                </a:solidFill>
              </a:rPr>
              <a:t>        Cluster 6 </a:t>
            </a:r>
            <a:r>
              <a:rPr lang="en-US" dirty="0">
                <a:solidFill>
                  <a:schemeClr val="bg1"/>
                </a:solidFill>
              </a:rPr>
              <a:t>Call</a:t>
            </a:r>
            <a:r>
              <a:rPr lang="sk-SK" dirty="0">
                <a:solidFill>
                  <a:schemeClr val="bg1"/>
                </a:solidFill>
              </a:rPr>
              <a:t> 2 – </a:t>
            </a:r>
            <a:r>
              <a:rPr lang="sk-SK" cap="none" dirty="0">
                <a:solidFill>
                  <a:schemeClr val="bg1"/>
                </a:solidFill>
              </a:rPr>
              <a:t>single					        FARM2FORK (D2) 	</a:t>
            </a:r>
            <a:endParaRPr lang="en-GB" dirty="0">
              <a:solidFill>
                <a:schemeClr val="bg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373955639"/>
              </p:ext>
            </p:extLst>
          </p:nvPr>
        </p:nvGraphicFramePr>
        <p:xfrm>
          <a:off x="857" y="932973"/>
          <a:ext cx="12190287" cy="4911840"/>
        </p:xfrm>
        <a:graphic>
          <a:graphicData uri="http://schemas.openxmlformats.org/drawingml/2006/table">
            <a:tbl>
              <a:tblPr bandRow="1">
                <a:tableStyleId>{F5AB1C69-6EDB-4FF4-983F-18BD219EF322}</a:tableStyleId>
              </a:tblPr>
              <a:tblGrid>
                <a:gridCol w="585297">
                  <a:extLst>
                    <a:ext uri="{9D8B030D-6E8A-4147-A177-3AD203B41FA5}">
                      <a16:colId xmlns:a16="http://schemas.microsoft.com/office/drawing/2014/main" val="3971961322"/>
                    </a:ext>
                  </a:extLst>
                </a:gridCol>
                <a:gridCol w="10335275">
                  <a:extLst>
                    <a:ext uri="{9D8B030D-6E8A-4147-A177-3AD203B41FA5}">
                      <a16:colId xmlns:a16="http://schemas.microsoft.com/office/drawing/2014/main" val="1332006345"/>
                    </a:ext>
                  </a:extLst>
                </a:gridCol>
                <a:gridCol w="657546">
                  <a:extLst>
                    <a:ext uri="{9D8B030D-6E8A-4147-A177-3AD203B41FA5}">
                      <a16:colId xmlns:a16="http://schemas.microsoft.com/office/drawing/2014/main" val="2623185957"/>
                    </a:ext>
                  </a:extLst>
                </a:gridCol>
                <a:gridCol w="612169">
                  <a:extLst>
                    <a:ext uri="{9D8B030D-6E8A-4147-A177-3AD203B41FA5}">
                      <a16:colId xmlns:a16="http://schemas.microsoft.com/office/drawing/2014/main" val="2167311554"/>
                    </a:ext>
                  </a:extLst>
                </a:gridCol>
              </a:tblGrid>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cap="all" baseline="0" noProof="0" dirty="0"/>
                        <a:t>  Fair, healthy and environment-friendly food systems from primary production to consumption      </a:t>
                      </a:r>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kern="1200" baseline="0" noProof="0" dirty="0">
                          <a:effectLst/>
                        </a:rPr>
                        <a:t>  </a:t>
                      </a:r>
                      <a:r>
                        <a:rPr lang="sk-SK" sz="1800" kern="1200" baseline="0" noProof="0" dirty="0">
                          <a:effectLst/>
                        </a:rPr>
                        <a:t>Umožnenie udržateľných poľnohospodárskych systémov</a:t>
                      </a:r>
                      <a:endParaRPr lang="en-US" sz="1800" kern="1200" noProof="0" dirty="0">
                        <a:solidFill>
                          <a:schemeClr val="dk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solidFill>
                      <a:schemeClr val="bg1">
                        <a:lumMod val="95000"/>
                      </a:schemeClr>
                    </a:solidFill>
                  </a:tcPr>
                </a:tc>
                <a:tc hMerge="1">
                  <a:txBody>
                    <a:bodyPr/>
                    <a:lstStyle/>
                    <a:p>
                      <a:pPr marL="0" lvl="1" indent="0" algn="ctr"/>
                      <a:endParaRPr lang="en-GB" dirty="0"/>
                    </a:p>
                  </a:txBody>
                  <a:tcPr anchor="ctr">
                    <a:solidFill>
                      <a:schemeClr val="bg1">
                        <a:lumMod val="95000"/>
                      </a:schemeClr>
                    </a:solidFill>
                  </a:tcPr>
                </a:tc>
                <a:tc hMerge="1">
                  <a:txBody>
                    <a:bodyPr/>
                    <a:lstStyle/>
                    <a:p>
                      <a:pPr lvl="1" algn="ctr"/>
                      <a:endParaRPr lang="en-GB" dirty="0"/>
                    </a:p>
                  </a:txBody>
                  <a:tcPr anchor="ctr">
                    <a:solidFill>
                      <a:schemeClr val="bg1">
                        <a:lumMod val="95000"/>
                      </a:schemeClr>
                    </a:solidFill>
                  </a:tcPr>
                </a:tc>
                <a:extLst>
                  <a:ext uri="{0D108BD9-81ED-4DB2-BD59-A6C34878D82A}">
                    <a16:rowId xmlns:a16="http://schemas.microsoft.com/office/drawing/2014/main" val="83410168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01</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Additional activities for the European partnership on accelerating farming systems transition - </a:t>
                      </a:r>
                      <a:r>
                        <a:rPr lang="en-US" sz="1800" kern="1200" noProof="0" dirty="0" err="1">
                          <a:effectLst/>
                        </a:rPr>
                        <a:t>agroecology</a:t>
                      </a:r>
                      <a:r>
                        <a:rPr lang="en-US" sz="1800" kern="1200" noProof="0" dirty="0">
                          <a:effectLst/>
                        </a:rPr>
                        <a:t> living labs and research infrastructures </a:t>
                      </a:r>
                      <a:endParaRPr lang="en-US" sz="1800" kern="1200" noProof="0" dirty="0">
                        <a:solidFill>
                          <a:schemeClr val="dk1"/>
                        </a:solidFill>
                        <a:effectLst/>
                        <a:latin typeface="+mn-lt"/>
                        <a:ea typeface="+mn-ea"/>
                        <a:cs typeface="+mn-cs"/>
                      </a:endParaRPr>
                    </a:p>
                  </a:txBody>
                  <a:tcPr anchor="ctr"/>
                </a:tc>
                <a:tc>
                  <a:txBody>
                    <a:bodyPr/>
                    <a:lstStyle/>
                    <a:p>
                      <a:pPr marL="0" lvl="1" indent="0" algn="ctr"/>
                      <a:r>
                        <a:rPr lang="sk-SK" sz="1000" dirty="0" err="1"/>
                        <a:t>cofund</a:t>
                      </a:r>
                      <a:endParaRPr lang="en-GB" sz="1000" dirty="0"/>
                    </a:p>
                  </a:txBody>
                  <a:tcPr anchor="ctr"/>
                </a:tc>
                <a:tc>
                  <a:txBody>
                    <a:bodyPr/>
                    <a:lstStyle/>
                    <a:p>
                      <a:pPr lvl="1" algn="ctr"/>
                      <a:endParaRPr lang="en-GB" sz="1800" dirty="0"/>
                    </a:p>
                  </a:txBody>
                  <a:tcPr anchor="ctr"/>
                </a:tc>
                <a:extLst>
                  <a:ext uri="{0D108BD9-81ED-4DB2-BD59-A6C34878D82A}">
                    <a16:rowId xmlns:a16="http://schemas.microsoft.com/office/drawing/2014/main" val="407571581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02</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Additional activities for the European partnership on animal health and welfare </a:t>
                      </a:r>
                      <a:endParaRPr lang="en-US" sz="1800" kern="1200" noProof="0" dirty="0">
                        <a:solidFill>
                          <a:schemeClr val="dk1"/>
                        </a:solidFill>
                        <a:effectLst/>
                        <a:latin typeface="+mn-lt"/>
                        <a:ea typeface="+mn-ea"/>
                        <a:cs typeface="+mn-cs"/>
                      </a:endParaRPr>
                    </a:p>
                  </a:txBody>
                  <a:tcPr anchor="ctr"/>
                </a:tc>
                <a:tc>
                  <a:txBody>
                    <a:bodyPr/>
                    <a:lstStyle/>
                    <a:p>
                      <a:pPr marL="0" lvl="1" indent="0" algn="ctr"/>
                      <a:r>
                        <a:rPr lang="sk-SK" sz="1000" dirty="0" err="1"/>
                        <a:t>cofund</a:t>
                      </a:r>
                      <a:endParaRPr lang="en-GB" sz="10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400" dirty="0"/>
                        <a:t>C</a:t>
                      </a:r>
                      <a:r>
                        <a:rPr lang="sk-SK" sz="1400" baseline="0" dirty="0"/>
                        <a:t> G/E</a:t>
                      </a:r>
                      <a:endParaRPr lang="en-GB" sz="1400" dirty="0">
                        <a:solidFill>
                          <a:srgbClr val="7030A0"/>
                        </a:solidFill>
                      </a:endParaRPr>
                    </a:p>
                  </a:txBody>
                  <a:tcPr anchor="ctr"/>
                </a:tc>
                <a:extLst>
                  <a:ext uri="{0D108BD9-81ED-4DB2-BD59-A6C34878D82A}">
                    <a16:rowId xmlns:a16="http://schemas.microsoft.com/office/drawing/2014/main" val="114996966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03</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Overcoming the barriers for scaling up circular water management in agriculture </a:t>
                      </a:r>
                      <a:endParaRPr lang="en-US" sz="1800" kern="1200" noProof="0" dirty="0">
                        <a:solidFill>
                          <a:srgbClr val="7030A0"/>
                        </a:solidFill>
                        <a:effectLst/>
                        <a:latin typeface="+mn-lt"/>
                        <a:ea typeface="+mn-ea"/>
                        <a:cs typeface="+mn-cs"/>
                      </a:endParaRPr>
                    </a:p>
                  </a:txBody>
                  <a:tcPr anchor="ctr"/>
                </a:tc>
                <a:tc>
                  <a:txBody>
                    <a:bodyPr/>
                    <a:lstStyle/>
                    <a:p>
                      <a:pPr marL="0" lvl="1" indent="0" algn="ctr"/>
                      <a:r>
                        <a:rPr lang="sk-SK" sz="1800" dirty="0"/>
                        <a:t>IA</a:t>
                      </a:r>
                      <a:endParaRPr lang="en-GB" sz="1800" dirty="0">
                        <a:solidFill>
                          <a:srgbClr val="7030A0"/>
                        </a:solidFill>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t>C</a:t>
                      </a:r>
                      <a:r>
                        <a:rPr lang="sk-SK" sz="1400" baseline="0" dirty="0"/>
                        <a:t> G/E</a:t>
                      </a:r>
                      <a:endParaRPr lang="en-GB" sz="1400" dirty="0">
                        <a:solidFill>
                          <a:srgbClr val="7030A0"/>
                        </a:solidFill>
                      </a:endParaRPr>
                    </a:p>
                  </a:txBody>
                  <a:tcPr anchor="ctr"/>
                </a:tc>
                <a:extLst>
                  <a:ext uri="{0D108BD9-81ED-4DB2-BD59-A6C34878D82A}">
                    <a16:rowId xmlns:a16="http://schemas.microsoft.com/office/drawing/2014/main" val="1968398686"/>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04</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Enhancing plant protein production to bolster the resilience of agricultural systems and EU self-sufficiency in plant protein feed</a:t>
                      </a:r>
                      <a:endParaRPr lang="en-US" sz="1800" kern="1200" noProof="0" dirty="0">
                        <a:solidFill>
                          <a:schemeClr val="accent5">
                            <a:lumMod val="75000"/>
                          </a:schemeClr>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ctr"/>
                      <a:r>
                        <a:rPr lang="sk-SK" sz="1400" dirty="0"/>
                        <a:t>MAA</a:t>
                      </a:r>
                      <a:endParaRPr lang="en-GB" sz="1400" dirty="0"/>
                    </a:p>
                  </a:txBody>
                  <a:tcPr anchor="ctr"/>
                </a:tc>
                <a:extLst>
                  <a:ext uri="{0D108BD9-81ED-4DB2-BD59-A6C34878D82A}">
                    <a16:rowId xmlns:a16="http://schemas.microsoft.com/office/drawing/2014/main" val="3320129727"/>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Developing innovative </a:t>
                      </a:r>
                      <a:r>
                        <a:rPr lang="en-US" sz="1800" kern="1200" noProof="0" dirty="0" err="1">
                          <a:effectLst/>
                        </a:rPr>
                        <a:t>phytosanitary</a:t>
                      </a:r>
                      <a:r>
                        <a:rPr lang="en-US" sz="1800" kern="1200" noProof="0" dirty="0">
                          <a:effectLst/>
                        </a:rPr>
                        <a:t> measures for plant health - focus on systems approach for pest risk management</a:t>
                      </a:r>
                      <a:endParaRPr lang="en-US" sz="1800" kern="1200" noProof="0" dirty="0">
                        <a:solidFill>
                          <a:schemeClr val="accent5">
                            <a:lumMod val="75000"/>
                          </a:schemeClr>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87316433"/>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06</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Improving grassland management</a:t>
                      </a:r>
                      <a:r>
                        <a:rPr lang="en-US" sz="1800" kern="1200" baseline="0" noProof="0" dirty="0">
                          <a:effectLst/>
                        </a:rPr>
                        <a:t> in European livestock f</a:t>
                      </a:r>
                      <a:r>
                        <a:rPr lang="sk-SK" sz="1800" kern="1200" baseline="0" noProof="0" dirty="0">
                          <a:effectLst/>
                        </a:rPr>
                        <a:t>a</a:t>
                      </a:r>
                      <a:r>
                        <a:rPr lang="en-US" sz="1800" kern="1200" baseline="0" noProof="0" dirty="0" err="1">
                          <a:effectLst/>
                        </a:rPr>
                        <a:t>rming</a:t>
                      </a:r>
                      <a:r>
                        <a:rPr lang="en-US" sz="1800" kern="1200" baseline="0" noProof="0" dirty="0">
                          <a:effectLst/>
                        </a:rPr>
                        <a:t> systems</a:t>
                      </a:r>
                      <a:endParaRPr lang="en-US" sz="1800" kern="1200" noProof="0" dirty="0">
                        <a:solidFill>
                          <a:schemeClr val="accent5">
                            <a:lumMod val="75000"/>
                          </a:schemeClr>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l"/>
                      <a:r>
                        <a:rPr lang="sk-SK" sz="1400" dirty="0"/>
                        <a:t>MAA</a:t>
                      </a:r>
                    </a:p>
                    <a:p>
                      <a:pPr lvl="0" algn="l"/>
                      <a:r>
                        <a:rPr lang="sk-SK" sz="1400" dirty="0"/>
                        <a:t>C G/E</a:t>
                      </a:r>
                      <a:endParaRPr lang="en-GB" sz="1400" dirty="0"/>
                    </a:p>
                  </a:txBody>
                  <a:tcPr anchor="ctr"/>
                </a:tc>
                <a:extLst>
                  <a:ext uri="{0D108BD9-81ED-4DB2-BD59-A6C34878D82A}">
                    <a16:rowId xmlns:a16="http://schemas.microsoft.com/office/drawing/2014/main" val="456191223"/>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07</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Fostering animal breeding and genetics for climate change adaptation and mitigation, improved robustness and resilience</a:t>
                      </a:r>
                      <a:endParaRPr lang="en-US" sz="1800" kern="1200" noProof="0" dirty="0">
                        <a:solidFill>
                          <a:schemeClr val="accent5">
                            <a:lumMod val="75000"/>
                          </a:schemeClr>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1" algn="ctr"/>
                      <a:endParaRPr lang="en-GB" sz="1800" dirty="0"/>
                    </a:p>
                  </a:txBody>
                  <a:tcPr anchor="ctr"/>
                </a:tc>
                <a:extLst>
                  <a:ext uri="{0D108BD9-81ED-4DB2-BD59-A6C34878D82A}">
                    <a16:rowId xmlns:a16="http://schemas.microsoft.com/office/drawing/2014/main" val="2932272389"/>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130629" y="932973"/>
            <a:ext cx="381000" cy="405970"/>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2628125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75000"/>
            </a:schemeClr>
          </a:solidFill>
        </p:spPr>
        <p:txBody>
          <a:bodyPr/>
          <a:lstStyle/>
          <a:p>
            <a:r>
              <a:rPr lang="sk-SK" dirty="0">
                <a:solidFill>
                  <a:schemeClr val="bg1"/>
                </a:solidFill>
              </a:rPr>
              <a:t>       Cluster 6 </a:t>
            </a:r>
            <a:r>
              <a:rPr lang="en-US" dirty="0">
                <a:solidFill>
                  <a:schemeClr val="bg1"/>
                </a:solidFill>
              </a:rPr>
              <a:t>Call</a:t>
            </a:r>
            <a:r>
              <a:rPr lang="sk-SK" dirty="0">
                <a:solidFill>
                  <a:schemeClr val="bg1"/>
                </a:solidFill>
              </a:rPr>
              <a:t> 2 – </a:t>
            </a:r>
            <a:r>
              <a:rPr lang="sk-SK" cap="none" dirty="0">
                <a:solidFill>
                  <a:schemeClr val="bg1"/>
                </a:solidFill>
              </a:rPr>
              <a:t>single					        FARM2FORK (D2) </a:t>
            </a:r>
            <a:endParaRPr lang="en-GB" dirty="0">
              <a:solidFill>
                <a:schemeClr val="bg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1315937365"/>
              </p:ext>
            </p:extLst>
          </p:nvPr>
        </p:nvGraphicFramePr>
        <p:xfrm>
          <a:off x="857" y="932973"/>
          <a:ext cx="12190287" cy="1911600"/>
        </p:xfrm>
        <a:graphic>
          <a:graphicData uri="http://schemas.openxmlformats.org/drawingml/2006/table">
            <a:tbl>
              <a:tblPr bandRow="1">
                <a:tableStyleId>{F5AB1C69-6EDB-4FF4-983F-18BD219EF322}</a:tableStyleId>
              </a:tblPr>
              <a:tblGrid>
                <a:gridCol w="585297">
                  <a:extLst>
                    <a:ext uri="{9D8B030D-6E8A-4147-A177-3AD203B41FA5}">
                      <a16:colId xmlns:a16="http://schemas.microsoft.com/office/drawing/2014/main" val="3971961322"/>
                    </a:ext>
                  </a:extLst>
                </a:gridCol>
                <a:gridCol w="10283904">
                  <a:extLst>
                    <a:ext uri="{9D8B030D-6E8A-4147-A177-3AD203B41FA5}">
                      <a16:colId xmlns:a16="http://schemas.microsoft.com/office/drawing/2014/main" val="1332006345"/>
                    </a:ext>
                  </a:extLst>
                </a:gridCol>
                <a:gridCol w="729466">
                  <a:extLst>
                    <a:ext uri="{9D8B030D-6E8A-4147-A177-3AD203B41FA5}">
                      <a16:colId xmlns:a16="http://schemas.microsoft.com/office/drawing/2014/main" val="2623185957"/>
                    </a:ext>
                  </a:extLst>
                </a:gridCol>
                <a:gridCol w="591620">
                  <a:extLst>
                    <a:ext uri="{9D8B030D-6E8A-4147-A177-3AD203B41FA5}">
                      <a16:colId xmlns:a16="http://schemas.microsoft.com/office/drawing/2014/main" val="2167311554"/>
                    </a:ext>
                  </a:extLst>
                </a:gridCol>
              </a:tblGrid>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cap="all" baseline="0" noProof="0" dirty="0"/>
                        <a:t> Fair, healthy and environment-friendly food systems from primary production to consumption         </a:t>
                      </a:r>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kern="1200" baseline="0" noProof="0" dirty="0">
                          <a:effectLst/>
                        </a:rPr>
                        <a:t>  </a:t>
                      </a:r>
                      <a:r>
                        <a:rPr lang="sk-SK" sz="1800" kern="1200" baseline="0" noProof="0" dirty="0">
                          <a:effectLst/>
                        </a:rPr>
                        <a:t>Umožnenie udržateľných farmárskych systémov</a:t>
                      </a:r>
                      <a:r>
                        <a:rPr lang="en-US" sz="1800" kern="1200" baseline="0" noProof="0" dirty="0">
                          <a:effectLst/>
                        </a:rPr>
                        <a:t> </a:t>
                      </a:r>
                      <a:endParaRPr lang="en-US" sz="1800" kern="1200" noProof="0" dirty="0">
                        <a:solidFill>
                          <a:schemeClr val="dk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solidFill>
                      <a:schemeClr val="bg1">
                        <a:lumMod val="95000"/>
                      </a:schemeClr>
                    </a:solidFill>
                  </a:tcPr>
                </a:tc>
                <a:tc hMerge="1">
                  <a:txBody>
                    <a:bodyPr/>
                    <a:lstStyle/>
                    <a:p>
                      <a:pPr marL="0" lvl="1" indent="0" algn="ctr"/>
                      <a:endParaRPr lang="en-GB" dirty="0"/>
                    </a:p>
                  </a:txBody>
                  <a:tcPr anchor="ctr">
                    <a:solidFill>
                      <a:schemeClr val="bg1">
                        <a:lumMod val="95000"/>
                      </a:schemeClr>
                    </a:solidFill>
                  </a:tcPr>
                </a:tc>
                <a:tc hMerge="1">
                  <a:txBody>
                    <a:bodyPr/>
                    <a:lstStyle/>
                    <a:p>
                      <a:pPr lvl="1" algn="ctr"/>
                      <a:endParaRPr lang="en-GB" dirty="0"/>
                    </a:p>
                  </a:txBody>
                  <a:tcPr anchor="ctr">
                    <a:solidFill>
                      <a:schemeClr val="bg1">
                        <a:lumMod val="95000"/>
                      </a:schemeClr>
                    </a:solidFill>
                  </a:tcPr>
                </a:tc>
                <a:extLst>
                  <a:ext uri="{0D108BD9-81ED-4DB2-BD59-A6C34878D82A}">
                    <a16:rowId xmlns:a16="http://schemas.microsoft.com/office/drawing/2014/main" val="83410168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08</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Exploring the potential of controlled environment agriculture (CEA)</a:t>
                      </a:r>
                      <a:endParaRPr lang="en-US" sz="1800" kern="1200" noProof="0" dirty="0">
                        <a:solidFill>
                          <a:schemeClr val="accent5">
                            <a:lumMod val="75000"/>
                          </a:schemeClr>
                        </a:solidFill>
                        <a:effectLst/>
                        <a:latin typeface="+mn-lt"/>
                        <a:ea typeface="+mn-ea"/>
                        <a:cs typeface="+mn-cs"/>
                      </a:endParaRPr>
                    </a:p>
                  </a:txBody>
                  <a:tcPr anchor="ctr"/>
                </a:tc>
                <a:tc>
                  <a:txBody>
                    <a:bodyPr/>
                    <a:lstStyle/>
                    <a:p>
                      <a:pPr marL="0" lvl="1" indent="0" algn="ctr"/>
                      <a:r>
                        <a:rPr lang="sk-SK" sz="1800" dirty="0"/>
                        <a:t>RIA</a:t>
                      </a:r>
                      <a:endParaRPr lang="en-GB" sz="1800" dirty="0">
                        <a:solidFill>
                          <a:srgbClr val="7030A0"/>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1968398686"/>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09</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Strengthening the European crop breeding research</a:t>
                      </a:r>
                      <a:r>
                        <a:rPr lang="sk-SK" sz="1800" kern="1200" noProof="0" dirty="0">
                          <a:effectLst/>
                        </a:rPr>
                        <a:t> </a:t>
                      </a:r>
                      <a:r>
                        <a:rPr lang="en-US" sz="1800" kern="1200" noProof="0" dirty="0">
                          <a:effectLst/>
                        </a:rPr>
                        <a:t>and innovation ecosystem for competitive, resilient,</a:t>
                      </a:r>
                      <a:r>
                        <a:rPr lang="en-US" sz="1800" kern="1200" baseline="0" noProof="0" dirty="0">
                          <a:effectLst/>
                        </a:rPr>
                        <a:t> and sustainable agriculture</a:t>
                      </a:r>
                      <a:endParaRPr lang="en-US" sz="1800" kern="1200" noProof="0" dirty="0">
                        <a:solidFill>
                          <a:schemeClr val="accent6">
                            <a:lumMod val="75000"/>
                          </a:schemeClr>
                        </a:solidFill>
                        <a:effectLst/>
                        <a:latin typeface="+mn-lt"/>
                        <a:ea typeface="+mn-ea"/>
                        <a:cs typeface="+mn-cs"/>
                      </a:endParaRPr>
                    </a:p>
                  </a:txBody>
                  <a:tcPr anchor="ctr"/>
                </a:tc>
                <a:tc>
                  <a:txBody>
                    <a:bodyPr/>
                    <a:lstStyle/>
                    <a:p>
                      <a:pPr marL="0" lvl="1" indent="0" algn="ctr"/>
                      <a:r>
                        <a:rPr lang="sk-SK" sz="1800" dirty="0"/>
                        <a:t>CSA</a:t>
                      </a:r>
                      <a:endParaRPr lang="en-GB" sz="1800" dirty="0"/>
                    </a:p>
                  </a:txBody>
                  <a:tcPr anchor="ctr"/>
                </a:tc>
                <a:tc>
                  <a:txBody>
                    <a:bodyPr/>
                    <a:lstStyle/>
                    <a:p>
                      <a:pPr lvl="1" algn="ctr"/>
                      <a:endParaRPr lang="en-GB" sz="1800" dirty="0"/>
                    </a:p>
                  </a:txBody>
                  <a:tcPr anchor="ctr"/>
                </a:tc>
                <a:extLst>
                  <a:ext uri="{0D108BD9-81ED-4DB2-BD59-A6C34878D82A}">
                    <a16:rowId xmlns:a16="http://schemas.microsoft.com/office/drawing/2014/main" val="3320129727"/>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82194" y="945923"/>
            <a:ext cx="421239" cy="451362"/>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708563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75000"/>
            </a:schemeClr>
          </a:solidFill>
        </p:spPr>
        <p:txBody>
          <a:bodyPr/>
          <a:lstStyle/>
          <a:p>
            <a:r>
              <a:rPr lang="sk-SK" dirty="0">
                <a:solidFill>
                  <a:schemeClr val="bg1"/>
                </a:solidFill>
              </a:rPr>
              <a:t>       Cluster 6 </a:t>
            </a:r>
            <a:r>
              <a:rPr lang="en-US" dirty="0">
                <a:solidFill>
                  <a:schemeClr val="bg1"/>
                </a:solidFill>
              </a:rPr>
              <a:t>Call</a:t>
            </a:r>
            <a:r>
              <a:rPr lang="sk-SK" dirty="0">
                <a:solidFill>
                  <a:schemeClr val="bg1"/>
                </a:solidFill>
              </a:rPr>
              <a:t> 2 – </a:t>
            </a:r>
            <a:r>
              <a:rPr lang="sk-SK" cap="none" dirty="0">
                <a:solidFill>
                  <a:schemeClr val="bg1"/>
                </a:solidFill>
              </a:rPr>
              <a:t>single					        FARM2FORK (D2) 	</a:t>
            </a:r>
            <a:endParaRPr lang="en-GB" dirty="0">
              <a:solidFill>
                <a:schemeClr val="bg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2018274923"/>
              </p:ext>
            </p:extLst>
          </p:nvPr>
        </p:nvGraphicFramePr>
        <p:xfrm>
          <a:off x="857" y="932973"/>
          <a:ext cx="12190287" cy="4437360"/>
        </p:xfrm>
        <a:graphic>
          <a:graphicData uri="http://schemas.openxmlformats.org/drawingml/2006/table">
            <a:tbl>
              <a:tblPr bandRow="1">
                <a:tableStyleId>{F5AB1C69-6EDB-4FF4-983F-18BD219EF322}</a:tableStyleId>
              </a:tblPr>
              <a:tblGrid>
                <a:gridCol w="538405">
                  <a:extLst>
                    <a:ext uri="{9D8B030D-6E8A-4147-A177-3AD203B41FA5}">
                      <a16:colId xmlns:a16="http://schemas.microsoft.com/office/drawing/2014/main" val="3971961322"/>
                    </a:ext>
                  </a:extLst>
                </a:gridCol>
                <a:gridCol w="10371893">
                  <a:extLst>
                    <a:ext uri="{9D8B030D-6E8A-4147-A177-3AD203B41FA5}">
                      <a16:colId xmlns:a16="http://schemas.microsoft.com/office/drawing/2014/main" val="1332006345"/>
                    </a:ext>
                  </a:extLst>
                </a:gridCol>
                <a:gridCol w="647272">
                  <a:extLst>
                    <a:ext uri="{9D8B030D-6E8A-4147-A177-3AD203B41FA5}">
                      <a16:colId xmlns:a16="http://schemas.microsoft.com/office/drawing/2014/main" val="2623185957"/>
                    </a:ext>
                  </a:extLst>
                </a:gridCol>
                <a:gridCol w="632717">
                  <a:extLst>
                    <a:ext uri="{9D8B030D-6E8A-4147-A177-3AD203B41FA5}">
                      <a16:colId xmlns:a16="http://schemas.microsoft.com/office/drawing/2014/main" val="2167311554"/>
                    </a:ext>
                  </a:extLst>
                </a:gridCol>
              </a:tblGrid>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cap="all" baseline="0" noProof="0" dirty="0"/>
                        <a:t> Fair, healthy and environment-friendly food systems from primary production to consumption         </a:t>
                      </a:r>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kern="1200" baseline="0" noProof="0" dirty="0">
                          <a:effectLst/>
                        </a:rPr>
                        <a:t> </a:t>
                      </a:r>
                      <a:r>
                        <a:rPr lang="sk-SK" sz="1800" kern="1200" baseline="0" noProof="0" dirty="0">
                          <a:effectLst/>
                        </a:rPr>
                        <a:t>Umožnenie udržateľného rybolovu a </a:t>
                      </a:r>
                      <a:r>
                        <a:rPr lang="sk-SK" sz="1800" kern="1200" baseline="0" noProof="0" dirty="0" err="1">
                          <a:effectLst/>
                        </a:rPr>
                        <a:t>akvakultúry</a:t>
                      </a:r>
                      <a:r>
                        <a:rPr lang="en-US" sz="1800" kern="1200" baseline="0" noProof="0" dirty="0">
                          <a:effectLst/>
                        </a:rPr>
                        <a:t> </a:t>
                      </a:r>
                      <a:endParaRPr lang="en-US" sz="1800" kern="1200" noProof="0" dirty="0">
                        <a:solidFill>
                          <a:schemeClr val="dk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solidFill>
                      <a:schemeClr val="bg1">
                        <a:lumMod val="95000"/>
                      </a:schemeClr>
                    </a:solidFill>
                  </a:tcPr>
                </a:tc>
                <a:tc hMerge="1">
                  <a:txBody>
                    <a:bodyPr/>
                    <a:lstStyle/>
                    <a:p>
                      <a:pPr marL="0" lvl="1" indent="0" algn="ctr"/>
                      <a:endParaRPr lang="en-GB" dirty="0"/>
                    </a:p>
                  </a:txBody>
                  <a:tcPr anchor="ctr">
                    <a:solidFill>
                      <a:schemeClr val="bg1">
                        <a:lumMod val="95000"/>
                      </a:schemeClr>
                    </a:solidFill>
                  </a:tcPr>
                </a:tc>
                <a:tc hMerge="1">
                  <a:txBody>
                    <a:bodyPr/>
                    <a:lstStyle/>
                    <a:p>
                      <a:pPr lvl="1" algn="ctr"/>
                      <a:endParaRPr lang="en-GB" dirty="0"/>
                    </a:p>
                  </a:txBody>
                  <a:tcPr anchor="ctr">
                    <a:solidFill>
                      <a:schemeClr val="bg1">
                        <a:lumMod val="95000"/>
                      </a:schemeClr>
                    </a:solidFill>
                  </a:tcPr>
                </a:tc>
                <a:extLst>
                  <a:ext uri="{0D108BD9-81ED-4DB2-BD59-A6C34878D82A}">
                    <a16:rowId xmlns:a16="http://schemas.microsoft.com/office/drawing/2014/main" val="83410168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10</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Diversifying aquaculture production with emphasis on low-trophic species</a:t>
                      </a:r>
                      <a:endParaRPr lang="en-US" sz="1800" kern="1200" noProof="0" dirty="0">
                        <a:solidFill>
                          <a:srgbClr val="7030A0"/>
                        </a:solidFill>
                        <a:effectLst/>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t>IA</a:t>
                      </a:r>
                      <a:endParaRPr lang="en-GB" sz="1800" dirty="0">
                        <a:solidFill>
                          <a:srgbClr val="7030A0"/>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407571581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11</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Towards modern, integrated, and effective fisheries monitoring, control and surveillance (MCS) systems in Europe</a:t>
                      </a:r>
                      <a:endParaRPr lang="en-US" sz="1800" kern="1200" noProof="0" dirty="0">
                        <a:solidFill>
                          <a:srgbClr val="7030A0"/>
                        </a:solidFill>
                        <a:effectLst/>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t>IA</a:t>
                      </a:r>
                      <a:endParaRPr lang="en-GB" sz="1800" dirty="0">
                        <a:solidFill>
                          <a:srgbClr val="7030A0"/>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1509883662"/>
                  </a:ext>
                </a:extLst>
              </a:tr>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1800" kern="1200" baseline="0" dirty="0">
                          <a:effectLst/>
                        </a:rPr>
                        <a:t> Transformovanie potravinových systémov pre zdravie, udržateľnosť a inklúziu </a:t>
                      </a:r>
                      <a:endParaRPr lang="sk-SK" sz="1800" b="1" kern="1200" baseline="0" dirty="0">
                        <a:solidFill>
                          <a:schemeClr val="tx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tc>
                <a:tc hMerge="1">
                  <a:txBody>
                    <a:bodyPr/>
                    <a:lstStyle/>
                    <a:p>
                      <a:pPr marL="0" lvl="1" indent="0" algn="ctr"/>
                      <a:endParaRPr lang="en-GB" dirty="0"/>
                    </a:p>
                  </a:txBody>
                  <a:tcPr anchor="ctr"/>
                </a:tc>
                <a:tc hMerge="1">
                  <a:txBody>
                    <a:bodyPr/>
                    <a:lstStyle/>
                    <a:p>
                      <a:pPr lvl="1" algn="ctr"/>
                      <a:endParaRPr lang="en-GB" dirty="0"/>
                    </a:p>
                  </a:txBody>
                  <a:tcPr anchor="ctr"/>
                </a:tc>
                <a:extLst>
                  <a:ext uri="{0D108BD9-81ED-4DB2-BD59-A6C34878D82A}">
                    <a16:rowId xmlns:a16="http://schemas.microsoft.com/office/drawing/2014/main" val="1562145130"/>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12</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Nutrition and Mental Health</a:t>
                      </a:r>
                      <a:endParaRPr lang="sk-SK" sz="1800" kern="1200" dirty="0">
                        <a:solidFill>
                          <a:schemeClr val="accent5">
                            <a:lumMod val="75000"/>
                          </a:schemeClr>
                        </a:solidFill>
                        <a:effectLst/>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t>RIA</a:t>
                      </a:r>
                      <a:endParaRPr lang="en-GB" sz="1800" dirty="0">
                        <a:solidFill>
                          <a:srgbClr val="7030A0"/>
                        </a:solidFill>
                      </a:endParaRPr>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3957294879"/>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13</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Raising citizen awareness on alternative proteins derived from biotechnology</a:t>
                      </a:r>
                      <a:endParaRPr lang="sk-SK" sz="1800" kern="1200" dirty="0">
                        <a:solidFill>
                          <a:schemeClr val="accent6">
                            <a:lumMod val="75000"/>
                          </a:schemeClr>
                        </a:solidFill>
                        <a:effectLst/>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t>CSA</a:t>
                      </a:r>
                      <a:endParaRPr lang="en-GB" sz="1800" dirty="0">
                        <a:solidFill>
                          <a:srgbClr val="7030A0"/>
                        </a:solidFill>
                      </a:endParaRPr>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382884129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14</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Nutrients produced by microbes utilising CO2 from the air, with the support of biotechnology</a:t>
                      </a:r>
                      <a:endParaRPr lang="sk-SK" sz="1800" kern="1200" dirty="0">
                        <a:solidFill>
                          <a:srgbClr val="7030A0"/>
                        </a:solidFill>
                        <a:effectLst/>
                        <a:latin typeface="+mn-lt"/>
                        <a:ea typeface="+mn-ea"/>
                        <a:cs typeface="+mn-cs"/>
                      </a:endParaRPr>
                    </a:p>
                  </a:txBody>
                  <a:tcPr anchor="ctr"/>
                </a:tc>
                <a:tc>
                  <a:txBody>
                    <a:bodyPr/>
                    <a:lstStyle/>
                    <a:p>
                      <a:pPr marL="0" lvl="1" indent="0" algn="ctr"/>
                      <a:r>
                        <a:rPr lang="sk-SK" sz="1800" dirty="0"/>
                        <a:t>IA</a:t>
                      </a:r>
                      <a:endParaRPr lang="en-GB" sz="1800" dirty="0"/>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146818336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Additional activities of the European partnership on sustainable food systems for people, planet and climate</a:t>
                      </a:r>
                      <a:r>
                        <a:rPr lang="sk-SK" sz="1800" kern="1200" dirty="0">
                          <a:effectLst/>
                        </a:rPr>
                        <a:t> </a:t>
                      </a:r>
                      <a:endParaRPr lang="sk-SK" sz="1800" kern="1200" dirty="0">
                        <a:solidFill>
                          <a:schemeClr val="dk1"/>
                        </a:solidFill>
                        <a:effectLst/>
                        <a:latin typeface="+mn-lt"/>
                        <a:ea typeface="+mn-ea"/>
                        <a:cs typeface="+mn-cs"/>
                      </a:endParaRPr>
                    </a:p>
                  </a:txBody>
                  <a:tcPr anchor="ctr"/>
                </a:tc>
                <a:tc>
                  <a:txBody>
                    <a:bodyPr/>
                    <a:lstStyle/>
                    <a:p>
                      <a:pPr marL="0" lvl="1" indent="0" algn="ctr"/>
                      <a:r>
                        <a:rPr lang="sk-SK" sz="1000" dirty="0" err="1"/>
                        <a:t>cofund</a:t>
                      </a:r>
                      <a:endParaRPr lang="en-GB" sz="1000" dirty="0"/>
                    </a:p>
                  </a:txBody>
                  <a:tcPr anchor="ctr"/>
                </a:tc>
                <a:tc>
                  <a:txBody>
                    <a:bodyPr/>
                    <a:lstStyle/>
                    <a:p>
                      <a:pPr lvl="1" algn="ctr"/>
                      <a:endParaRPr lang="en-GB" sz="1800" dirty="0"/>
                    </a:p>
                  </a:txBody>
                  <a:tcPr anchor="ctr"/>
                </a:tc>
                <a:extLst>
                  <a:ext uri="{0D108BD9-81ED-4DB2-BD59-A6C34878D82A}">
                    <a16:rowId xmlns:a16="http://schemas.microsoft.com/office/drawing/2014/main" val="868242354"/>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97969" y="936261"/>
            <a:ext cx="423565" cy="391796"/>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870588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75000"/>
            </a:schemeClr>
          </a:solidFill>
        </p:spPr>
        <p:txBody>
          <a:bodyPr/>
          <a:lstStyle/>
          <a:p>
            <a:r>
              <a:rPr lang="sk-SK" dirty="0">
                <a:solidFill>
                  <a:schemeClr val="bg1"/>
                </a:solidFill>
              </a:rPr>
              <a:t>       Cluster 6 </a:t>
            </a:r>
            <a:r>
              <a:rPr lang="en-US" dirty="0">
                <a:solidFill>
                  <a:schemeClr val="bg1"/>
                </a:solidFill>
              </a:rPr>
              <a:t>Call</a:t>
            </a:r>
            <a:r>
              <a:rPr lang="sk-SK" dirty="0">
                <a:solidFill>
                  <a:schemeClr val="bg1"/>
                </a:solidFill>
              </a:rPr>
              <a:t> 2 – </a:t>
            </a:r>
            <a:r>
              <a:rPr lang="sk-SK" cap="none" dirty="0">
                <a:solidFill>
                  <a:schemeClr val="bg1"/>
                </a:solidFill>
              </a:rPr>
              <a:t>single					        FARM2FORK (D2) </a:t>
            </a:r>
            <a:r>
              <a:rPr lang="sk-SK" dirty="0">
                <a:solidFill>
                  <a:schemeClr val="bg1"/>
                </a:solidFill>
              </a:rPr>
              <a:t>	</a:t>
            </a:r>
            <a:endParaRPr lang="en-GB" dirty="0">
              <a:solidFill>
                <a:schemeClr val="bg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3551520341"/>
              </p:ext>
            </p:extLst>
          </p:nvPr>
        </p:nvGraphicFramePr>
        <p:xfrm>
          <a:off x="857" y="932973"/>
          <a:ext cx="12190287" cy="2011680"/>
        </p:xfrm>
        <a:graphic>
          <a:graphicData uri="http://schemas.openxmlformats.org/drawingml/2006/table">
            <a:tbl>
              <a:tblPr bandRow="1">
                <a:tableStyleId>{F5AB1C69-6EDB-4FF4-983F-18BD219EF322}</a:tableStyleId>
              </a:tblPr>
              <a:tblGrid>
                <a:gridCol w="550128">
                  <a:extLst>
                    <a:ext uri="{9D8B030D-6E8A-4147-A177-3AD203B41FA5}">
                      <a16:colId xmlns:a16="http://schemas.microsoft.com/office/drawing/2014/main" val="3971961322"/>
                    </a:ext>
                  </a:extLst>
                </a:gridCol>
                <a:gridCol w="10370444">
                  <a:extLst>
                    <a:ext uri="{9D8B030D-6E8A-4147-A177-3AD203B41FA5}">
                      <a16:colId xmlns:a16="http://schemas.microsoft.com/office/drawing/2014/main" val="1332006345"/>
                    </a:ext>
                  </a:extLst>
                </a:gridCol>
                <a:gridCol w="606175">
                  <a:extLst>
                    <a:ext uri="{9D8B030D-6E8A-4147-A177-3AD203B41FA5}">
                      <a16:colId xmlns:a16="http://schemas.microsoft.com/office/drawing/2014/main" val="2623185957"/>
                    </a:ext>
                  </a:extLst>
                </a:gridCol>
                <a:gridCol w="663540">
                  <a:extLst>
                    <a:ext uri="{9D8B030D-6E8A-4147-A177-3AD203B41FA5}">
                      <a16:colId xmlns:a16="http://schemas.microsoft.com/office/drawing/2014/main" val="2167311554"/>
                    </a:ext>
                  </a:extLst>
                </a:gridCol>
              </a:tblGrid>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cap="all" baseline="0" noProof="0" dirty="0"/>
                        <a:t> Fair, healthy and environment-friendly food systems from primary production to consumption       </a:t>
                      </a:r>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kern="1200" baseline="0" noProof="0" dirty="0">
                          <a:effectLst/>
                        </a:rPr>
                        <a:t> </a:t>
                      </a:r>
                      <a:r>
                        <a:rPr lang="sk-SK" sz="1800" kern="1200" baseline="0" noProof="0" dirty="0">
                          <a:effectLst/>
                        </a:rPr>
                        <a:t>Cielená medzinárodná spolupráca</a:t>
                      </a:r>
                      <a:r>
                        <a:rPr lang="en-US" sz="1800" kern="1200" baseline="0" noProof="0" dirty="0">
                          <a:effectLst/>
                        </a:rPr>
                        <a:t> </a:t>
                      </a:r>
                      <a:endParaRPr lang="en-US" sz="1800" b="1" kern="1200" baseline="0" noProof="0" dirty="0">
                        <a:solidFill>
                          <a:schemeClr val="tx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solidFill>
                      <a:schemeClr val="bg1">
                        <a:lumMod val="95000"/>
                      </a:schemeClr>
                    </a:solidFill>
                  </a:tcPr>
                </a:tc>
                <a:tc hMerge="1">
                  <a:txBody>
                    <a:bodyPr/>
                    <a:lstStyle/>
                    <a:p>
                      <a:pPr marL="0" lvl="1" indent="0" algn="ctr"/>
                      <a:endParaRPr lang="en-GB" dirty="0"/>
                    </a:p>
                  </a:txBody>
                  <a:tcPr anchor="ctr">
                    <a:solidFill>
                      <a:schemeClr val="bg1">
                        <a:lumMod val="95000"/>
                      </a:schemeClr>
                    </a:solidFill>
                  </a:tcPr>
                </a:tc>
                <a:tc hMerge="1">
                  <a:txBody>
                    <a:bodyPr/>
                    <a:lstStyle/>
                    <a:p>
                      <a:pPr lvl="1" algn="ctr"/>
                      <a:endParaRPr lang="en-GB" dirty="0"/>
                    </a:p>
                  </a:txBody>
                  <a:tcPr anchor="ctr">
                    <a:solidFill>
                      <a:schemeClr val="bg1">
                        <a:lumMod val="95000"/>
                      </a:schemeClr>
                    </a:solidFill>
                  </a:tcPr>
                </a:tc>
                <a:extLst>
                  <a:ext uri="{0D108BD9-81ED-4DB2-BD59-A6C34878D82A}">
                    <a16:rowId xmlns:a16="http://schemas.microsoft.com/office/drawing/2014/main" val="834101681"/>
                  </a:ext>
                </a:extLst>
              </a:tr>
              <a:tr h="61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16</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Developing a joint AU-EU Agricultural Knowledge and Innovation System (AKIS) supporting the Food and Nutrition Security and Sustainable Agriculture (FNSSA) partnership</a:t>
                      </a:r>
                      <a:endParaRPr lang="sk-SK" sz="1800" kern="1200" dirty="0">
                        <a:solidFill>
                          <a:schemeClr val="accent5">
                            <a:lumMod val="75000"/>
                          </a:schemeClr>
                        </a:solidFill>
                        <a:effectLst/>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solidFill>
                            <a:schemeClr val="tx1"/>
                          </a:solidFill>
                        </a:rPr>
                        <a:t>RIA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4075715814"/>
                  </a:ext>
                </a:extLst>
              </a:tr>
              <a:tr h="36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17</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Nutrition in emergency situations - Ready-to-use Supplementary Food (RUSF) and Ready-to-use Therapeutic Food (RUTF)</a:t>
                      </a:r>
                      <a:endParaRPr lang="sk-SK" sz="1800" kern="1200" dirty="0">
                        <a:solidFill>
                          <a:schemeClr val="accent5">
                            <a:lumMod val="75000"/>
                          </a:schemeClr>
                        </a:solidFill>
                        <a:effectLst/>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t>RIA</a:t>
                      </a:r>
                      <a:endParaRPr lang="en-GB" sz="1800" dirty="0">
                        <a:solidFill>
                          <a:srgbClr val="7030A0"/>
                        </a:solidFill>
                      </a:endParaRPr>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1509883662"/>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Ovál 5"/>
          <p:cNvSpPr/>
          <p:nvPr/>
        </p:nvSpPr>
        <p:spPr>
          <a:xfrm>
            <a:off x="130629" y="976047"/>
            <a:ext cx="413902" cy="352010"/>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106248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75000"/>
            </a:schemeClr>
          </a:solidFill>
        </p:spPr>
        <p:txBody>
          <a:bodyPr/>
          <a:lstStyle/>
          <a:p>
            <a:r>
              <a:rPr lang="sk-SK" dirty="0">
                <a:solidFill>
                  <a:schemeClr val="bg1"/>
                </a:solidFill>
              </a:rPr>
              <a:t>        Cluster 6 </a:t>
            </a:r>
            <a:r>
              <a:rPr lang="en-US" dirty="0">
                <a:solidFill>
                  <a:schemeClr val="bg1"/>
                </a:solidFill>
              </a:rPr>
              <a:t>Call</a:t>
            </a:r>
            <a:r>
              <a:rPr lang="sk-SK" dirty="0">
                <a:solidFill>
                  <a:schemeClr val="bg1"/>
                </a:solidFill>
              </a:rPr>
              <a:t> 2 – </a:t>
            </a:r>
            <a:r>
              <a:rPr lang="sk-SK" cap="none" dirty="0">
                <a:solidFill>
                  <a:schemeClr val="bg1"/>
                </a:solidFill>
              </a:rPr>
              <a:t>single</a:t>
            </a:r>
            <a:r>
              <a:rPr lang="sk-SK" dirty="0">
                <a:solidFill>
                  <a:schemeClr val="bg1"/>
                </a:solidFill>
              </a:rPr>
              <a:t>  					        CLIMATE (D5)</a:t>
            </a:r>
            <a:endParaRPr lang="en-GB" dirty="0">
              <a:solidFill>
                <a:schemeClr val="bg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1770731331"/>
              </p:ext>
            </p:extLst>
          </p:nvPr>
        </p:nvGraphicFramePr>
        <p:xfrm>
          <a:off x="857" y="932973"/>
          <a:ext cx="12190287" cy="3366000"/>
        </p:xfrm>
        <a:graphic>
          <a:graphicData uri="http://schemas.openxmlformats.org/drawingml/2006/table">
            <a:tbl>
              <a:tblPr bandRow="1">
                <a:tableStyleId>{F5AB1C69-6EDB-4FF4-983F-18BD219EF322}</a:tableStyleId>
              </a:tblPr>
              <a:tblGrid>
                <a:gridCol w="597020">
                  <a:extLst>
                    <a:ext uri="{9D8B030D-6E8A-4147-A177-3AD203B41FA5}">
                      <a16:colId xmlns:a16="http://schemas.microsoft.com/office/drawing/2014/main" val="3971961322"/>
                    </a:ext>
                  </a:extLst>
                </a:gridCol>
                <a:gridCol w="10328031">
                  <a:extLst>
                    <a:ext uri="{9D8B030D-6E8A-4147-A177-3AD203B41FA5}">
                      <a16:colId xmlns:a16="http://schemas.microsoft.com/office/drawing/2014/main" val="1332006345"/>
                    </a:ext>
                  </a:extLst>
                </a:gridCol>
                <a:gridCol w="656492">
                  <a:extLst>
                    <a:ext uri="{9D8B030D-6E8A-4147-A177-3AD203B41FA5}">
                      <a16:colId xmlns:a16="http://schemas.microsoft.com/office/drawing/2014/main" val="2623185957"/>
                    </a:ext>
                  </a:extLst>
                </a:gridCol>
                <a:gridCol w="608744">
                  <a:extLst>
                    <a:ext uri="{9D8B030D-6E8A-4147-A177-3AD203B41FA5}">
                      <a16:colId xmlns:a16="http://schemas.microsoft.com/office/drawing/2014/main" val="2167311554"/>
                    </a:ext>
                  </a:extLst>
                </a:gridCol>
              </a:tblGrid>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1800" cap="all" baseline="0" dirty="0"/>
                        <a:t>  </a:t>
                      </a:r>
                      <a:r>
                        <a:rPr lang="sk-SK" sz="1800" cap="none" baseline="0" dirty="0"/>
                        <a:t>Pôda, oceán a voda pre opatrenia v oblasti klímy</a:t>
                      </a:r>
                      <a:endParaRPr lang="sk-SK" sz="1800" b="0" cap="all" baseline="0" dirty="0"/>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The ocean-climate-biodiversity nexus and marine carbon dioxide removal</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l"/>
                      <a:r>
                        <a:rPr lang="sk-SK" sz="1400" dirty="0"/>
                        <a:t>C</a:t>
                      </a:r>
                      <a:r>
                        <a:rPr lang="sk-SK" sz="1000" dirty="0"/>
                        <a:t> </a:t>
                      </a:r>
                      <a:r>
                        <a:rPr lang="sk-SK" sz="1400" dirty="0"/>
                        <a:t>G/E</a:t>
                      </a:r>
                      <a:endParaRPr lang="en-GB" sz="1400" dirty="0"/>
                    </a:p>
                  </a:txBody>
                  <a:tcPr anchor="ctr"/>
                </a:tc>
                <a:extLst>
                  <a:ext uri="{0D108BD9-81ED-4DB2-BD59-A6C34878D82A}">
                    <a16:rowId xmlns:a16="http://schemas.microsoft.com/office/drawing/2014/main" val="407571581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02</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The ocean-climate-biodiversity-people nexus: uncovering safe operating space for safeguarding the integrity and health of the global ocean</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400" dirty="0"/>
                        <a:t>C G/E</a:t>
                      </a:r>
                      <a:endParaRPr lang="en-GB" sz="1400" dirty="0"/>
                    </a:p>
                  </a:txBody>
                  <a:tcPr anchor="ctr"/>
                </a:tc>
                <a:extLst>
                  <a:ext uri="{0D108BD9-81ED-4DB2-BD59-A6C34878D82A}">
                    <a16:rowId xmlns:a16="http://schemas.microsoft.com/office/drawing/2014/main" val="114996966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03</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Understanding and managing medium and longer-term challenges and opportunities for agriculture stemming from shifting climatic zones and changing </a:t>
                      </a:r>
                      <a:r>
                        <a:rPr lang="en-GB" sz="1800" kern="1200" dirty="0" err="1">
                          <a:solidFill>
                            <a:schemeClr val="tx1"/>
                          </a:solidFill>
                          <a:effectLst/>
                          <a:latin typeface="+mn-lt"/>
                          <a:ea typeface="+mn-ea"/>
                          <a:cs typeface="+mn-cs"/>
                        </a:rPr>
                        <a:t>agroecological</a:t>
                      </a:r>
                      <a:r>
                        <a:rPr lang="en-GB" sz="1800" kern="1200" dirty="0">
                          <a:solidFill>
                            <a:schemeClr val="tx1"/>
                          </a:solidFill>
                          <a:effectLst/>
                          <a:latin typeface="+mn-lt"/>
                          <a:ea typeface="+mn-ea"/>
                          <a:cs typeface="+mn-cs"/>
                        </a:rPr>
                        <a:t> environments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t>C G/E</a:t>
                      </a:r>
                      <a:endParaRPr lang="en-GB" sz="1400" dirty="0"/>
                    </a:p>
                  </a:txBody>
                  <a:tcPr anchor="ctr"/>
                </a:tc>
                <a:extLst>
                  <a:ext uri="{0D108BD9-81ED-4DB2-BD59-A6C34878D82A}">
                    <a16:rowId xmlns:a16="http://schemas.microsoft.com/office/drawing/2014/main" val="558296902"/>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04</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Monitoring, reporting, verification and mitigation of non-CO2 greenhouse gas emissions and related air pollutants from agriculture</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400" dirty="0"/>
                        <a:t>C G/E</a:t>
                      </a:r>
                      <a:endParaRPr lang="en-GB" sz="1400" dirty="0"/>
                    </a:p>
                  </a:txBody>
                  <a:tcPr anchor="ctr"/>
                </a:tc>
                <a:extLst>
                  <a:ext uri="{0D108BD9-81ED-4DB2-BD59-A6C34878D82A}">
                    <a16:rowId xmlns:a16="http://schemas.microsoft.com/office/drawing/2014/main" val="1325322313"/>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Additional activities for the European Partnership Water Security for the Planet (Water4All)</a:t>
                      </a:r>
                      <a:r>
                        <a:rPr lang="sk-SK" sz="1800" kern="1200" dirty="0">
                          <a:solidFill>
                            <a:schemeClr val="dk1"/>
                          </a:solidFill>
                          <a:effectLst/>
                          <a:latin typeface="+mn-lt"/>
                          <a:ea typeface="+mn-ea"/>
                          <a:cs typeface="+mn-cs"/>
                        </a:rPr>
                        <a:t> </a:t>
                      </a:r>
                    </a:p>
                  </a:txBody>
                  <a:tcPr anchor="ctr"/>
                </a:tc>
                <a:tc>
                  <a:txBody>
                    <a:bodyPr/>
                    <a:lstStyle/>
                    <a:p>
                      <a:pPr marL="0" lvl="1" indent="0" algn="ctr"/>
                      <a:r>
                        <a:rPr lang="sk-SK" sz="1000" dirty="0"/>
                        <a:t>COFUND</a:t>
                      </a:r>
                      <a:endParaRPr lang="en-GB" sz="1000" dirty="0"/>
                    </a:p>
                  </a:txBody>
                  <a:tcPr anchor="ctr"/>
                </a:tc>
                <a:tc>
                  <a:txBody>
                    <a:bodyPr/>
                    <a:lstStyle/>
                    <a:p>
                      <a:pPr lvl="1" algn="ctr"/>
                      <a:endParaRPr lang="en-GB" sz="1800" dirty="0"/>
                    </a:p>
                  </a:txBody>
                  <a:tcPr anchor="ctr"/>
                </a:tc>
                <a:extLst>
                  <a:ext uri="{0D108BD9-81ED-4DB2-BD59-A6C34878D82A}">
                    <a16:rowId xmlns:a16="http://schemas.microsoft.com/office/drawing/2014/main" val="1300812789"/>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87084" y="945923"/>
            <a:ext cx="474935" cy="425677"/>
          </a:xfrm>
          <a:prstGeom prst="ellipse">
            <a:avLst/>
          </a:prstGeom>
          <a:blipFill>
            <a:blip r:embed="rId3" cstate="print">
              <a:extLst>
                <a:ext uri="{28A0092B-C50C-407E-A947-70E740481C1C}">
                  <a14:useLocalDpi xmlns:a14="http://schemas.microsoft.com/office/drawing/2010/main" val="0"/>
                </a:ext>
              </a:extLst>
            </a:blip>
            <a:srcRect/>
            <a:stretch>
              <a:fillRect l="-24000" r="-24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750781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75000"/>
            </a:schemeClr>
          </a:solidFill>
        </p:spPr>
        <p:txBody>
          <a:bodyPr/>
          <a:lstStyle/>
          <a:p>
            <a:r>
              <a:rPr lang="sk-SK" dirty="0">
                <a:solidFill>
                  <a:schemeClr val="bg1"/>
                </a:solidFill>
              </a:rPr>
              <a:t>        Cluster 6 </a:t>
            </a:r>
            <a:r>
              <a:rPr lang="en-US" dirty="0">
                <a:solidFill>
                  <a:schemeClr val="bg1"/>
                </a:solidFill>
              </a:rPr>
              <a:t>Call</a:t>
            </a:r>
            <a:r>
              <a:rPr lang="sk-SK" dirty="0">
                <a:solidFill>
                  <a:schemeClr val="bg1"/>
                </a:solidFill>
              </a:rPr>
              <a:t> 2 – </a:t>
            </a:r>
            <a:r>
              <a:rPr lang="sk-SK" cap="none" dirty="0">
                <a:solidFill>
                  <a:schemeClr val="bg1"/>
                </a:solidFill>
              </a:rPr>
              <a:t>single					        COMMUNITIES (D6) </a:t>
            </a:r>
            <a:r>
              <a:rPr lang="sk-SK" dirty="0">
                <a:solidFill>
                  <a:schemeClr val="bg1"/>
                </a:solidFill>
              </a:rPr>
              <a:t>	</a:t>
            </a:r>
            <a:endParaRPr lang="en-GB" dirty="0">
              <a:solidFill>
                <a:schemeClr val="bg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3855488698"/>
              </p:ext>
            </p:extLst>
          </p:nvPr>
        </p:nvGraphicFramePr>
        <p:xfrm>
          <a:off x="857" y="932973"/>
          <a:ext cx="12190287" cy="2625840"/>
        </p:xfrm>
        <a:graphic>
          <a:graphicData uri="http://schemas.openxmlformats.org/drawingml/2006/table">
            <a:tbl>
              <a:tblPr bandRow="1">
                <a:tableStyleId>{F5AB1C69-6EDB-4FF4-983F-18BD219EF322}</a:tableStyleId>
              </a:tblPr>
              <a:tblGrid>
                <a:gridCol w="597020">
                  <a:extLst>
                    <a:ext uri="{9D8B030D-6E8A-4147-A177-3AD203B41FA5}">
                      <a16:colId xmlns:a16="http://schemas.microsoft.com/office/drawing/2014/main" val="3971961322"/>
                    </a:ext>
                  </a:extLst>
                </a:gridCol>
                <a:gridCol w="10328031">
                  <a:extLst>
                    <a:ext uri="{9D8B030D-6E8A-4147-A177-3AD203B41FA5}">
                      <a16:colId xmlns:a16="http://schemas.microsoft.com/office/drawing/2014/main" val="1332006345"/>
                    </a:ext>
                  </a:extLst>
                </a:gridCol>
                <a:gridCol w="656492">
                  <a:extLst>
                    <a:ext uri="{9D8B030D-6E8A-4147-A177-3AD203B41FA5}">
                      <a16:colId xmlns:a16="http://schemas.microsoft.com/office/drawing/2014/main" val="2623185957"/>
                    </a:ext>
                  </a:extLst>
                </a:gridCol>
                <a:gridCol w="608744">
                  <a:extLst>
                    <a:ext uri="{9D8B030D-6E8A-4147-A177-3AD203B41FA5}">
                      <a16:colId xmlns:a16="http://schemas.microsoft.com/office/drawing/2014/main" val="2167311554"/>
                    </a:ext>
                  </a:extLst>
                </a:gridCol>
              </a:tblGrid>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1800" cap="all" baseline="0" dirty="0"/>
                        <a:t>  </a:t>
                      </a:r>
                      <a:r>
                        <a:rPr lang="sk-SK" sz="1800" b="0" kern="1200" cap="none" baseline="0" dirty="0">
                          <a:solidFill>
                            <a:schemeClr val="tx1"/>
                          </a:solidFill>
                          <a:effectLst/>
                          <a:latin typeface="+mn-lt"/>
                          <a:ea typeface="+mn-ea"/>
                          <a:cs typeface="+mn-cs"/>
                        </a:rPr>
                        <a:t>Odolné, inkluzívne, zdravé a zelené vidiecke, pobrežné a mestské komunity</a:t>
                      </a:r>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Adapting to and mitigating demographic trends in rural areas through evidence-based planning and innovative solutions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407571581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02</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Exploring and improving access to housing in rural areas and developing the houses and villages of the future</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114996966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03</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Research and Innovation solutions for resilient coastal communities in the Atlantic</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IA</a:t>
                      </a:r>
                      <a:endParaRPr lang="en-GB" sz="1800" dirty="0"/>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558296902"/>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04</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Creating urban co-creation spaces for driving sustainable food system transformation</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l"/>
                      <a:endParaRPr lang="en-GB" sz="1400" dirty="0"/>
                    </a:p>
                  </a:txBody>
                  <a:tcPr anchor="ctr"/>
                </a:tc>
                <a:extLst>
                  <a:ext uri="{0D108BD9-81ED-4DB2-BD59-A6C34878D82A}">
                    <a16:rowId xmlns:a16="http://schemas.microsoft.com/office/drawing/2014/main" val="1325322313"/>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87085" y="945923"/>
            <a:ext cx="431392" cy="414791"/>
          </a:xfrm>
          <a:prstGeom prst="ellipse">
            <a:avLst/>
          </a:prstGeom>
          <a:blipFill>
            <a:blip r:embed="rId3" cstate="print">
              <a:extLst>
                <a:ext uri="{28A0092B-C50C-407E-A947-70E740481C1C}">
                  <a14:useLocalDpi xmlns:a14="http://schemas.microsoft.com/office/drawing/2010/main" val="0"/>
                </a:ext>
              </a:extLst>
            </a:blip>
            <a:srcRect/>
            <a:stretch>
              <a:fillRect l="-24000" r="-24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1396160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8080"/>
        </a:solidFill>
        <a:effectLst/>
      </p:bgPr>
    </p:bg>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rgbClr val="008080"/>
          </a:solidFill>
        </p:spPr>
        <p: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dirty="0">
                <a:solidFill>
                  <a:schemeClr val="bg1"/>
                </a:solidFill>
              </a:rPr>
              <a:t> </a:t>
            </a:r>
            <a:r>
              <a:rPr lang="sk-SK" sz="2400" b="1" cap="all" dirty="0">
                <a:solidFill>
                  <a:schemeClr val="bg1"/>
                </a:solidFill>
              </a:rPr>
              <a:t>Cluster 6 </a:t>
            </a:r>
            <a:r>
              <a:rPr lang="sk-SK" sz="2400" b="1" cap="all" dirty="0" err="1">
                <a:solidFill>
                  <a:schemeClr val="bg1"/>
                </a:solidFill>
              </a:rPr>
              <a:t>Call</a:t>
            </a:r>
            <a:r>
              <a:rPr lang="sk-SK" sz="2400" b="1" cap="all" dirty="0">
                <a:solidFill>
                  <a:schemeClr val="bg1"/>
                </a:solidFill>
              </a:rPr>
              <a:t> 3 – single </a:t>
            </a: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1149018040"/>
              </p:ext>
            </p:extLst>
          </p:nvPr>
        </p:nvGraphicFramePr>
        <p:xfrm>
          <a:off x="3" y="976745"/>
          <a:ext cx="12190287" cy="1222855"/>
        </p:xfrm>
        <a:graphic>
          <a:graphicData uri="http://schemas.openxmlformats.org/drawingml/2006/table">
            <a:tbl>
              <a:tblPr bandRow="1">
                <a:tableStyleId>{93296810-A885-4BE3-A3E7-6D5BEEA58F35}</a:tableStyleId>
              </a:tblPr>
              <a:tblGrid>
                <a:gridCol w="5424052">
                  <a:extLst>
                    <a:ext uri="{9D8B030D-6E8A-4147-A177-3AD203B41FA5}">
                      <a16:colId xmlns:a16="http://schemas.microsoft.com/office/drawing/2014/main" val="3971961322"/>
                    </a:ext>
                  </a:extLst>
                </a:gridCol>
                <a:gridCol w="2702806">
                  <a:extLst>
                    <a:ext uri="{9D8B030D-6E8A-4147-A177-3AD203B41FA5}">
                      <a16:colId xmlns:a16="http://schemas.microsoft.com/office/drawing/2014/main" val="2623185957"/>
                    </a:ext>
                  </a:extLst>
                </a:gridCol>
                <a:gridCol w="4063429">
                  <a:extLst>
                    <a:ext uri="{9D8B030D-6E8A-4147-A177-3AD203B41FA5}">
                      <a16:colId xmlns:a16="http://schemas.microsoft.com/office/drawing/2014/main" val="2167311554"/>
                    </a:ext>
                  </a:extLst>
                </a:gridCol>
              </a:tblGrid>
              <a:tr h="1222855">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2400" b="1" cap="all" baseline="0" dirty="0"/>
                        <a:t>Horizon-cl6-2025-03</a:t>
                      </a:r>
                    </a:p>
                  </a:txBody>
                  <a:tcPr anchor="ctr">
                    <a:solidFill>
                      <a:schemeClr val="accent6">
                        <a:lumMod val="20000"/>
                        <a:lumOff val="80000"/>
                      </a:schemeClr>
                    </a:solidFill>
                  </a:tcPr>
                </a:tc>
                <a:tc>
                  <a:txBody>
                    <a:bodyPr/>
                    <a:lstStyle/>
                    <a:p>
                      <a:pPr lvl="1" algn="ctr"/>
                      <a:r>
                        <a:rPr lang="sk-SK" sz="2400" b="1" cap="all" baseline="0" dirty="0"/>
                        <a:t>6.5.2025</a:t>
                      </a:r>
                      <a:endParaRPr lang="en-GB" sz="2400" b="1" cap="all" baseline="0" dirty="0"/>
                    </a:p>
                  </a:txBody>
                  <a:tcPr anchor="ctr">
                    <a:solidFill>
                      <a:schemeClr val="accent6">
                        <a:lumMod val="20000"/>
                        <a:lumOff val="80000"/>
                      </a:schemeClr>
                    </a:solidFill>
                  </a:tcPr>
                </a:tc>
                <a:tc>
                  <a:txBody>
                    <a:bodyPr/>
                    <a:lstStyle/>
                    <a:p>
                      <a:pPr lvl="1" algn="ctr"/>
                      <a:r>
                        <a:rPr lang="sk-SK" sz="2400" b="1" cap="all" baseline="0" dirty="0"/>
                        <a:t>17.9.2025</a:t>
                      </a:r>
                      <a:endParaRPr lang="en-GB" sz="2400" b="1" cap="all" baseline="0" dirty="0"/>
                    </a:p>
                  </a:txBody>
                  <a:tcPr anchor="ctr">
                    <a:solidFill>
                      <a:schemeClr val="accent6">
                        <a:lumMod val="20000"/>
                        <a:lumOff val="80000"/>
                      </a:schemeClr>
                    </a:solidFill>
                  </a:tcPr>
                </a:tc>
                <a:extLst>
                  <a:ext uri="{0D108BD9-81ED-4DB2-BD59-A6C34878D82A}">
                    <a16:rowId xmlns:a16="http://schemas.microsoft.com/office/drawing/2014/main" val="1220870848"/>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5" name="Skupina 4"/>
          <p:cNvGrpSpPr/>
          <p:nvPr/>
        </p:nvGrpSpPr>
        <p:grpSpPr>
          <a:xfrm>
            <a:off x="-42005" y="2209747"/>
            <a:ext cx="12276010" cy="785531"/>
            <a:chOff x="175061" y="1001334"/>
            <a:chExt cx="12276010" cy="785531"/>
          </a:xfrm>
        </p:grpSpPr>
        <p:sp>
          <p:nvSpPr>
            <p:cNvPr id="6" name="Obdĺžnik 5"/>
            <p:cNvSpPr/>
            <p:nvPr/>
          </p:nvSpPr>
          <p:spPr>
            <a:xfrm rot="10800000">
              <a:off x="175061" y="1001334"/>
              <a:ext cx="12276010" cy="785531"/>
            </a:xfrm>
            <a:prstGeom prst="rect">
              <a:avLst/>
            </a:prstGeom>
          </p:spPr>
          <p:style>
            <a:lnRef idx="0">
              <a:schemeClr val="accent6">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7" name="BlokTextu 6"/>
            <p:cNvSpPr txBox="1"/>
            <p:nvPr/>
          </p:nvSpPr>
          <p:spPr>
            <a:xfrm rot="21600000">
              <a:off x="175061" y="1001334"/>
              <a:ext cx="12276010" cy="78553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9673" tIns="91440" rIns="170688" bIns="91440" numCol="1" spcCol="1270" anchor="ctr" anchorCtr="0">
              <a:noAutofit/>
            </a:bodyPr>
            <a:lstStyle/>
            <a:p>
              <a:pPr lvl="0" algn="l" defTabSz="1066800" rtl="0">
                <a:lnSpc>
                  <a:spcPct val="90000"/>
                </a:lnSpc>
                <a:spcBef>
                  <a:spcPct val="0"/>
                </a:spcBef>
                <a:spcAft>
                  <a:spcPts val="0"/>
                </a:spcAft>
              </a:pPr>
              <a:r>
                <a:rPr lang="sk-SK" sz="2400" kern="1200" noProof="0" dirty="0"/>
                <a:t>		</a:t>
              </a:r>
              <a:r>
                <a:rPr lang="sk-SK" sz="2400" dirty="0">
                  <a:solidFill>
                    <a:schemeClr val="accent6">
                      <a:lumMod val="50000"/>
                    </a:schemeClr>
                  </a:solidFill>
                </a:rPr>
                <a:t>I</a:t>
              </a:r>
              <a:r>
                <a:rPr lang="sk-SK" sz="2400" kern="1200" dirty="0">
                  <a:solidFill>
                    <a:schemeClr val="accent6">
                      <a:lumMod val="50000"/>
                    </a:schemeClr>
                  </a:solidFill>
                </a:rPr>
                <a:t>novatívne riadenie, environmentáln</a:t>
              </a:r>
              <a:r>
                <a:rPr lang="sk-SK" sz="2400" dirty="0">
                  <a:solidFill>
                    <a:schemeClr val="accent6">
                      <a:lumMod val="50000"/>
                    </a:schemeClr>
                  </a:solidFill>
                </a:rPr>
                <a:t>e pozorovania a digitálne riešenia na 			podporu EZD</a:t>
              </a:r>
              <a:endParaRPr lang="sk-SK" sz="2400" b="1" kern="1200" dirty="0">
                <a:solidFill>
                  <a:schemeClr val="accent6">
                    <a:lumMod val="50000"/>
                  </a:schemeClr>
                </a:solidFill>
              </a:endParaRPr>
            </a:p>
          </p:txBody>
        </p:sp>
      </p:grpSp>
      <p:sp>
        <p:nvSpPr>
          <p:cNvPr id="19" name="Ovál 18"/>
          <p:cNvSpPr/>
          <p:nvPr/>
        </p:nvSpPr>
        <p:spPr>
          <a:xfrm>
            <a:off x="657814" y="2159844"/>
            <a:ext cx="813177" cy="851157"/>
          </a:xfrm>
          <a:prstGeom prst="ellipse">
            <a:avLst/>
          </a:prstGeom>
          <a:blipFill>
            <a:blip r:embed="rId3" cstate="print">
              <a:extLst>
                <a:ext uri="{28A0092B-C50C-407E-A947-70E740481C1C}">
                  <a14:useLocalDpi xmlns:a14="http://schemas.microsoft.com/office/drawing/2010/main" val="0"/>
                </a:ext>
              </a:extLst>
            </a:blip>
            <a:srcRect/>
            <a:stretch>
              <a:fillRect t="-15000" b="-1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921361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dirty="0">
                <a:solidFill>
                  <a:schemeClr val="accent1">
                    <a:lumMod val="75000"/>
                  </a:schemeClr>
                </a:solidFill>
              </a:rPr>
              <a:t>Klaster 6 v programe Horizont Európa</a:t>
            </a:r>
          </a:p>
        </p:txBody>
      </p:sp>
      <p:pic>
        <p:nvPicPr>
          <p:cNvPr id="4" name="Obrázo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481" y="1500810"/>
            <a:ext cx="10960360" cy="5179689"/>
          </a:xfrm>
          <a:prstGeom prst="rect">
            <a:avLst/>
          </a:prstGeom>
        </p:spPr>
      </p:pic>
      <p:sp>
        <p:nvSpPr>
          <p:cNvPr id="5" name="Zaoblený obdĺžnik 4"/>
          <p:cNvSpPr/>
          <p:nvPr/>
        </p:nvSpPr>
        <p:spPr>
          <a:xfrm>
            <a:off x="4287698" y="3559504"/>
            <a:ext cx="3595396" cy="368259"/>
          </a:xfrm>
          <a:prstGeom prst="roundRect">
            <a:avLst/>
          </a:prstGeom>
          <a:noFill/>
          <a:ln w="57150">
            <a:solidFill>
              <a:srgbClr val="FF0000"/>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7" name="Zaoblený obdĺžnik 6"/>
          <p:cNvSpPr/>
          <p:nvPr/>
        </p:nvSpPr>
        <p:spPr>
          <a:xfrm>
            <a:off x="6711820" y="5324669"/>
            <a:ext cx="1275184" cy="273698"/>
          </a:xfrm>
          <a:prstGeom prst="roundRect">
            <a:avLst/>
          </a:prstGeom>
          <a:noFill/>
          <a:ln w="28575">
            <a:solidFill>
              <a:srgbClr val="FFBC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9" name="Zaoblený obdĺžnik 8"/>
          <p:cNvSpPr/>
          <p:nvPr/>
        </p:nvSpPr>
        <p:spPr>
          <a:xfrm>
            <a:off x="3849721" y="5305530"/>
            <a:ext cx="2108951" cy="294511"/>
          </a:xfrm>
          <a:prstGeom prst="roundRect">
            <a:avLst/>
          </a:prstGeom>
          <a:noFill/>
          <a:ln w="28575">
            <a:solidFill>
              <a:srgbClr val="FFBC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Tree>
    <p:extLst>
      <p:ext uri="{BB962C8B-B14F-4D97-AF65-F5344CB8AC3E}">
        <p14:creationId xmlns:p14="http://schemas.microsoft.com/office/powerpoint/2010/main" val="19808122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rgbClr val="008080"/>
          </a:solidFill>
        </p:spPr>
        <p:txBody>
          <a:bodyPr/>
          <a:lstStyle/>
          <a:p>
            <a:r>
              <a:rPr lang="sk-SK" dirty="0">
                <a:solidFill>
                  <a:schemeClr val="bg1"/>
                </a:solidFill>
              </a:rPr>
              <a:t>        Cluster 6 </a:t>
            </a:r>
            <a:r>
              <a:rPr lang="en-US" dirty="0">
                <a:solidFill>
                  <a:schemeClr val="bg1"/>
                </a:solidFill>
              </a:rPr>
              <a:t>Call 3 – </a:t>
            </a:r>
            <a:r>
              <a:rPr lang="en-US" cap="none" dirty="0">
                <a:solidFill>
                  <a:schemeClr val="bg1"/>
                </a:solidFill>
              </a:rPr>
              <a:t>single stage  </a:t>
            </a:r>
            <a:r>
              <a:rPr lang="sk-SK" dirty="0">
                <a:solidFill>
                  <a:schemeClr val="bg1"/>
                </a:solidFill>
              </a:rPr>
              <a:t>				</a:t>
            </a:r>
            <a:endParaRPr lang="en-GB" dirty="0">
              <a:solidFill>
                <a:schemeClr val="bg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3481134689"/>
              </p:ext>
            </p:extLst>
          </p:nvPr>
        </p:nvGraphicFramePr>
        <p:xfrm>
          <a:off x="857" y="932973"/>
          <a:ext cx="12190287" cy="4446000"/>
        </p:xfrm>
        <a:graphic>
          <a:graphicData uri="http://schemas.openxmlformats.org/drawingml/2006/table">
            <a:tbl>
              <a:tblPr bandRow="1">
                <a:tableStyleId>{F5AB1C69-6EDB-4FF4-983F-18BD219EF322}</a:tableStyleId>
              </a:tblPr>
              <a:tblGrid>
                <a:gridCol w="597020">
                  <a:extLst>
                    <a:ext uri="{9D8B030D-6E8A-4147-A177-3AD203B41FA5}">
                      <a16:colId xmlns:a16="http://schemas.microsoft.com/office/drawing/2014/main" val="3971961322"/>
                    </a:ext>
                  </a:extLst>
                </a:gridCol>
                <a:gridCol w="10328031">
                  <a:extLst>
                    <a:ext uri="{9D8B030D-6E8A-4147-A177-3AD203B41FA5}">
                      <a16:colId xmlns:a16="http://schemas.microsoft.com/office/drawing/2014/main" val="1332006345"/>
                    </a:ext>
                  </a:extLst>
                </a:gridCol>
                <a:gridCol w="656492">
                  <a:extLst>
                    <a:ext uri="{9D8B030D-6E8A-4147-A177-3AD203B41FA5}">
                      <a16:colId xmlns:a16="http://schemas.microsoft.com/office/drawing/2014/main" val="2623185957"/>
                    </a:ext>
                  </a:extLst>
                </a:gridCol>
                <a:gridCol w="608744">
                  <a:extLst>
                    <a:ext uri="{9D8B030D-6E8A-4147-A177-3AD203B41FA5}">
                      <a16:colId xmlns:a16="http://schemas.microsoft.com/office/drawing/2014/main" val="2167311554"/>
                    </a:ext>
                  </a:extLst>
                </a:gridCol>
              </a:tblGrid>
              <a:tr h="360000">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kern="1200" baseline="0" dirty="0">
                          <a:solidFill>
                            <a:schemeClr val="dk1"/>
                          </a:solidFill>
                          <a:effectLst/>
                          <a:latin typeface="+mn-lt"/>
                          <a:ea typeface="+mn-ea"/>
                          <a:cs typeface="+mn-cs"/>
                        </a:rPr>
                        <a:t>          Inovácia modelov riadenia a podporných politík</a:t>
                      </a: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solidFill>
                      <a:schemeClr val="bg1">
                        <a:lumMod val="95000"/>
                      </a:schemeClr>
                    </a:solidFill>
                  </a:tcPr>
                </a:tc>
                <a:tc hMerge="1">
                  <a:txBody>
                    <a:bodyPr/>
                    <a:lstStyle/>
                    <a:p>
                      <a:pPr marL="0" lvl="1" indent="0" algn="ctr"/>
                      <a:endParaRPr lang="en-GB" dirty="0"/>
                    </a:p>
                  </a:txBody>
                  <a:tcPr anchor="ctr">
                    <a:solidFill>
                      <a:schemeClr val="bg1">
                        <a:lumMod val="95000"/>
                      </a:schemeClr>
                    </a:solidFill>
                  </a:tcPr>
                </a:tc>
                <a:tc hMerge="1">
                  <a:txBody>
                    <a:bodyPr/>
                    <a:lstStyle/>
                    <a:p>
                      <a:pPr lvl="1" algn="ctr"/>
                      <a:endParaRPr lang="en-GB" dirty="0"/>
                    </a:p>
                  </a:txBody>
                  <a:tcPr anchor="ctr">
                    <a:solidFill>
                      <a:schemeClr val="bg1">
                        <a:lumMod val="95000"/>
                      </a:schemeClr>
                    </a:solidFill>
                  </a:tcPr>
                </a:tc>
                <a:extLst>
                  <a:ext uri="{0D108BD9-81ED-4DB2-BD59-A6C34878D82A}">
                    <a16:rowId xmlns:a16="http://schemas.microsoft.com/office/drawing/2014/main" val="83410168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Improving understanding and analytical capacity of farmers bargaining power and interactions with the upstream and downstream operators in the agriculture and food value chains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ctr"/>
                      <a:endParaRPr lang="en-GB" sz="1400" dirty="0"/>
                    </a:p>
                  </a:txBody>
                  <a:tcPr anchor="ctr"/>
                </a:tc>
                <a:extLst>
                  <a:ext uri="{0D108BD9-81ED-4DB2-BD59-A6C34878D82A}">
                    <a16:rowId xmlns:a16="http://schemas.microsoft.com/office/drawing/2014/main" val="407571581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02</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noProof="0" dirty="0">
                          <a:solidFill>
                            <a:schemeClr val="tx1"/>
                          </a:solidFill>
                          <a:effectLst/>
                          <a:latin typeface="+mn-lt"/>
                          <a:ea typeface="+mn-ea"/>
                          <a:cs typeface="+mn-cs"/>
                        </a:rPr>
                        <a:t>Upscaling</a:t>
                      </a:r>
                      <a:r>
                        <a:rPr lang="en-GB" sz="1800" kern="1200" dirty="0">
                          <a:solidFill>
                            <a:schemeClr val="tx1"/>
                          </a:solidFill>
                          <a:effectLst/>
                          <a:latin typeface="+mn-lt"/>
                          <a:ea typeface="+mn-ea"/>
                          <a:cs typeface="+mn-cs"/>
                        </a:rPr>
                        <a:t> payments for environmental services with result-based, collective or spatially coordinated approaches for more support targeted towards the delivery of </a:t>
                      </a:r>
                      <a:r>
                        <a:rPr lang="en-GB" sz="1800" kern="1200" dirty="0" err="1">
                          <a:solidFill>
                            <a:schemeClr val="tx1"/>
                          </a:solidFill>
                          <a:effectLst/>
                          <a:latin typeface="+mn-lt"/>
                          <a:ea typeface="+mn-ea"/>
                          <a:cs typeface="+mn-cs"/>
                        </a:rPr>
                        <a:t>agri</a:t>
                      </a:r>
                      <a:r>
                        <a:rPr lang="en-GB" sz="1800" kern="1200" dirty="0">
                          <a:solidFill>
                            <a:schemeClr val="tx1"/>
                          </a:solidFill>
                          <a:effectLst/>
                          <a:latin typeface="+mn-lt"/>
                          <a:ea typeface="+mn-ea"/>
                          <a:cs typeface="+mn-cs"/>
                        </a:rPr>
                        <a:t>-environment-climate public goods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IA</a:t>
                      </a:r>
                      <a:endParaRPr lang="en-GB" sz="1800" dirty="0"/>
                    </a:p>
                  </a:txBody>
                  <a:tcPr anchor="ctr"/>
                </a:tc>
                <a:tc>
                  <a:txBody>
                    <a:bodyPr/>
                    <a:lstStyle/>
                    <a:p>
                      <a:pPr lvl="0" algn="ctr"/>
                      <a:r>
                        <a:rPr lang="sk-SK" sz="1400" dirty="0"/>
                        <a:t>MAA</a:t>
                      </a:r>
                      <a:endParaRPr lang="en-GB" sz="1400" dirty="0"/>
                    </a:p>
                  </a:txBody>
                  <a:tcPr anchor="ctr"/>
                </a:tc>
                <a:extLst>
                  <a:ext uri="{0D108BD9-81ED-4DB2-BD59-A6C34878D82A}">
                    <a16:rowId xmlns:a16="http://schemas.microsoft.com/office/drawing/2014/main" val="114996966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03</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Boosting the attractiveness of agriculture and the connection between the farming community and society</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ctr"/>
                      <a:endParaRPr lang="en-GB" sz="1400" dirty="0"/>
                    </a:p>
                  </a:txBody>
                  <a:tcPr anchor="ctr"/>
                </a:tc>
                <a:extLst>
                  <a:ext uri="{0D108BD9-81ED-4DB2-BD59-A6C34878D82A}">
                    <a16:rowId xmlns:a16="http://schemas.microsoft.com/office/drawing/2014/main" val="558296902"/>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04</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noProof="0" dirty="0">
                          <a:solidFill>
                            <a:schemeClr val="tx1"/>
                          </a:solidFill>
                          <a:effectLst/>
                          <a:latin typeface="+mn-lt"/>
                          <a:ea typeface="+mn-ea"/>
                          <a:cs typeface="+mn-cs"/>
                        </a:rPr>
                        <a:t>Operationalisation</a:t>
                      </a:r>
                      <a:r>
                        <a:rPr lang="en-GB" sz="1800" kern="1200" dirty="0">
                          <a:solidFill>
                            <a:schemeClr val="tx1"/>
                          </a:solidFill>
                          <a:effectLst/>
                          <a:latin typeface="+mn-lt"/>
                          <a:ea typeface="+mn-ea"/>
                          <a:cs typeface="+mn-cs"/>
                        </a:rPr>
                        <a:t> of bioeconomy sustainability principles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ctr"/>
                      <a:r>
                        <a:rPr lang="sk-SK" sz="1400" dirty="0"/>
                        <a:t>MAA</a:t>
                      </a:r>
                      <a:endParaRPr lang="en-GB" sz="1400" dirty="0"/>
                    </a:p>
                  </a:txBody>
                  <a:tcPr anchor="ctr"/>
                </a:tc>
                <a:extLst>
                  <a:ext uri="{0D108BD9-81ED-4DB2-BD59-A6C34878D82A}">
                    <a16:rowId xmlns:a16="http://schemas.microsoft.com/office/drawing/2014/main" val="1325322313"/>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Exploring options to resolve land and sea use competition</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ctr"/>
                      <a:endParaRPr lang="en-GB" sz="1400" dirty="0"/>
                    </a:p>
                  </a:txBody>
                  <a:tcPr anchor="ctr"/>
                </a:tc>
                <a:extLst>
                  <a:ext uri="{0D108BD9-81ED-4DB2-BD59-A6C34878D82A}">
                    <a16:rowId xmlns:a16="http://schemas.microsoft.com/office/drawing/2014/main" val="1813590763"/>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06</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Strengthening and connecting bioeconomy networks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CSA</a:t>
                      </a:r>
                      <a:endParaRPr lang="en-GB" sz="1800" dirty="0"/>
                    </a:p>
                  </a:txBody>
                  <a:tcPr anchor="ctr"/>
                </a:tc>
                <a:tc>
                  <a:txBody>
                    <a:bodyPr/>
                    <a:lstStyle/>
                    <a:p>
                      <a:pPr lvl="0" algn="ctr"/>
                      <a:endParaRPr lang="en-GB" sz="1400" dirty="0"/>
                    </a:p>
                  </a:txBody>
                  <a:tcPr anchor="ctr"/>
                </a:tc>
                <a:extLst>
                  <a:ext uri="{0D108BD9-81ED-4DB2-BD59-A6C34878D82A}">
                    <a16:rowId xmlns:a16="http://schemas.microsoft.com/office/drawing/2014/main" val="3304639148"/>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07</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Strengthening the European Research Area by enhancing the bioeconomy research and innovation ecosystem in BIOEAST countries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CSA</a:t>
                      </a:r>
                      <a:endParaRPr lang="en-GB" sz="1800" dirty="0"/>
                    </a:p>
                  </a:txBody>
                  <a:tcPr anchor="ctr"/>
                </a:tc>
                <a:tc>
                  <a:txBody>
                    <a:bodyPr/>
                    <a:lstStyle/>
                    <a:p>
                      <a:pPr lvl="0" algn="ctr"/>
                      <a:endParaRPr lang="en-GB" sz="1400" dirty="0"/>
                    </a:p>
                  </a:txBody>
                  <a:tcPr anchor="ctr"/>
                </a:tc>
                <a:extLst>
                  <a:ext uri="{0D108BD9-81ED-4DB2-BD59-A6C34878D82A}">
                    <a16:rowId xmlns:a16="http://schemas.microsoft.com/office/drawing/2014/main" val="2569344011"/>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130628" y="921299"/>
            <a:ext cx="359228" cy="374102"/>
          </a:xfrm>
          <a:prstGeom prst="ellipse">
            <a:avLst/>
          </a:prstGeom>
          <a:blipFill>
            <a:blip r:embed="rId3" cstate="print">
              <a:extLst>
                <a:ext uri="{28A0092B-C50C-407E-A947-70E740481C1C}">
                  <a14:useLocalDpi xmlns:a14="http://schemas.microsoft.com/office/drawing/2010/main" val="0"/>
                </a:ext>
              </a:extLst>
            </a:blip>
            <a:srcRect/>
            <a:stretch>
              <a:fillRect t="-15000" b="-1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2371484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rgbClr val="008080"/>
          </a:solidFill>
        </p:spPr>
        <p:txBody>
          <a:bodyPr/>
          <a:lstStyle/>
          <a:p>
            <a:r>
              <a:rPr lang="sk-SK" dirty="0">
                <a:solidFill>
                  <a:schemeClr val="bg1"/>
                </a:solidFill>
              </a:rPr>
              <a:t>        Cluster 6 </a:t>
            </a:r>
            <a:r>
              <a:rPr lang="en-US" dirty="0">
                <a:solidFill>
                  <a:schemeClr val="bg1"/>
                </a:solidFill>
              </a:rPr>
              <a:t>Call 3 – </a:t>
            </a:r>
            <a:r>
              <a:rPr lang="en-US" cap="none" dirty="0">
                <a:solidFill>
                  <a:schemeClr val="bg1"/>
                </a:solidFill>
              </a:rPr>
              <a:t>single stage</a:t>
            </a:r>
            <a:endParaRPr lang="en-US" dirty="0">
              <a:solidFill>
                <a:schemeClr val="bg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3080604280"/>
              </p:ext>
            </p:extLst>
          </p:nvPr>
        </p:nvGraphicFramePr>
        <p:xfrm>
          <a:off x="857" y="932973"/>
          <a:ext cx="12190287" cy="2991600"/>
        </p:xfrm>
        <a:graphic>
          <a:graphicData uri="http://schemas.openxmlformats.org/drawingml/2006/table">
            <a:tbl>
              <a:tblPr bandRow="1">
                <a:tableStyleId>{F5AB1C69-6EDB-4FF4-983F-18BD219EF322}</a:tableStyleId>
              </a:tblPr>
              <a:tblGrid>
                <a:gridCol w="597020">
                  <a:extLst>
                    <a:ext uri="{9D8B030D-6E8A-4147-A177-3AD203B41FA5}">
                      <a16:colId xmlns:a16="http://schemas.microsoft.com/office/drawing/2014/main" val="3971961322"/>
                    </a:ext>
                  </a:extLst>
                </a:gridCol>
                <a:gridCol w="10328031">
                  <a:extLst>
                    <a:ext uri="{9D8B030D-6E8A-4147-A177-3AD203B41FA5}">
                      <a16:colId xmlns:a16="http://schemas.microsoft.com/office/drawing/2014/main" val="1332006345"/>
                    </a:ext>
                  </a:extLst>
                </a:gridCol>
                <a:gridCol w="656492">
                  <a:extLst>
                    <a:ext uri="{9D8B030D-6E8A-4147-A177-3AD203B41FA5}">
                      <a16:colId xmlns:a16="http://schemas.microsoft.com/office/drawing/2014/main" val="2623185957"/>
                    </a:ext>
                  </a:extLst>
                </a:gridCol>
                <a:gridCol w="608744">
                  <a:extLst>
                    <a:ext uri="{9D8B030D-6E8A-4147-A177-3AD203B41FA5}">
                      <a16:colId xmlns:a16="http://schemas.microsoft.com/office/drawing/2014/main" val="2167311554"/>
                    </a:ext>
                  </a:extLst>
                </a:gridCol>
              </a:tblGrid>
              <a:tr h="360000">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kern="1200" baseline="0" dirty="0">
                          <a:solidFill>
                            <a:schemeClr val="tx1"/>
                          </a:solidFill>
                          <a:effectLst/>
                          <a:latin typeface="+mn-lt"/>
                          <a:ea typeface="+mn-ea"/>
                          <a:cs typeface="+mn-cs"/>
                        </a:rPr>
                        <a:t>          Využitie a pridaná hodnota pozorovaní životného prostredia</a:t>
                      </a: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solidFill>
                      <a:schemeClr val="bg1">
                        <a:lumMod val="95000"/>
                      </a:schemeClr>
                    </a:solidFill>
                  </a:tcPr>
                </a:tc>
                <a:tc hMerge="1">
                  <a:txBody>
                    <a:bodyPr/>
                    <a:lstStyle/>
                    <a:p>
                      <a:pPr marL="0" lvl="1" indent="0" algn="ctr"/>
                      <a:endParaRPr lang="en-GB" dirty="0"/>
                    </a:p>
                  </a:txBody>
                  <a:tcPr anchor="ctr">
                    <a:solidFill>
                      <a:schemeClr val="bg1">
                        <a:lumMod val="95000"/>
                      </a:schemeClr>
                    </a:solidFill>
                  </a:tcPr>
                </a:tc>
                <a:tc hMerge="1">
                  <a:txBody>
                    <a:bodyPr/>
                    <a:lstStyle/>
                    <a:p>
                      <a:pPr lvl="1" algn="ctr"/>
                      <a:endParaRPr lang="en-GB" dirty="0"/>
                    </a:p>
                  </a:txBody>
                  <a:tcPr anchor="ctr">
                    <a:solidFill>
                      <a:schemeClr val="bg1">
                        <a:lumMod val="95000"/>
                      </a:schemeClr>
                    </a:solidFill>
                  </a:tcPr>
                </a:tc>
                <a:extLst>
                  <a:ext uri="{0D108BD9-81ED-4DB2-BD59-A6C34878D82A}">
                    <a16:rowId xmlns:a16="http://schemas.microsoft.com/office/drawing/2014/main" val="83410168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08</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Effective environmental observing systems and associated governance</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ctr"/>
                      <a:r>
                        <a:rPr lang="sk-SK" sz="1400" dirty="0"/>
                        <a:t>C</a:t>
                      </a:r>
                      <a:r>
                        <a:rPr lang="sk-SK" sz="1400" baseline="0" dirty="0"/>
                        <a:t> G/E</a:t>
                      </a:r>
                      <a:endParaRPr lang="en-GB" sz="1400" dirty="0"/>
                    </a:p>
                  </a:txBody>
                  <a:tcPr anchor="ctr"/>
                </a:tc>
                <a:extLst>
                  <a:ext uri="{0D108BD9-81ED-4DB2-BD59-A6C34878D82A}">
                    <a16:rowId xmlns:a16="http://schemas.microsoft.com/office/drawing/2014/main" val="407571581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09</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Delivering Earth Intelligence to accelerate the green and digital transition</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IA</a:t>
                      </a:r>
                      <a:endParaRPr lang="en-GB" sz="1800" dirty="0"/>
                    </a:p>
                  </a:txBody>
                  <a:tcPr anchor="ctr"/>
                </a:tc>
                <a:tc>
                  <a:txBody>
                    <a:bodyPr/>
                    <a:lstStyle/>
                    <a:p>
                      <a:pPr lvl="0" algn="ctr"/>
                      <a:r>
                        <a:rPr lang="sk-SK" sz="1400" dirty="0"/>
                        <a:t>C G/E</a:t>
                      </a:r>
                      <a:endParaRPr lang="en-GB" sz="1400" dirty="0"/>
                    </a:p>
                  </a:txBody>
                  <a:tcPr anchor="ctr"/>
                </a:tc>
                <a:extLst>
                  <a:ext uri="{0D108BD9-81ED-4DB2-BD59-A6C34878D82A}">
                    <a16:rowId xmlns:a16="http://schemas.microsoft.com/office/drawing/2014/main" val="114996966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10</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Improving and integrating polar observation systems in response to user requirements at local, regional, and international level</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ctr"/>
                      <a:r>
                        <a:rPr lang="sk-SK" sz="1400" dirty="0"/>
                        <a:t>C G/E</a:t>
                      </a:r>
                      <a:endParaRPr lang="en-GB" sz="1400" dirty="0"/>
                    </a:p>
                  </a:txBody>
                  <a:tcPr anchor="ctr"/>
                </a:tc>
                <a:extLst>
                  <a:ext uri="{0D108BD9-81ED-4DB2-BD59-A6C34878D82A}">
                    <a16:rowId xmlns:a16="http://schemas.microsoft.com/office/drawing/2014/main" val="558296902"/>
                  </a:ext>
                </a:extLst>
              </a:tr>
              <a:tr h="360000">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kern="1200" baseline="0" dirty="0">
                          <a:solidFill>
                            <a:schemeClr val="tx1"/>
                          </a:solidFill>
                          <a:effectLst/>
                          <a:latin typeface="+mn-lt"/>
                          <a:ea typeface="+mn-ea"/>
                          <a:cs typeface="+mn-cs"/>
                        </a:rPr>
                        <a:t>          Digitálne dátové technológie ako kľúčové faktory</a:t>
                      </a: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tc>
                <a:tc hMerge="1">
                  <a:txBody>
                    <a:bodyPr/>
                    <a:lstStyle/>
                    <a:p>
                      <a:pPr marL="0" lvl="1" indent="0" algn="ctr"/>
                      <a:endParaRPr lang="en-GB" dirty="0"/>
                    </a:p>
                  </a:txBody>
                  <a:tcPr anchor="ctr"/>
                </a:tc>
                <a:tc hMerge="1">
                  <a:txBody>
                    <a:bodyPr/>
                    <a:lstStyle/>
                    <a:p>
                      <a:pPr lvl="1" algn="ctr"/>
                      <a:endParaRPr lang="en-GB" dirty="0"/>
                    </a:p>
                  </a:txBody>
                  <a:tcPr anchor="ctr"/>
                </a:tc>
                <a:extLst>
                  <a:ext uri="{0D108BD9-81ED-4DB2-BD59-A6C34878D82A}">
                    <a16:rowId xmlns:a16="http://schemas.microsoft.com/office/drawing/2014/main" val="2035307787"/>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11</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solidFill>
                            <a:schemeClr val="tx1"/>
                          </a:solidFill>
                          <a:effectLst/>
                          <a:latin typeface="+mn-lt"/>
                          <a:ea typeface="+mn-ea"/>
                          <a:cs typeface="+mn-cs"/>
                        </a:rPr>
                        <a:t>Enhancing sustainability</a:t>
                      </a:r>
                      <a:r>
                        <a:rPr lang="en-US" sz="1800" kern="1200" baseline="0" noProof="0" dirty="0">
                          <a:solidFill>
                            <a:schemeClr val="tx1"/>
                          </a:solidFill>
                          <a:effectLst/>
                          <a:latin typeface="+mn-lt"/>
                          <a:ea typeface="+mn-ea"/>
                          <a:cs typeface="+mn-cs"/>
                        </a:rPr>
                        <a:t> and resilience of a</a:t>
                      </a:r>
                      <a:r>
                        <a:rPr lang="en-US" sz="1800" kern="1200" noProof="0" dirty="0">
                          <a:solidFill>
                            <a:schemeClr val="tx1"/>
                          </a:solidFill>
                          <a:effectLst/>
                          <a:latin typeface="+mn-lt"/>
                          <a:ea typeface="+mn-ea"/>
                          <a:cs typeface="+mn-cs"/>
                        </a:rPr>
                        <a:t>griculture, forestry and rural development through digital twins</a:t>
                      </a:r>
                    </a:p>
                  </a:txBody>
                  <a:tcPr anchor="ctr"/>
                </a:tc>
                <a:tc>
                  <a:txBody>
                    <a:bodyPr/>
                    <a:lstStyle/>
                    <a:p>
                      <a:pPr marL="0" lvl="1" indent="0" algn="ctr"/>
                      <a:r>
                        <a:rPr lang="sk-SK" sz="1800" dirty="0"/>
                        <a:t>RIA</a:t>
                      </a:r>
                      <a:endParaRPr lang="en-GB" sz="1800" dirty="0"/>
                    </a:p>
                  </a:txBody>
                  <a:tcPr anchor="ctr"/>
                </a:tc>
                <a:tc>
                  <a:txBody>
                    <a:bodyPr/>
                    <a:lstStyle/>
                    <a:p>
                      <a:pPr lvl="0" algn="ctr"/>
                      <a:r>
                        <a:rPr lang="sk-SK" sz="1400" dirty="0"/>
                        <a:t>MAA</a:t>
                      </a:r>
                    </a:p>
                    <a:p>
                      <a:pPr lvl="0" algn="ctr"/>
                      <a:r>
                        <a:rPr lang="sk-SK" sz="1400" dirty="0"/>
                        <a:t>C/GE</a:t>
                      </a:r>
                      <a:endParaRPr lang="en-GB" sz="1400" dirty="0"/>
                    </a:p>
                  </a:txBody>
                  <a:tcPr anchor="ctr"/>
                </a:tc>
                <a:extLst>
                  <a:ext uri="{0D108BD9-81ED-4DB2-BD59-A6C34878D82A}">
                    <a16:rowId xmlns:a16="http://schemas.microsoft.com/office/drawing/2014/main" val="2134467877"/>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83128" y="929396"/>
            <a:ext cx="511235" cy="460014"/>
          </a:xfrm>
          <a:prstGeom prst="ellipse">
            <a:avLst/>
          </a:prstGeom>
          <a:blipFill>
            <a:blip r:embed="rId3" cstate="print">
              <a:extLst>
                <a:ext uri="{28A0092B-C50C-407E-A947-70E740481C1C}">
                  <a14:useLocalDpi xmlns:a14="http://schemas.microsoft.com/office/drawing/2010/main" val="0"/>
                </a:ext>
              </a:extLst>
            </a:blip>
            <a:srcRect/>
            <a:stretch>
              <a:fillRect t="-15000" b="-1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17677460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rgbClr val="008080"/>
          </a:solidFill>
        </p:spPr>
        <p:txBody>
          <a:bodyPr/>
          <a:lstStyle/>
          <a:p>
            <a:r>
              <a:rPr lang="sk-SK" dirty="0">
                <a:solidFill>
                  <a:schemeClr val="bg1"/>
                </a:solidFill>
              </a:rPr>
              <a:t>        Cluster 6 </a:t>
            </a:r>
            <a:r>
              <a:rPr lang="sk-SK" dirty="0" err="1">
                <a:solidFill>
                  <a:schemeClr val="bg1"/>
                </a:solidFill>
              </a:rPr>
              <a:t>Call</a:t>
            </a:r>
            <a:r>
              <a:rPr lang="sk-SK" dirty="0">
                <a:solidFill>
                  <a:schemeClr val="bg1"/>
                </a:solidFill>
              </a:rPr>
              <a:t> 3 – </a:t>
            </a:r>
            <a:r>
              <a:rPr lang="sk-SK" cap="none" dirty="0">
                <a:solidFill>
                  <a:schemeClr val="bg1"/>
                </a:solidFill>
              </a:rPr>
              <a:t>single </a:t>
            </a:r>
            <a:r>
              <a:rPr lang="sk-SK" cap="none" dirty="0" err="1">
                <a:solidFill>
                  <a:schemeClr val="bg1"/>
                </a:solidFill>
              </a:rPr>
              <a:t>stage</a:t>
            </a:r>
            <a:r>
              <a:rPr lang="sk-SK" cap="none" dirty="0">
                <a:solidFill>
                  <a:schemeClr val="bg1"/>
                </a:solidFill>
              </a:rPr>
              <a:t>  </a:t>
            </a:r>
            <a:r>
              <a:rPr lang="sk-SK" dirty="0">
                <a:solidFill>
                  <a:schemeClr val="bg1"/>
                </a:solidFill>
              </a:rPr>
              <a:t>				       </a:t>
            </a:r>
            <a:endParaRPr lang="en-GB" dirty="0">
              <a:solidFill>
                <a:schemeClr val="bg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600156071"/>
              </p:ext>
            </p:extLst>
          </p:nvPr>
        </p:nvGraphicFramePr>
        <p:xfrm>
          <a:off x="857" y="932973"/>
          <a:ext cx="12190287" cy="2286000"/>
        </p:xfrm>
        <a:graphic>
          <a:graphicData uri="http://schemas.openxmlformats.org/drawingml/2006/table">
            <a:tbl>
              <a:tblPr bandRow="1">
                <a:tableStyleId>{F5AB1C69-6EDB-4FF4-983F-18BD219EF322}</a:tableStyleId>
              </a:tblPr>
              <a:tblGrid>
                <a:gridCol w="597020">
                  <a:extLst>
                    <a:ext uri="{9D8B030D-6E8A-4147-A177-3AD203B41FA5}">
                      <a16:colId xmlns:a16="http://schemas.microsoft.com/office/drawing/2014/main" val="3971961322"/>
                    </a:ext>
                  </a:extLst>
                </a:gridCol>
                <a:gridCol w="10328031">
                  <a:extLst>
                    <a:ext uri="{9D8B030D-6E8A-4147-A177-3AD203B41FA5}">
                      <a16:colId xmlns:a16="http://schemas.microsoft.com/office/drawing/2014/main" val="1332006345"/>
                    </a:ext>
                  </a:extLst>
                </a:gridCol>
                <a:gridCol w="656492">
                  <a:extLst>
                    <a:ext uri="{9D8B030D-6E8A-4147-A177-3AD203B41FA5}">
                      <a16:colId xmlns:a16="http://schemas.microsoft.com/office/drawing/2014/main" val="2623185957"/>
                    </a:ext>
                  </a:extLst>
                </a:gridCol>
                <a:gridCol w="608744">
                  <a:extLst>
                    <a:ext uri="{9D8B030D-6E8A-4147-A177-3AD203B41FA5}">
                      <a16:colId xmlns:a16="http://schemas.microsoft.com/office/drawing/2014/main" val="2167311554"/>
                    </a:ext>
                  </a:extLst>
                </a:gridCol>
              </a:tblGrid>
              <a:tr h="360000">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800" kern="1200" baseline="0" dirty="0">
                          <a:solidFill>
                            <a:schemeClr val="dk1"/>
                          </a:solidFill>
                          <a:effectLst/>
                          <a:latin typeface="+mn-lt"/>
                          <a:ea typeface="+mn-ea"/>
                          <a:cs typeface="+mn-cs"/>
                        </a:rPr>
                        <a:t>          Posilnenie poľnohospodárskych vedomostných a inovačných systémov (AKIS)</a:t>
                      </a:r>
                      <a:endParaRPr lang="sk-SK" sz="1800" dirty="0"/>
                    </a:p>
                  </a:txBody>
                  <a:tcPr anchor="ctr">
                    <a:solidFill>
                      <a:schemeClr val="accent6">
                        <a:lumMod val="20000"/>
                        <a:lumOff val="80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k-SK" sz="1800" kern="1200" dirty="0">
                        <a:solidFill>
                          <a:schemeClr val="accent6">
                            <a:lumMod val="75000"/>
                          </a:schemeClr>
                        </a:solidFill>
                        <a:effectLst/>
                        <a:latin typeface="+mn-lt"/>
                        <a:ea typeface="+mn-ea"/>
                        <a:cs typeface="+mn-cs"/>
                      </a:endParaRPr>
                    </a:p>
                  </a:txBody>
                  <a:tcPr anchor="ctr"/>
                </a:tc>
                <a:tc hMerge="1">
                  <a:txBody>
                    <a:bodyPr/>
                    <a:lstStyle/>
                    <a:p>
                      <a:pPr marL="0" lvl="1" indent="0" algn="ctr"/>
                      <a:endParaRPr lang="en-GB" sz="1800" dirty="0"/>
                    </a:p>
                  </a:txBody>
                  <a:tcPr anchor="ctr"/>
                </a:tc>
                <a:tc hMerge="1">
                  <a:txBody>
                    <a:bodyPr/>
                    <a:lstStyle/>
                    <a:p>
                      <a:pPr lvl="1" algn="ctr"/>
                      <a:endParaRPr lang="en-GB" sz="1800" dirty="0"/>
                    </a:p>
                  </a:txBody>
                  <a:tcPr anchor="ctr"/>
                </a:tc>
                <a:extLst>
                  <a:ext uri="{0D108BD9-81ED-4DB2-BD59-A6C34878D82A}">
                    <a16:rowId xmlns:a16="http://schemas.microsoft.com/office/drawing/2014/main" val="114996966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12</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Increasing knowledge flows to practice within Agricultural Knowledge and Innovation Systems (AKIS) via thematic networks</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CSA</a:t>
                      </a:r>
                      <a:endParaRPr lang="en-GB" sz="1800" dirty="0"/>
                    </a:p>
                  </a:txBody>
                  <a:tcPr anchor="ctr"/>
                </a:tc>
                <a:tc>
                  <a:txBody>
                    <a:bodyPr/>
                    <a:lstStyle/>
                    <a:p>
                      <a:pPr lvl="0" algn="ctr"/>
                      <a:r>
                        <a:rPr lang="sk-SK" sz="1400" dirty="0"/>
                        <a:t>MAA</a:t>
                      </a:r>
                      <a:endParaRPr lang="en-GB" sz="1400" dirty="0"/>
                    </a:p>
                  </a:txBody>
                  <a:tcPr anchor="ctr"/>
                </a:tc>
                <a:extLst>
                  <a:ext uri="{0D108BD9-81ED-4DB2-BD59-A6C34878D82A}">
                    <a16:rowId xmlns:a16="http://schemas.microsoft.com/office/drawing/2014/main" val="558296902"/>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13</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Strengthening knowledge and skills of advisors and integrating them into Agricultural Knowledge and Innovation Systems (AKIS) via an EU advisory network</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CSA</a:t>
                      </a:r>
                      <a:endParaRPr lang="en-GB" sz="1800" dirty="0"/>
                    </a:p>
                  </a:txBody>
                  <a:tcPr anchor="ctr"/>
                </a:tc>
                <a:tc>
                  <a:txBody>
                    <a:bodyPr/>
                    <a:lstStyle/>
                    <a:p>
                      <a:pPr lvl="0" algn="ctr"/>
                      <a:r>
                        <a:rPr lang="sk-SK" sz="1400" dirty="0"/>
                        <a:t>MAA</a:t>
                      </a:r>
                      <a:endParaRPr lang="en-GB" sz="1400" dirty="0"/>
                    </a:p>
                  </a:txBody>
                  <a:tcPr anchor="ctr"/>
                </a:tc>
                <a:extLst>
                  <a:ext uri="{0D108BD9-81ED-4DB2-BD59-A6C34878D82A}">
                    <a16:rowId xmlns:a16="http://schemas.microsoft.com/office/drawing/2014/main" val="793613839"/>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14</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tx1"/>
                          </a:solidFill>
                          <a:effectLst/>
                          <a:latin typeface="+mn-lt"/>
                          <a:ea typeface="+mn-ea"/>
                          <a:cs typeface="+mn-cs"/>
                        </a:rPr>
                        <a:t>Preparing farmers, their workforce and advisors to the future of agriculture by providing the relevant knowledge and skills at the right time and place</a:t>
                      </a:r>
                      <a:endParaRPr lang="sk-SK" sz="180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ctr"/>
                      <a:r>
                        <a:rPr lang="sk-SK" sz="1400" dirty="0"/>
                        <a:t>MAA</a:t>
                      </a:r>
                      <a:endParaRPr lang="en-GB" sz="1400" dirty="0"/>
                    </a:p>
                  </a:txBody>
                  <a:tcPr anchor="ctr"/>
                </a:tc>
                <a:extLst>
                  <a:ext uri="{0D108BD9-81ED-4DB2-BD59-A6C34878D82A}">
                    <a16:rowId xmlns:a16="http://schemas.microsoft.com/office/drawing/2014/main" val="743634490"/>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108855" y="926272"/>
            <a:ext cx="393865" cy="412671"/>
          </a:xfrm>
          <a:prstGeom prst="ellipse">
            <a:avLst/>
          </a:prstGeom>
          <a:blipFill>
            <a:blip r:embed="rId3" cstate="print">
              <a:extLst>
                <a:ext uri="{28A0092B-C50C-407E-A947-70E740481C1C}">
                  <a14:useLocalDpi xmlns:a14="http://schemas.microsoft.com/office/drawing/2010/main" val="0"/>
                </a:ext>
              </a:extLst>
            </a:blip>
            <a:srcRect/>
            <a:stretch>
              <a:fillRect t="-15000" b="-1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4269277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gradFill flip="none" rotWithShape="1">
            <a:gsLst>
              <a:gs pos="0">
                <a:schemeClr val="accent6">
                  <a:lumMod val="67000"/>
                </a:schemeClr>
              </a:gs>
              <a:gs pos="82000">
                <a:schemeClr val="bg1"/>
              </a:gs>
              <a:gs pos="100000">
                <a:schemeClr val="bg1">
                  <a:lumMod val="95000"/>
                </a:schemeClr>
              </a:gs>
            </a:gsLst>
            <a:lin ang="16200000" scaled="1"/>
            <a:tileRect/>
          </a:gra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sk-SK" dirty="0">
                <a:solidFill>
                  <a:schemeClr val="bg1"/>
                </a:solidFill>
              </a:rPr>
              <a:t>       </a:t>
            </a:r>
            <a:r>
              <a:rPr lang="sk-SK" dirty="0">
                <a:solidFill>
                  <a:schemeClr val="tx1"/>
                </a:solidFill>
              </a:rPr>
              <a:t>Cluster 6 </a:t>
            </a:r>
            <a:r>
              <a:rPr lang="en-US" dirty="0">
                <a:solidFill>
                  <a:schemeClr val="tx1"/>
                </a:solidFill>
              </a:rPr>
              <a:t>Call 1 – two stage</a:t>
            </a: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842668875"/>
              </p:ext>
            </p:extLst>
          </p:nvPr>
        </p:nvGraphicFramePr>
        <p:xfrm>
          <a:off x="3" y="976745"/>
          <a:ext cx="12190287" cy="2445710"/>
        </p:xfrm>
        <a:graphic>
          <a:graphicData uri="http://schemas.openxmlformats.org/drawingml/2006/table">
            <a:tbl>
              <a:tblPr bandRow="1">
                <a:tableStyleId>{93296810-A885-4BE3-A3E7-6D5BEEA58F35}</a:tableStyleId>
              </a:tblPr>
              <a:tblGrid>
                <a:gridCol w="5424052">
                  <a:extLst>
                    <a:ext uri="{9D8B030D-6E8A-4147-A177-3AD203B41FA5}">
                      <a16:colId xmlns:a16="http://schemas.microsoft.com/office/drawing/2014/main" val="3971961322"/>
                    </a:ext>
                  </a:extLst>
                </a:gridCol>
                <a:gridCol w="2702806">
                  <a:extLst>
                    <a:ext uri="{9D8B030D-6E8A-4147-A177-3AD203B41FA5}">
                      <a16:colId xmlns:a16="http://schemas.microsoft.com/office/drawing/2014/main" val="2623185957"/>
                    </a:ext>
                  </a:extLst>
                </a:gridCol>
                <a:gridCol w="4063429">
                  <a:extLst>
                    <a:ext uri="{9D8B030D-6E8A-4147-A177-3AD203B41FA5}">
                      <a16:colId xmlns:a16="http://schemas.microsoft.com/office/drawing/2014/main" val="2167311554"/>
                    </a:ext>
                  </a:extLst>
                </a:gridCol>
              </a:tblGrid>
              <a:tr h="1222855">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2400" b="1" cap="all" baseline="0" dirty="0"/>
                        <a:t>Horizon-cl6-2025-01- </a:t>
                      </a:r>
                      <a:r>
                        <a:rPr lang="en-US" sz="2400" b="1" cap="none" baseline="0" noProof="0" dirty="0"/>
                        <a:t>two-stage</a:t>
                      </a:r>
                    </a:p>
                  </a:txBody>
                  <a:tcPr anchor="ctr">
                    <a:solidFill>
                      <a:schemeClr val="accent6">
                        <a:lumMod val="20000"/>
                        <a:lumOff val="80000"/>
                      </a:schemeClr>
                    </a:solidFill>
                  </a:tcPr>
                </a:tc>
                <a:tc>
                  <a:txBody>
                    <a:bodyPr/>
                    <a:lstStyle/>
                    <a:p>
                      <a:pPr lvl="1" algn="ctr"/>
                      <a:r>
                        <a:rPr lang="sk-SK" sz="2400" b="1" cap="all" baseline="0" dirty="0"/>
                        <a:t>6.5.2025</a:t>
                      </a:r>
                      <a:endParaRPr lang="en-GB" sz="2400" b="1" cap="all" baseline="0" dirty="0"/>
                    </a:p>
                  </a:txBody>
                  <a:tcPr anchor="ctr">
                    <a:solidFill>
                      <a:schemeClr val="accent6">
                        <a:lumMod val="20000"/>
                        <a:lumOff val="80000"/>
                      </a:schemeClr>
                    </a:solidFill>
                  </a:tcPr>
                </a:tc>
                <a:tc>
                  <a:txBody>
                    <a:bodyPr/>
                    <a:lstStyle/>
                    <a:p>
                      <a:pPr lvl="0" algn="ctr"/>
                      <a:r>
                        <a:rPr lang="sk-SK" sz="2400" b="1" cap="all" baseline="0" dirty="0"/>
                        <a:t>04.9.2025 (</a:t>
                      </a:r>
                      <a:r>
                        <a:rPr lang="en-US" sz="2400" b="1" cap="none" baseline="0" noProof="0" dirty="0"/>
                        <a:t>first</a:t>
                      </a:r>
                      <a:r>
                        <a:rPr lang="en-US" sz="2400" b="1" cap="all" baseline="0" noProof="0" dirty="0"/>
                        <a:t>)</a:t>
                      </a:r>
                    </a:p>
                    <a:p>
                      <a:pPr lvl="0" algn="ctr"/>
                      <a:r>
                        <a:rPr lang="en-US" sz="2400" b="1" cap="all" baseline="0" noProof="0" dirty="0"/>
                        <a:t>18.2.2025 (</a:t>
                      </a:r>
                      <a:r>
                        <a:rPr lang="en-US" sz="2400" b="1" cap="none" baseline="0" noProof="0" dirty="0"/>
                        <a:t>second</a:t>
                      </a:r>
                      <a:r>
                        <a:rPr lang="sk-SK" sz="2400" b="1" cap="all" baseline="0" dirty="0"/>
                        <a:t>)</a:t>
                      </a:r>
                      <a:endParaRPr lang="en-GB" sz="2400" b="1" cap="all" baseline="0"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1222855">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sk-SK" sz="2400" b="1" cap="all" baseline="0" dirty="0"/>
                    </a:p>
                  </a:txBody>
                  <a:tcPr anchor="ctr">
                    <a:solidFill>
                      <a:schemeClr val="accent6">
                        <a:lumMod val="20000"/>
                        <a:lumOff val="80000"/>
                      </a:schemeClr>
                    </a:solidFill>
                  </a:tcPr>
                </a:tc>
                <a:tc>
                  <a:txBody>
                    <a:bodyPr/>
                    <a:lstStyle/>
                    <a:p>
                      <a:pPr lvl="1" algn="ctr"/>
                      <a:endParaRPr lang="en-GB" sz="2400" b="1" cap="all" baseline="0" dirty="0"/>
                    </a:p>
                  </a:txBody>
                  <a:tcPr anchor="ctr">
                    <a:solidFill>
                      <a:schemeClr val="accent6">
                        <a:lumMod val="20000"/>
                        <a:lumOff val="80000"/>
                      </a:schemeClr>
                    </a:solidFill>
                  </a:tcPr>
                </a:tc>
                <a:tc>
                  <a:txBody>
                    <a:bodyPr/>
                    <a:lstStyle/>
                    <a:p>
                      <a:pPr lvl="0" algn="ctr"/>
                      <a:endParaRPr lang="en-GB" sz="2400" b="1" cap="all" baseline="0" dirty="0"/>
                    </a:p>
                  </a:txBody>
                  <a:tcPr anchor="ctr">
                    <a:solidFill>
                      <a:schemeClr val="accent6">
                        <a:lumMod val="20000"/>
                        <a:lumOff val="80000"/>
                      </a:schemeClr>
                    </a:solidFill>
                  </a:tcPr>
                </a:tc>
                <a:extLst>
                  <a:ext uri="{0D108BD9-81ED-4DB2-BD59-A6C34878D82A}">
                    <a16:rowId xmlns:a16="http://schemas.microsoft.com/office/drawing/2014/main" val="3800658999"/>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5" name="Skupina 4"/>
          <p:cNvGrpSpPr/>
          <p:nvPr/>
        </p:nvGrpSpPr>
        <p:grpSpPr>
          <a:xfrm>
            <a:off x="-42005" y="2209224"/>
            <a:ext cx="12276010" cy="786607"/>
            <a:chOff x="131452" y="1"/>
            <a:chExt cx="12276010" cy="786607"/>
          </a:xfrm>
        </p:grpSpPr>
        <p:sp>
          <p:nvSpPr>
            <p:cNvPr id="6" name="Obdĺžnik 5"/>
            <p:cNvSpPr/>
            <p:nvPr/>
          </p:nvSpPr>
          <p:spPr>
            <a:xfrm rot="10800000">
              <a:off x="131452" y="1"/>
              <a:ext cx="12276010" cy="786607"/>
            </a:xfrm>
            <a:prstGeom prst="rect">
              <a:avLst/>
            </a:prstGeom>
          </p:spPr>
          <p:style>
            <a:lnRef idx="0">
              <a:schemeClr val="accent6">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7" name="BlokTextu 6"/>
            <p:cNvSpPr txBox="1"/>
            <p:nvPr/>
          </p:nvSpPr>
          <p:spPr>
            <a:xfrm rot="21600000">
              <a:off x="131452" y="1"/>
              <a:ext cx="12276010" cy="7866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9673" tIns="91440" rIns="170688" bIns="91440" numCol="1" spcCol="1270" anchor="ctr" anchorCtr="0">
              <a:noAutofit/>
            </a:bodyPr>
            <a:lstStyle/>
            <a:p>
              <a:pPr lvl="0" algn="l" defTabSz="1066800" rtl="0">
                <a:lnSpc>
                  <a:spcPct val="90000"/>
                </a:lnSpc>
                <a:spcBef>
                  <a:spcPct val="0"/>
                </a:spcBef>
                <a:spcAft>
                  <a:spcPct val="35000"/>
                </a:spcAft>
              </a:pPr>
              <a:r>
                <a:rPr lang="sk-SK" sz="2400" kern="1200" noProof="0" dirty="0"/>
                <a:t>		</a:t>
              </a:r>
              <a:r>
                <a:rPr lang="en-GB" sz="2400" kern="1200" noProof="0" dirty="0">
                  <a:solidFill>
                    <a:schemeClr val="accent6">
                      <a:lumMod val="50000"/>
                    </a:schemeClr>
                  </a:solidFill>
                </a:rPr>
                <a:t>B</a:t>
              </a:r>
              <a:r>
                <a:rPr lang="sk-SK" sz="2400" kern="1200" noProof="0" dirty="0">
                  <a:solidFill>
                    <a:schemeClr val="accent6">
                      <a:lumMod val="50000"/>
                    </a:schemeClr>
                  </a:solidFill>
                </a:rPr>
                <a:t>iodiverzita a ekosystémové služby </a:t>
              </a:r>
              <a:endParaRPr lang="en-GB" sz="2400" b="1" kern="1200" noProof="0" dirty="0">
                <a:solidFill>
                  <a:schemeClr val="accent6">
                    <a:lumMod val="50000"/>
                  </a:schemeClr>
                </a:solidFill>
              </a:endParaRPr>
            </a:p>
          </p:txBody>
        </p:sp>
      </p:grpSp>
      <p:sp>
        <p:nvSpPr>
          <p:cNvPr id="9" name="Ovál 8"/>
          <p:cNvSpPr/>
          <p:nvPr/>
        </p:nvSpPr>
        <p:spPr>
          <a:xfrm>
            <a:off x="692997" y="2228724"/>
            <a:ext cx="747605" cy="747605"/>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grpSp>
        <p:nvGrpSpPr>
          <p:cNvPr id="11" name="Skupina 10"/>
          <p:cNvGrpSpPr/>
          <p:nvPr/>
        </p:nvGrpSpPr>
        <p:grpSpPr>
          <a:xfrm>
            <a:off x="-42005" y="3035162"/>
            <a:ext cx="12276010" cy="787676"/>
            <a:chOff x="131452" y="2021627"/>
            <a:chExt cx="12276010" cy="787676"/>
          </a:xfrm>
        </p:grpSpPr>
        <p:sp>
          <p:nvSpPr>
            <p:cNvPr id="12" name="Obdĺžnik 11"/>
            <p:cNvSpPr/>
            <p:nvPr/>
          </p:nvSpPr>
          <p:spPr>
            <a:xfrm rot="10800000">
              <a:off x="131452" y="2021627"/>
              <a:ext cx="12276010" cy="787676"/>
            </a:xfrm>
            <a:prstGeom prst="rect">
              <a:avLst/>
            </a:prstGeom>
          </p:spPr>
          <p:style>
            <a:lnRef idx="0">
              <a:schemeClr val="accent6">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13" name="BlokTextu 12"/>
            <p:cNvSpPr txBox="1"/>
            <p:nvPr/>
          </p:nvSpPr>
          <p:spPr>
            <a:xfrm rot="21600000">
              <a:off x="131452" y="2021627"/>
              <a:ext cx="12276010" cy="78767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9673" tIns="91440" rIns="170688" bIns="91440" numCol="1" spcCol="1270" anchor="ctr" anchorCtr="0">
              <a:noAutofit/>
            </a:bodyPr>
            <a:lstStyle/>
            <a:p>
              <a:pPr lvl="0" algn="l" defTabSz="1066800" rtl="0">
                <a:lnSpc>
                  <a:spcPct val="90000"/>
                </a:lnSpc>
                <a:spcBef>
                  <a:spcPct val="0"/>
                </a:spcBef>
                <a:spcAft>
                  <a:spcPct val="35000"/>
                </a:spcAft>
              </a:pPr>
              <a:r>
                <a:rPr lang="sk-SK" sz="2400" kern="1200" baseline="0" dirty="0"/>
                <a:t>		</a:t>
              </a:r>
              <a:r>
                <a:rPr lang="sk-SK" sz="2400" kern="1200" baseline="0" dirty="0">
                  <a:solidFill>
                    <a:schemeClr val="accent6">
                      <a:lumMod val="50000"/>
                    </a:schemeClr>
                  </a:solidFill>
                </a:rPr>
                <a:t>Odvetvia obehového hospodárstva a biohospodárstva </a:t>
              </a:r>
              <a:endParaRPr lang="en-GB" sz="2400" b="1" kern="1200" noProof="0" dirty="0">
                <a:solidFill>
                  <a:schemeClr val="accent6">
                    <a:lumMod val="50000"/>
                  </a:schemeClr>
                </a:solidFill>
              </a:endParaRPr>
            </a:p>
          </p:txBody>
        </p:sp>
      </p:grpSp>
      <p:sp>
        <p:nvSpPr>
          <p:cNvPr id="14" name="Ovál 13"/>
          <p:cNvSpPr/>
          <p:nvPr/>
        </p:nvSpPr>
        <p:spPr>
          <a:xfrm>
            <a:off x="692996" y="3035160"/>
            <a:ext cx="747605" cy="747605"/>
          </a:xfrm>
          <a:prstGeom prst="ellipse">
            <a:avLst/>
          </a:prstGeom>
          <a:blipFill>
            <a:blip r:embed="rId4"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grpSp>
        <p:nvGrpSpPr>
          <p:cNvPr id="18" name="Skupina 17"/>
          <p:cNvGrpSpPr/>
          <p:nvPr/>
        </p:nvGrpSpPr>
        <p:grpSpPr>
          <a:xfrm>
            <a:off x="-42005" y="3879395"/>
            <a:ext cx="12276010" cy="787318"/>
            <a:chOff x="131452" y="3033748"/>
            <a:chExt cx="12276010" cy="787318"/>
          </a:xfrm>
        </p:grpSpPr>
        <p:sp>
          <p:nvSpPr>
            <p:cNvPr id="19" name="Obdĺžnik 18"/>
            <p:cNvSpPr/>
            <p:nvPr/>
          </p:nvSpPr>
          <p:spPr>
            <a:xfrm rot="10800000">
              <a:off x="131452" y="3033748"/>
              <a:ext cx="12276010" cy="787318"/>
            </a:xfrm>
            <a:prstGeom prst="rect">
              <a:avLst/>
            </a:prstGeom>
          </p:spPr>
          <p:style>
            <a:lnRef idx="0">
              <a:schemeClr val="accent6">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20" name="BlokTextu 19"/>
            <p:cNvSpPr txBox="1"/>
            <p:nvPr/>
          </p:nvSpPr>
          <p:spPr>
            <a:xfrm rot="21600000">
              <a:off x="131452" y="3033748"/>
              <a:ext cx="12276010" cy="78731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9673" tIns="91440" rIns="170688" bIns="91440" numCol="1" spcCol="1270" anchor="ctr" anchorCtr="0">
              <a:noAutofit/>
            </a:bodyPr>
            <a:lstStyle/>
            <a:p>
              <a:pPr lvl="0" algn="l" defTabSz="1066800" rtl="0">
                <a:lnSpc>
                  <a:spcPct val="90000"/>
                </a:lnSpc>
                <a:spcBef>
                  <a:spcPct val="0"/>
                </a:spcBef>
                <a:spcAft>
                  <a:spcPct val="35000"/>
                </a:spcAft>
              </a:pPr>
              <a:r>
                <a:rPr lang="sk-SK" sz="2400" kern="1200" baseline="0" dirty="0"/>
                <a:t>		</a:t>
              </a:r>
              <a:r>
                <a:rPr lang="sk-SK" sz="2400" kern="1200" baseline="0" dirty="0">
                  <a:solidFill>
                    <a:schemeClr val="accent6">
                      <a:lumMod val="50000"/>
                    </a:schemeClr>
                  </a:solidFill>
                </a:rPr>
                <a:t>Čisté životné prostredie a nulové znečistenie </a:t>
              </a:r>
              <a:endParaRPr lang="en-GB" sz="2400" b="1" kern="1200" noProof="0" dirty="0">
                <a:solidFill>
                  <a:schemeClr val="accent6">
                    <a:lumMod val="50000"/>
                  </a:schemeClr>
                </a:solidFill>
              </a:endParaRPr>
            </a:p>
          </p:txBody>
        </p:sp>
      </p:grpSp>
      <p:sp>
        <p:nvSpPr>
          <p:cNvPr id="21" name="Ovál 20"/>
          <p:cNvSpPr/>
          <p:nvPr/>
        </p:nvSpPr>
        <p:spPr>
          <a:xfrm>
            <a:off x="692995" y="3919108"/>
            <a:ext cx="747605" cy="747605"/>
          </a:xfrm>
          <a:prstGeom prst="ellipse">
            <a:avLst/>
          </a:prstGeom>
          <a:blipFill>
            <a:blip r:embed="rId5">
              <a:extLst>
                <a:ext uri="{28A0092B-C50C-407E-A947-70E740481C1C}">
                  <a14:useLocalDpi xmlns:a14="http://schemas.microsoft.com/office/drawing/2010/main" val="0"/>
                </a:ext>
              </a:extLst>
            </a:blip>
            <a:srcRect/>
            <a:stretch>
              <a:fillRect l="-19000" r="-19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4267261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gradFill flip="none" rotWithShape="1">
            <a:gsLst>
              <a:gs pos="0">
                <a:schemeClr val="accent6">
                  <a:lumMod val="75000"/>
                </a:schemeClr>
              </a:gs>
              <a:gs pos="82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16200000" scaled="1"/>
            <a:tileRect/>
          </a:gradFill>
        </p:spPr>
        <p:txBody>
          <a:bodyPr/>
          <a:lstStyle/>
          <a:p>
            <a:r>
              <a:rPr lang="sk-SK" dirty="0">
                <a:solidFill>
                  <a:schemeClr val="tx1"/>
                </a:solidFill>
              </a:rPr>
              <a:t>        Cluster 6 </a:t>
            </a:r>
            <a:r>
              <a:rPr lang="en-US" dirty="0">
                <a:solidFill>
                  <a:schemeClr val="tx1"/>
                </a:solidFill>
              </a:rPr>
              <a:t>Call 1 – </a:t>
            </a:r>
            <a:r>
              <a:rPr lang="en-US" cap="none" dirty="0">
                <a:solidFill>
                  <a:schemeClr val="tx1"/>
                </a:solidFill>
              </a:rPr>
              <a:t>two-stage</a:t>
            </a:r>
            <a:r>
              <a:rPr lang="en-US" dirty="0">
                <a:solidFill>
                  <a:schemeClr val="tx1"/>
                </a:solidFill>
              </a:rPr>
              <a:t> </a:t>
            </a:r>
            <a:r>
              <a:rPr lang="sk-SK" dirty="0">
                <a:solidFill>
                  <a:schemeClr val="tx1"/>
                </a:solidFill>
              </a:rPr>
              <a:t>					        BIODIV (D1)</a:t>
            </a:r>
            <a:endParaRPr lang="en-GB" dirty="0">
              <a:solidFill>
                <a:schemeClr val="tx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711788871"/>
              </p:ext>
            </p:extLst>
          </p:nvPr>
        </p:nvGraphicFramePr>
        <p:xfrm>
          <a:off x="857" y="932973"/>
          <a:ext cx="12190287" cy="1811520"/>
        </p:xfrm>
        <a:graphic>
          <a:graphicData uri="http://schemas.openxmlformats.org/drawingml/2006/table">
            <a:tbl>
              <a:tblPr bandRow="1">
                <a:tableStyleId>{F5AB1C69-6EDB-4FF4-983F-18BD219EF322}</a:tableStyleId>
              </a:tblPr>
              <a:tblGrid>
                <a:gridCol w="561851">
                  <a:extLst>
                    <a:ext uri="{9D8B030D-6E8A-4147-A177-3AD203B41FA5}">
                      <a16:colId xmlns:a16="http://schemas.microsoft.com/office/drawing/2014/main" val="3971961322"/>
                    </a:ext>
                  </a:extLst>
                </a:gridCol>
                <a:gridCol w="10327899">
                  <a:extLst>
                    <a:ext uri="{9D8B030D-6E8A-4147-A177-3AD203B41FA5}">
                      <a16:colId xmlns:a16="http://schemas.microsoft.com/office/drawing/2014/main" val="1332006345"/>
                    </a:ext>
                  </a:extLst>
                </a:gridCol>
                <a:gridCol w="688368">
                  <a:extLst>
                    <a:ext uri="{9D8B030D-6E8A-4147-A177-3AD203B41FA5}">
                      <a16:colId xmlns:a16="http://schemas.microsoft.com/office/drawing/2014/main" val="2623185957"/>
                    </a:ext>
                  </a:extLst>
                </a:gridCol>
                <a:gridCol w="612169">
                  <a:extLst>
                    <a:ext uri="{9D8B030D-6E8A-4147-A177-3AD203B41FA5}">
                      <a16:colId xmlns:a16="http://schemas.microsoft.com/office/drawing/2014/main" val="2167311554"/>
                    </a:ext>
                  </a:extLst>
                </a:gridCol>
              </a:tblGrid>
              <a:tr h="360000">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1800" cap="all" dirty="0"/>
                        <a:t>  Biodiverzita</a:t>
                      </a:r>
                      <a:r>
                        <a:rPr lang="sk-SK" sz="1800" cap="all" baseline="0" dirty="0"/>
                        <a:t> – </a:t>
                      </a:r>
                      <a:r>
                        <a:rPr lang="sk-SK" sz="1800" cap="none" baseline="0" dirty="0"/>
                        <a:t>obnova ekosystémov pre odolnú spoločnosť a hospodárstvo</a:t>
                      </a:r>
                      <a:endParaRPr lang="sk-SK" sz="1800" b="1" cap="all" dirty="0"/>
                    </a:p>
                  </a:txBody>
                  <a:tcPr anchor="ctr">
                    <a:solidFill>
                      <a:schemeClr val="accent6">
                        <a:lumMod val="20000"/>
                        <a:lumOff val="80000"/>
                      </a:schemeClr>
                    </a:solidFill>
                  </a:tcPr>
                </a:tc>
                <a:tc hMerge="1">
                  <a:txBody>
                    <a:bodyPr/>
                    <a:lstStyle/>
                    <a:p>
                      <a:endParaRPr lang="en-GB"/>
                    </a:p>
                  </a:txBody>
                  <a:tcPr/>
                </a:tc>
                <a:tc>
                  <a:txBody>
                    <a:bodyPr/>
                    <a:lstStyle/>
                    <a:p>
                      <a:pPr lvl="1" algn="ctr"/>
                      <a:endParaRPr lang="en-GB" sz="1800" dirty="0"/>
                    </a:p>
                  </a:txBody>
                  <a:tcPr anchor="ctr">
                    <a:solidFill>
                      <a:schemeClr val="accent6">
                        <a:lumMod val="20000"/>
                        <a:lumOff val="80000"/>
                      </a:schemeClr>
                    </a:solidFill>
                  </a:tcPr>
                </a:tc>
                <a:tc>
                  <a:txBody>
                    <a:bodyPr/>
                    <a:lstStyle/>
                    <a:p>
                      <a:pPr lvl="1" algn="ctr"/>
                      <a:endParaRPr lang="en-GB" sz="1800"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Living labs and lighthouses co-creating innovative solutions for forests and freshwater ecosystems restoration</a:t>
                      </a:r>
                      <a:endParaRPr lang="sk-SK" sz="1800" b="0" kern="120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4075715814"/>
                  </a:ext>
                </a:extLst>
              </a:tr>
              <a:tr h="36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sk-SK" sz="1800" dirty="0"/>
                    </a:p>
                  </a:txBody>
                  <a:tcPr anchor="ctr">
                    <a:solidFill>
                      <a:schemeClr val="accent6">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cap="all" dirty="0"/>
                        <a:t>Biodiverzita</a:t>
                      </a:r>
                      <a:r>
                        <a:rPr lang="sk-SK" sz="1800" cap="all" baseline="0" dirty="0"/>
                        <a:t> – </a:t>
                      </a:r>
                      <a:r>
                        <a:rPr lang="sk-SK" sz="1800" cap="none" baseline="0" dirty="0"/>
                        <a:t>postupy v poľnohospodárstve šetrné k biodiverzite </a:t>
                      </a:r>
                      <a:endParaRPr lang="en-US" sz="1800" kern="1200" noProof="0" dirty="0">
                        <a:solidFill>
                          <a:schemeClr val="tx1"/>
                        </a:solidFill>
                        <a:effectLst/>
                        <a:latin typeface="+mn-lt"/>
                        <a:ea typeface="+mn-ea"/>
                        <a:cs typeface="+mn-cs"/>
                      </a:endParaRPr>
                    </a:p>
                  </a:txBody>
                  <a:tcPr anchor="ctr">
                    <a:solidFill>
                      <a:schemeClr val="accent6">
                        <a:lumMod val="20000"/>
                        <a:lumOff val="80000"/>
                      </a:schemeClr>
                    </a:solidFill>
                  </a:tcPr>
                </a:tc>
                <a:tc>
                  <a:txBody>
                    <a:bodyPr/>
                    <a:lstStyle/>
                    <a:p>
                      <a:pPr marL="0" lvl="1" indent="0" algn="ctr"/>
                      <a:endParaRPr lang="en-GB" sz="1800" dirty="0"/>
                    </a:p>
                  </a:txBody>
                  <a:tcPr anchor="ctr">
                    <a:solidFill>
                      <a:schemeClr val="accent6">
                        <a:lumMod val="20000"/>
                        <a:lumOff val="80000"/>
                      </a:schemeClr>
                    </a:solidFill>
                  </a:tcPr>
                </a:tc>
                <a:tc>
                  <a:txBody>
                    <a:bodyPr/>
                    <a:lstStyle/>
                    <a:p>
                      <a:pPr lvl="0" algn="l"/>
                      <a:endParaRPr lang="en-GB" sz="1400" dirty="0"/>
                    </a:p>
                  </a:txBody>
                  <a:tcPr anchor="ctr">
                    <a:solidFill>
                      <a:schemeClr val="accent6">
                        <a:lumMod val="20000"/>
                        <a:lumOff val="80000"/>
                      </a:schemeClr>
                    </a:solidFill>
                  </a:tcPr>
                </a:tc>
                <a:extLst>
                  <a:ext uri="{0D108BD9-81ED-4DB2-BD59-A6C34878D82A}">
                    <a16:rowId xmlns:a16="http://schemas.microsoft.com/office/drawing/2014/main" val="206378162"/>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02</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Breeding for resilience: enhancing multi</a:t>
                      </a:r>
                      <a:r>
                        <a:rPr lang="sk-SK" sz="1800" kern="1200" noProof="0" dirty="0">
                          <a:effectLst/>
                        </a:rPr>
                        <a:t>-</a:t>
                      </a:r>
                      <a:r>
                        <a:rPr lang="en-US" sz="1800" kern="1200" noProof="0" dirty="0">
                          <a:effectLst/>
                        </a:rPr>
                        <a:t>stress tolerance in crops</a:t>
                      </a:r>
                      <a:endParaRPr lang="en-US" sz="1800" kern="1200" noProof="0" dirty="0">
                        <a:solidFill>
                          <a:schemeClr val="tx1"/>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l"/>
                      <a:endParaRPr lang="en-GB" sz="1400" dirty="0"/>
                    </a:p>
                  </a:txBody>
                  <a:tcPr anchor="ctr"/>
                </a:tc>
                <a:extLst>
                  <a:ext uri="{0D108BD9-81ED-4DB2-BD59-A6C34878D82A}">
                    <a16:rowId xmlns:a16="http://schemas.microsoft.com/office/drawing/2014/main" val="1149969664"/>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108855" y="945227"/>
            <a:ext cx="389081" cy="437259"/>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4667002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gradFill>
            <a:gsLst>
              <a:gs pos="0">
                <a:schemeClr val="accent6">
                  <a:lumMod val="75000"/>
                </a:schemeClr>
              </a:gs>
              <a:gs pos="82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16200000" scaled="1"/>
          </a:gradFill>
        </p:spPr>
        <p:txBody>
          <a:bodyPr/>
          <a:lstStyle/>
          <a:p>
            <a:r>
              <a:rPr lang="sk-SK" dirty="0">
                <a:solidFill>
                  <a:schemeClr val="bg1"/>
                </a:solidFill>
              </a:rPr>
              <a:t>        </a:t>
            </a:r>
            <a:r>
              <a:rPr lang="sk-SK" dirty="0">
                <a:solidFill>
                  <a:schemeClr val="tx1"/>
                </a:solidFill>
              </a:rPr>
              <a:t>Cluster </a:t>
            </a:r>
            <a:r>
              <a:rPr lang="en-US" dirty="0">
                <a:solidFill>
                  <a:schemeClr val="tx1"/>
                </a:solidFill>
              </a:rPr>
              <a:t>6 Call 1 – </a:t>
            </a:r>
            <a:r>
              <a:rPr lang="en-US" cap="none" dirty="0">
                <a:solidFill>
                  <a:schemeClr val="tx1"/>
                </a:solidFill>
              </a:rPr>
              <a:t>two-stage </a:t>
            </a:r>
            <a:r>
              <a:rPr lang="en-US" dirty="0">
                <a:solidFill>
                  <a:schemeClr val="tx1"/>
                </a:solidFill>
              </a:rPr>
              <a:t> </a:t>
            </a:r>
            <a:r>
              <a:rPr lang="sk-SK" dirty="0">
                <a:solidFill>
                  <a:schemeClr val="tx1"/>
                </a:solidFill>
              </a:rPr>
              <a:t>					        CIRCBIO (D3)	         </a:t>
            </a:r>
            <a:endParaRPr lang="en-GB" dirty="0">
              <a:solidFill>
                <a:schemeClr val="tx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1869617969"/>
              </p:ext>
            </p:extLst>
          </p:nvPr>
        </p:nvGraphicFramePr>
        <p:xfrm>
          <a:off x="-10866" y="921250"/>
          <a:ext cx="12190287" cy="1445760"/>
        </p:xfrm>
        <a:graphic>
          <a:graphicData uri="http://schemas.openxmlformats.org/drawingml/2006/table">
            <a:tbl>
              <a:tblPr bandRow="1">
                <a:tableStyleId>{93296810-A885-4BE3-A3E7-6D5BEEA58F35}</a:tableStyleId>
              </a:tblPr>
              <a:tblGrid>
                <a:gridCol w="538405">
                  <a:extLst>
                    <a:ext uri="{9D8B030D-6E8A-4147-A177-3AD203B41FA5}">
                      <a16:colId xmlns:a16="http://schemas.microsoft.com/office/drawing/2014/main" val="3971961322"/>
                    </a:ext>
                  </a:extLst>
                </a:gridCol>
                <a:gridCol w="10363068">
                  <a:extLst>
                    <a:ext uri="{9D8B030D-6E8A-4147-A177-3AD203B41FA5}">
                      <a16:colId xmlns:a16="http://schemas.microsoft.com/office/drawing/2014/main" val="1332006345"/>
                    </a:ext>
                  </a:extLst>
                </a:gridCol>
                <a:gridCol w="719191">
                  <a:extLst>
                    <a:ext uri="{9D8B030D-6E8A-4147-A177-3AD203B41FA5}">
                      <a16:colId xmlns:a16="http://schemas.microsoft.com/office/drawing/2014/main" val="2623185957"/>
                    </a:ext>
                  </a:extLst>
                </a:gridCol>
                <a:gridCol w="569623">
                  <a:extLst>
                    <a:ext uri="{9D8B030D-6E8A-4147-A177-3AD203B41FA5}">
                      <a16:colId xmlns:a16="http://schemas.microsoft.com/office/drawing/2014/main" val="2167311554"/>
                    </a:ext>
                  </a:extLst>
                </a:gridCol>
              </a:tblGrid>
              <a:tr h="54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b="1" cap="all" baseline="0" noProof="0" dirty="0"/>
                        <a:t>  Circular economy and bioeconomy sectors</a:t>
                      </a:r>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360000">
                <a:tc gridSpan="4">
                  <a:txBody>
                    <a:bodyPr/>
                    <a:lstStyle/>
                    <a:p>
                      <a:pPr marL="539750" marR="0" lvl="1" indent="0" algn="l" defTabSz="914400" rtl="0" eaLnBrk="1" fontAlgn="auto" latinLnBrk="0" hangingPunct="1">
                        <a:lnSpc>
                          <a:spcPct val="100000"/>
                        </a:lnSpc>
                        <a:spcBef>
                          <a:spcPts val="0"/>
                        </a:spcBef>
                        <a:spcAft>
                          <a:spcPts val="0"/>
                        </a:spcAft>
                        <a:buClrTx/>
                        <a:buSzTx/>
                        <a:buFontTx/>
                        <a:buNone/>
                        <a:tabLst/>
                        <a:defRPr/>
                      </a:pPr>
                      <a:r>
                        <a:rPr lang="sk-SK" sz="1800" b="1" kern="1200" baseline="0" noProof="0" dirty="0">
                          <a:solidFill>
                            <a:schemeClr val="tx1"/>
                          </a:solidFill>
                          <a:effectLst/>
                          <a:latin typeface="+mn-lt"/>
                          <a:ea typeface="+mn-ea"/>
                          <a:cs typeface="+mn-cs"/>
                        </a:rPr>
                        <a:t>Umožnenie prechodu na obehové hospodárstvo</a:t>
                      </a:r>
                      <a:endParaRPr lang="en-US" sz="1800" b="1" kern="1200" baseline="0" noProof="0" dirty="0">
                        <a:solidFill>
                          <a:schemeClr val="tx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solidFill>
                      <a:schemeClr val="bg1">
                        <a:lumMod val="95000"/>
                      </a:schemeClr>
                    </a:solidFill>
                  </a:tcPr>
                </a:tc>
                <a:tc hMerge="1">
                  <a:txBody>
                    <a:bodyPr/>
                    <a:lstStyle/>
                    <a:p>
                      <a:pPr marL="0" lvl="1" indent="0" algn="ctr"/>
                      <a:endParaRPr lang="en-GB" dirty="0"/>
                    </a:p>
                  </a:txBody>
                  <a:tcPr anchor="ctr">
                    <a:solidFill>
                      <a:schemeClr val="bg1">
                        <a:lumMod val="95000"/>
                      </a:schemeClr>
                    </a:solidFill>
                  </a:tcPr>
                </a:tc>
                <a:tc hMerge="1">
                  <a:txBody>
                    <a:bodyPr/>
                    <a:lstStyle/>
                    <a:p>
                      <a:pPr lvl="1" algn="ctr"/>
                      <a:endParaRPr lang="en-GB" dirty="0"/>
                    </a:p>
                  </a:txBody>
                  <a:tcPr anchor="ctr">
                    <a:solidFill>
                      <a:schemeClr val="bg1">
                        <a:lumMod val="95000"/>
                      </a:schemeClr>
                    </a:solidFill>
                  </a:tcPr>
                </a:tc>
                <a:extLst>
                  <a:ext uri="{0D108BD9-81ED-4DB2-BD59-A6C34878D82A}">
                    <a16:rowId xmlns:a16="http://schemas.microsoft.com/office/drawing/2014/main" val="83410168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solidFill>
                            <a:schemeClr val="tx1"/>
                          </a:solidFill>
                        </a:rPr>
                        <a:t>01</a:t>
                      </a:r>
                    </a:p>
                  </a:txBody>
                  <a:tcPr anchor="c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sng" kern="1200" noProof="0" dirty="0">
                          <a:solidFill>
                            <a:schemeClr val="tx1"/>
                          </a:solidFill>
                          <a:effectLst/>
                          <a:latin typeface="+mn-lt"/>
                          <a:ea typeface="+mn-ea"/>
                          <a:cs typeface="+mn-cs"/>
                        </a:rPr>
                        <a:t>Open topic: </a:t>
                      </a:r>
                      <a:r>
                        <a:rPr lang="en-US" sz="1800" kern="1200" noProof="0" dirty="0">
                          <a:solidFill>
                            <a:schemeClr val="tx1"/>
                          </a:solidFill>
                          <a:effectLst/>
                          <a:latin typeface="+mn-lt"/>
                          <a:ea typeface="+mn-ea"/>
                          <a:cs typeface="+mn-cs"/>
                        </a:rPr>
                        <a:t>Innovative solutions for the sustainable and circular transformation of SMEs</a:t>
                      </a:r>
                    </a:p>
                  </a:txBody>
                  <a:tcPr anchor="ctr">
                    <a:solidFill>
                      <a:schemeClr val="bg1">
                        <a:lumMod val="95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solidFill>
                            <a:schemeClr val="tx1"/>
                          </a:solidFill>
                        </a:rPr>
                        <a:t>IA</a:t>
                      </a:r>
                      <a:endParaRPr lang="en-GB" sz="1800" dirty="0">
                        <a:solidFill>
                          <a:schemeClr val="tx1"/>
                        </a:solidFill>
                      </a:endParaRPr>
                    </a:p>
                  </a:txBody>
                  <a:tcPr anchor="ctr">
                    <a:solidFill>
                      <a:schemeClr val="bg1">
                        <a:lumMod val="95000"/>
                      </a:schemeClr>
                    </a:solidFill>
                  </a:tcPr>
                </a:tc>
                <a:tc>
                  <a:txBody>
                    <a:bodyPr/>
                    <a:lstStyle/>
                    <a:p>
                      <a:pPr lvl="1" algn="ctr"/>
                      <a:endParaRPr lang="en-GB" sz="1800" dirty="0">
                        <a:solidFill>
                          <a:schemeClr val="tx1"/>
                        </a:solidFill>
                      </a:endParaRPr>
                    </a:p>
                  </a:txBody>
                  <a:tcPr anchor="ctr">
                    <a:solidFill>
                      <a:schemeClr val="bg1">
                        <a:lumMod val="95000"/>
                      </a:schemeClr>
                    </a:solidFill>
                  </a:tcPr>
                </a:tc>
                <a:extLst>
                  <a:ext uri="{0D108BD9-81ED-4DB2-BD59-A6C34878D82A}">
                    <a16:rowId xmlns:a16="http://schemas.microsoft.com/office/drawing/2014/main" val="4075715814"/>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Ovál 5"/>
          <p:cNvSpPr/>
          <p:nvPr/>
        </p:nvSpPr>
        <p:spPr>
          <a:xfrm>
            <a:off x="108856" y="937485"/>
            <a:ext cx="412678" cy="390573"/>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28963165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gradFill>
            <a:gsLst>
              <a:gs pos="0">
                <a:schemeClr val="accent6">
                  <a:lumMod val="75000"/>
                </a:schemeClr>
              </a:gs>
              <a:gs pos="82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16200000" scaled="1"/>
          </a:gradFill>
        </p:spPr>
        <p:txBody>
          <a:bodyPr/>
          <a:lstStyle/>
          <a:p>
            <a:r>
              <a:rPr lang="sk-SK" dirty="0">
                <a:solidFill>
                  <a:schemeClr val="bg1"/>
                </a:solidFill>
              </a:rPr>
              <a:t>        </a:t>
            </a:r>
            <a:r>
              <a:rPr lang="sk-SK" dirty="0">
                <a:solidFill>
                  <a:schemeClr val="tx1"/>
                </a:solidFill>
              </a:rPr>
              <a:t>Cluster 6 </a:t>
            </a:r>
            <a:r>
              <a:rPr lang="en-US" dirty="0">
                <a:solidFill>
                  <a:schemeClr val="tx1"/>
                </a:solidFill>
              </a:rPr>
              <a:t>Call 1 – </a:t>
            </a:r>
            <a:r>
              <a:rPr lang="en-US" cap="none" dirty="0">
                <a:solidFill>
                  <a:schemeClr val="tx1"/>
                </a:solidFill>
              </a:rPr>
              <a:t>two-stage</a:t>
            </a:r>
            <a:r>
              <a:rPr lang="sk-SK" cap="none" dirty="0">
                <a:solidFill>
                  <a:schemeClr val="tx1"/>
                </a:solidFill>
              </a:rPr>
              <a:t>					        ZEROPOLLUTION (D4)	</a:t>
            </a:r>
            <a:r>
              <a:rPr lang="en-US" cap="none" dirty="0">
                <a:solidFill>
                  <a:schemeClr val="tx1"/>
                </a:solidFill>
              </a:rPr>
              <a:t>  </a:t>
            </a:r>
            <a:endParaRPr lang="en-GB" dirty="0">
              <a:solidFill>
                <a:schemeClr val="tx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2174329184"/>
              </p:ext>
            </p:extLst>
          </p:nvPr>
        </p:nvGraphicFramePr>
        <p:xfrm>
          <a:off x="-10866" y="921250"/>
          <a:ext cx="12190287" cy="1260000"/>
        </p:xfrm>
        <a:graphic>
          <a:graphicData uri="http://schemas.openxmlformats.org/drawingml/2006/table">
            <a:tbl>
              <a:tblPr bandRow="1">
                <a:tableStyleId>{93296810-A885-4BE3-A3E7-6D5BEEA58F35}</a:tableStyleId>
              </a:tblPr>
              <a:tblGrid>
                <a:gridCol w="538405">
                  <a:extLst>
                    <a:ext uri="{9D8B030D-6E8A-4147-A177-3AD203B41FA5}">
                      <a16:colId xmlns:a16="http://schemas.microsoft.com/office/drawing/2014/main" val="3971961322"/>
                    </a:ext>
                  </a:extLst>
                </a:gridCol>
                <a:gridCol w="10342519">
                  <a:extLst>
                    <a:ext uri="{9D8B030D-6E8A-4147-A177-3AD203B41FA5}">
                      <a16:colId xmlns:a16="http://schemas.microsoft.com/office/drawing/2014/main" val="1332006345"/>
                    </a:ext>
                  </a:extLst>
                </a:gridCol>
                <a:gridCol w="698643">
                  <a:extLst>
                    <a:ext uri="{9D8B030D-6E8A-4147-A177-3AD203B41FA5}">
                      <a16:colId xmlns:a16="http://schemas.microsoft.com/office/drawing/2014/main" val="2623185957"/>
                    </a:ext>
                  </a:extLst>
                </a:gridCol>
                <a:gridCol w="610720">
                  <a:extLst>
                    <a:ext uri="{9D8B030D-6E8A-4147-A177-3AD203B41FA5}">
                      <a16:colId xmlns:a16="http://schemas.microsoft.com/office/drawing/2014/main" val="2167311554"/>
                    </a:ext>
                  </a:extLst>
                </a:gridCol>
              </a:tblGrid>
              <a:tr h="54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b="1" cap="all" baseline="0" noProof="0" dirty="0"/>
                        <a:t>  Clean ENVIRONMENT AND ZERO POLLUTION</a:t>
                      </a:r>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72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01</a:t>
                      </a:r>
                    </a:p>
                  </a:txBody>
                  <a:tcPr anchor="c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sng" kern="1200" noProof="0" dirty="0">
                          <a:solidFill>
                            <a:schemeClr val="tx1"/>
                          </a:solidFill>
                          <a:effectLst/>
                          <a:latin typeface="+mn-lt"/>
                          <a:ea typeface="+mn-ea"/>
                          <a:cs typeface="+mn-cs"/>
                        </a:rPr>
                        <a:t>Open topic</a:t>
                      </a:r>
                      <a:r>
                        <a:rPr lang="en-US" sz="1800" kern="1200" noProof="0" dirty="0">
                          <a:solidFill>
                            <a:schemeClr val="tx1"/>
                          </a:solidFill>
                          <a:effectLst/>
                          <a:latin typeface="+mn-lt"/>
                          <a:ea typeface="+mn-ea"/>
                          <a:cs typeface="+mn-cs"/>
                        </a:rPr>
                        <a:t>: Substances of concern and emerging pollutants from bio-based industries and products: mapping and replacement</a:t>
                      </a:r>
                    </a:p>
                  </a:txBody>
                  <a:tcPr anchor="ctr">
                    <a:solidFill>
                      <a:schemeClr val="bg1">
                        <a:lumMod val="95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solidFill>
                            <a:schemeClr val="tx1"/>
                          </a:solidFill>
                        </a:rPr>
                        <a:t>IA</a:t>
                      </a:r>
                      <a:endParaRPr lang="en-GB" sz="1800" dirty="0">
                        <a:solidFill>
                          <a:schemeClr val="tx1"/>
                        </a:solidFill>
                      </a:endParaRPr>
                    </a:p>
                  </a:txBody>
                  <a:tcPr anchor="ctr">
                    <a:solidFill>
                      <a:schemeClr val="bg1">
                        <a:lumMod val="95000"/>
                      </a:schemeClr>
                    </a:solidFill>
                  </a:tcPr>
                </a:tc>
                <a:tc>
                  <a:txBody>
                    <a:bodyPr/>
                    <a:lstStyle/>
                    <a:p>
                      <a:pPr lvl="1" algn="ctr"/>
                      <a:endParaRPr lang="en-GB" sz="1800" dirty="0"/>
                    </a:p>
                  </a:txBody>
                  <a:tcPr anchor="ctr">
                    <a:solidFill>
                      <a:schemeClr val="bg1">
                        <a:lumMod val="95000"/>
                      </a:schemeClr>
                    </a:solidFill>
                  </a:tcPr>
                </a:tc>
                <a:extLst>
                  <a:ext uri="{0D108BD9-81ED-4DB2-BD59-A6C34878D82A}">
                    <a16:rowId xmlns:a16="http://schemas.microsoft.com/office/drawing/2014/main" val="4075715814"/>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25177" y="956197"/>
            <a:ext cx="570726" cy="546776"/>
          </a:xfrm>
          <a:prstGeom prst="ellipse">
            <a:avLst/>
          </a:prstGeom>
          <a:blipFill>
            <a:blip r:embed="rId3">
              <a:extLst>
                <a:ext uri="{28A0092B-C50C-407E-A947-70E740481C1C}">
                  <a14:useLocalDpi xmlns:a14="http://schemas.microsoft.com/office/drawing/2010/main" val="0"/>
                </a:ext>
              </a:extLst>
            </a:blip>
            <a:srcRect/>
            <a:stretch>
              <a:fillRect l="-19000" r="-19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27001477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gradFill>
            <a:gsLst>
              <a:gs pos="0">
                <a:schemeClr val="accent6">
                  <a:lumMod val="67000"/>
                </a:schemeClr>
              </a:gs>
              <a:gs pos="82000">
                <a:schemeClr val="bg1"/>
              </a:gs>
              <a:gs pos="100000">
                <a:schemeClr val="bg1">
                  <a:lumMod val="85000"/>
                </a:schemeClr>
              </a:gs>
            </a:gsLst>
            <a:lin ang="16200000" scaled="1"/>
          </a:gradFill>
        </p:spPr>
        <p: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dirty="0">
                <a:solidFill>
                  <a:schemeClr val="bg1"/>
                </a:solidFill>
              </a:rPr>
              <a:t> </a:t>
            </a:r>
            <a:r>
              <a:rPr lang="sk-SK" sz="2400" b="1" cap="all" dirty="0">
                <a:solidFill>
                  <a:schemeClr val="tx1"/>
                </a:solidFill>
              </a:rPr>
              <a:t>Cluster 6 </a:t>
            </a:r>
            <a:r>
              <a:rPr lang="en-US" sz="2400" b="1" cap="all" dirty="0">
                <a:solidFill>
                  <a:schemeClr val="tx1"/>
                </a:solidFill>
              </a:rPr>
              <a:t>Call 2 – </a:t>
            </a:r>
            <a:r>
              <a:rPr lang="sk-SK" sz="2400" b="1" dirty="0">
                <a:solidFill>
                  <a:schemeClr val="tx1"/>
                </a:solidFill>
              </a:rPr>
              <a:t>TWO</a:t>
            </a:r>
            <a:r>
              <a:rPr lang="en-US" sz="2400" b="1" dirty="0">
                <a:solidFill>
                  <a:schemeClr val="tx1"/>
                </a:solidFill>
              </a:rPr>
              <a:t>-</a:t>
            </a:r>
            <a:r>
              <a:rPr lang="sk-SK" sz="2400" b="1" dirty="0">
                <a:solidFill>
                  <a:schemeClr val="tx1"/>
                </a:solidFill>
              </a:rPr>
              <a:t>STAGE</a:t>
            </a:r>
            <a:endParaRPr lang="en-US" sz="2400" b="1" dirty="0">
              <a:solidFill>
                <a:schemeClr val="tx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1101151111"/>
              </p:ext>
            </p:extLst>
          </p:nvPr>
        </p:nvGraphicFramePr>
        <p:xfrm>
          <a:off x="3" y="976745"/>
          <a:ext cx="12190287" cy="1222855"/>
        </p:xfrm>
        <a:graphic>
          <a:graphicData uri="http://schemas.openxmlformats.org/drawingml/2006/table">
            <a:tbl>
              <a:tblPr bandRow="1">
                <a:tableStyleId>{93296810-A885-4BE3-A3E7-6D5BEEA58F35}</a:tableStyleId>
              </a:tblPr>
              <a:tblGrid>
                <a:gridCol w="5424052">
                  <a:extLst>
                    <a:ext uri="{9D8B030D-6E8A-4147-A177-3AD203B41FA5}">
                      <a16:colId xmlns:a16="http://schemas.microsoft.com/office/drawing/2014/main" val="3971961322"/>
                    </a:ext>
                  </a:extLst>
                </a:gridCol>
                <a:gridCol w="2702806">
                  <a:extLst>
                    <a:ext uri="{9D8B030D-6E8A-4147-A177-3AD203B41FA5}">
                      <a16:colId xmlns:a16="http://schemas.microsoft.com/office/drawing/2014/main" val="2623185957"/>
                    </a:ext>
                  </a:extLst>
                </a:gridCol>
                <a:gridCol w="4063429">
                  <a:extLst>
                    <a:ext uri="{9D8B030D-6E8A-4147-A177-3AD203B41FA5}">
                      <a16:colId xmlns:a16="http://schemas.microsoft.com/office/drawing/2014/main" val="2167311554"/>
                    </a:ext>
                  </a:extLst>
                </a:gridCol>
              </a:tblGrid>
              <a:tr h="1222855">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2400" b="1" cap="all" baseline="0" dirty="0"/>
                        <a:t>Horizon-cl6-2025-02-</a:t>
                      </a:r>
                      <a:r>
                        <a:rPr lang="sk-SK" sz="2400" b="1" cap="none" baseline="0" dirty="0"/>
                        <a:t>two-stage</a:t>
                      </a:r>
                    </a:p>
                  </a:txBody>
                  <a:tcPr anchor="ctr">
                    <a:solidFill>
                      <a:schemeClr val="accent6">
                        <a:lumMod val="20000"/>
                        <a:lumOff val="80000"/>
                      </a:schemeClr>
                    </a:solidFill>
                  </a:tcPr>
                </a:tc>
                <a:tc>
                  <a:txBody>
                    <a:bodyPr/>
                    <a:lstStyle/>
                    <a:p>
                      <a:pPr lvl="1" algn="ctr"/>
                      <a:r>
                        <a:rPr lang="sk-SK" sz="2400" b="1" cap="all" baseline="0" dirty="0"/>
                        <a:t>6.5.2025</a:t>
                      </a:r>
                      <a:endParaRPr lang="en-GB" sz="2400" b="1" cap="all" baseline="0" dirty="0"/>
                    </a:p>
                  </a:txBody>
                  <a:tcPr anchor="ctr">
                    <a:solidFill>
                      <a:schemeClr val="accent6">
                        <a:lumMod val="20000"/>
                        <a:lumOff val="80000"/>
                      </a:schemeClr>
                    </a:solidFill>
                  </a:tcPr>
                </a:tc>
                <a:tc>
                  <a:txBody>
                    <a:bodyPr/>
                    <a:lstStyle/>
                    <a:p>
                      <a:pPr lvl="1" algn="ctr"/>
                      <a:r>
                        <a:rPr lang="sk-SK" sz="2400" b="1" cap="all" baseline="0" dirty="0"/>
                        <a:t>04.9.2025 (</a:t>
                      </a:r>
                      <a:r>
                        <a:rPr lang="sk-SK" sz="2400" b="1" cap="none" baseline="0" dirty="0" err="1"/>
                        <a:t>first</a:t>
                      </a:r>
                      <a:r>
                        <a:rPr lang="sk-SK" sz="2400" b="1" cap="all" baseline="0" dirty="0"/>
                        <a:t>)</a:t>
                      </a:r>
                    </a:p>
                    <a:p>
                      <a:pPr lvl="1" algn="ctr"/>
                      <a:r>
                        <a:rPr lang="sk-SK" sz="2400" b="1" cap="all" baseline="0" dirty="0"/>
                        <a:t>18.2.2026 (</a:t>
                      </a:r>
                      <a:r>
                        <a:rPr lang="sk-SK" sz="2400" b="1" cap="none" baseline="0" dirty="0" err="1"/>
                        <a:t>second</a:t>
                      </a:r>
                      <a:r>
                        <a:rPr lang="sk-SK" sz="2400" b="1" cap="all" baseline="0" dirty="0"/>
                        <a:t>)</a:t>
                      </a:r>
                      <a:endParaRPr lang="en-GB" sz="2400" b="1" cap="all" baseline="0" dirty="0"/>
                    </a:p>
                  </a:txBody>
                  <a:tcPr anchor="ctr">
                    <a:solidFill>
                      <a:schemeClr val="accent6">
                        <a:lumMod val="20000"/>
                        <a:lumOff val="80000"/>
                      </a:schemeClr>
                    </a:solidFill>
                  </a:tcPr>
                </a:tc>
                <a:extLst>
                  <a:ext uri="{0D108BD9-81ED-4DB2-BD59-A6C34878D82A}">
                    <a16:rowId xmlns:a16="http://schemas.microsoft.com/office/drawing/2014/main" val="1220870848"/>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5" name="Skupina 4"/>
          <p:cNvGrpSpPr/>
          <p:nvPr/>
        </p:nvGrpSpPr>
        <p:grpSpPr>
          <a:xfrm>
            <a:off x="-42005" y="2209747"/>
            <a:ext cx="12276010" cy="785531"/>
            <a:chOff x="175061" y="1001334"/>
            <a:chExt cx="12276010" cy="785531"/>
          </a:xfrm>
        </p:grpSpPr>
        <p:sp>
          <p:nvSpPr>
            <p:cNvPr id="6" name="Obdĺžnik 5"/>
            <p:cNvSpPr/>
            <p:nvPr/>
          </p:nvSpPr>
          <p:spPr>
            <a:xfrm rot="10800000">
              <a:off x="175061" y="1001334"/>
              <a:ext cx="12276010" cy="785531"/>
            </a:xfrm>
            <a:prstGeom prst="rect">
              <a:avLst/>
            </a:prstGeom>
          </p:spPr>
          <p:style>
            <a:lnRef idx="0">
              <a:schemeClr val="accent6">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7" name="BlokTextu 6"/>
            <p:cNvSpPr txBox="1"/>
            <p:nvPr/>
          </p:nvSpPr>
          <p:spPr>
            <a:xfrm rot="21600000">
              <a:off x="175061" y="1001334"/>
              <a:ext cx="12276010" cy="78553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9673" tIns="91440" rIns="170688" bIns="91440" numCol="1" spcCol="1270" anchor="ctr" anchorCtr="0">
              <a:noAutofit/>
            </a:bodyPr>
            <a:lstStyle/>
            <a:p>
              <a:pPr lvl="0" algn="l" defTabSz="1066800" rtl="0">
                <a:lnSpc>
                  <a:spcPct val="90000"/>
                </a:lnSpc>
                <a:spcBef>
                  <a:spcPct val="0"/>
                </a:spcBef>
                <a:spcAft>
                  <a:spcPts val="0"/>
                </a:spcAft>
              </a:pPr>
              <a:r>
                <a:rPr lang="sk-SK" sz="2400" kern="1200" noProof="0" dirty="0"/>
                <a:t>		</a:t>
              </a:r>
              <a:r>
                <a:rPr lang="sk-SK" sz="2400" kern="1200" noProof="0" dirty="0">
                  <a:solidFill>
                    <a:schemeClr val="accent6">
                      <a:lumMod val="50000"/>
                    </a:schemeClr>
                  </a:solidFill>
                </a:rPr>
                <a:t>Spravodlivé, zdravé a ekologické potravinové systémy od prvovýroby až po 			spotrebu </a:t>
              </a:r>
              <a:endParaRPr lang="en-GB" sz="2400" b="1" kern="1200" noProof="0" dirty="0">
                <a:solidFill>
                  <a:schemeClr val="accent6">
                    <a:lumMod val="50000"/>
                  </a:schemeClr>
                </a:solidFill>
              </a:endParaRPr>
            </a:p>
          </p:txBody>
        </p:sp>
      </p:grpSp>
      <p:sp>
        <p:nvSpPr>
          <p:cNvPr id="9" name="Ovál 8"/>
          <p:cNvSpPr/>
          <p:nvPr/>
        </p:nvSpPr>
        <p:spPr>
          <a:xfrm>
            <a:off x="675404" y="2246305"/>
            <a:ext cx="747605" cy="747605"/>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grpSp>
        <p:nvGrpSpPr>
          <p:cNvPr id="11" name="Skupina 10"/>
          <p:cNvGrpSpPr/>
          <p:nvPr/>
        </p:nvGrpSpPr>
        <p:grpSpPr>
          <a:xfrm>
            <a:off x="-42005" y="3034624"/>
            <a:ext cx="12276010" cy="788753"/>
            <a:chOff x="131452" y="4055655"/>
            <a:chExt cx="12276010" cy="788753"/>
          </a:xfrm>
        </p:grpSpPr>
        <p:sp>
          <p:nvSpPr>
            <p:cNvPr id="12" name="Obdĺžnik 11"/>
            <p:cNvSpPr/>
            <p:nvPr/>
          </p:nvSpPr>
          <p:spPr>
            <a:xfrm rot="10800000">
              <a:off x="131452" y="4055655"/>
              <a:ext cx="12276010" cy="788753"/>
            </a:xfrm>
            <a:prstGeom prst="rect">
              <a:avLst/>
            </a:prstGeom>
          </p:spPr>
          <p:style>
            <a:lnRef idx="0">
              <a:schemeClr val="accent6">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13" name="BlokTextu 12"/>
            <p:cNvSpPr txBox="1"/>
            <p:nvPr/>
          </p:nvSpPr>
          <p:spPr>
            <a:xfrm rot="21600000">
              <a:off x="131452" y="4055655"/>
              <a:ext cx="12276010" cy="78875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9673" tIns="91440" rIns="170688" bIns="91440" numCol="1" spcCol="1270" anchor="ctr" anchorCtr="0">
              <a:noAutofit/>
            </a:bodyPr>
            <a:lstStyle/>
            <a:p>
              <a:pPr lvl="0" algn="l" defTabSz="1066800" rtl="0">
                <a:lnSpc>
                  <a:spcPct val="90000"/>
                </a:lnSpc>
                <a:spcBef>
                  <a:spcPct val="0"/>
                </a:spcBef>
                <a:spcAft>
                  <a:spcPct val="35000"/>
                </a:spcAft>
              </a:pPr>
              <a:r>
                <a:rPr lang="sk-SK" sz="2400" kern="1200" baseline="0" dirty="0"/>
                <a:t>		</a:t>
              </a:r>
              <a:r>
                <a:rPr lang="sk-SK" sz="2400" kern="1200" baseline="0" dirty="0">
                  <a:solidFill>
                    <a:schemeClr val="accent6">
                      <a:lumMod val="50000"/>
                    </a:schemeClr>
                  </a:solidFill>
                </a:rPr>
                <a:t>Pôda, oceány a voda pre opatrenia v oblasti klímy </a:t>
              </a:r>
              <a:endParaRPr lang="en-GB" sz="2400" b="1" kern="1200" noProof="0" dirty="0">
                <a:solidFill>
                  <a:schemeClr val="accent6">
                    <a:lumMod val="50000"/>
                  </a:schemeClr>
                </a:solidFill>
              </a:endParaRPr>
            </a:p>
          </p:txBody>
        </p:sp>
      </p:grpSp>
      <p:sp>
        <p:nvSpPr>
          <p:cNvPr id="14" name="Ovál 13"/>
          <p:cNvSpPr/>
          <p:nvPr/>
        </p:nvSpPr>
        <p:spPr>
          <a:xfrm>
            <a:off x="657814" y="3055198"/>
            <a:ext cx="747605" cy="747605"/>
          </a:xfrm>
          <a:prstGeom prst="ellipse">
            <a:avLst/>
          </a:prstGeom>
          <a:blipFill>
            <a:blip r:embed="rId4" cstate="print">
              <a:extLst>
                <a:ext uri="{28A0092B-C50C-407E-A947-70E740481C1C}">
                  <a14:useLocalDpi xmlns:a14="http://schemas.microsoft.com/office/drawing/2010/main" val="0"/>
                </a:ext>
              </a:extLst>
            </a:blip>
            <a:srcRect/>
            <a:stretch>
              <a:fillRect l="-24000" r="-24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6799556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gradFill>
            <a:gsLst>
              <a:gs pos="0">
                <a:schemeClr val="accent6">
                  <a:lumMod val="75000"/>
                </a:schemeClr>
              </a:gs>
              <a:gs pos="82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16200000" scaled="1"/>
          </a:gradFill>
        </p:spPr>
        <p:txBody>
          <a:bodyPr/>
          <a:lstStyle/>
          <a:p>
            <a:r>
              <a:rPr lang="sk-SK" dirty="0">
                <a:solidFill>
                  <a:schemeClr val="bg1"/>
                </a:solidFill>
              </a:rPr>
              <a:t>       </a:t>
            </a:r>
            <a:r>
              <a:rPr lang="sk-SK" dirty="0">
                <a:solidFill>
                  <a:schemeClr val="tx1"/>
                </a:solidFill>
              </a:rPr>
              <a:t>Cluster 6 </a:t>
            </a:r>
            <a:r>
              <a:rPr lang="en-US" dirty="0">
                <a:solidFill>
                  <a:schemeClr val="tx1"/>
                </a:solidFill>
              </a:rPr>
              <a:t>Call 2 – </a:t>
            </a:r>
            <a:r>
              <a:rPr lang="en-US" cap="none" dirty="0">
                <a:solidFill>
                  <a:schemeClr val="tx1"/>
                </a:solidFill>
              </a:rPr>
              <a:t>two-stage</a:t>
            </a:r>
            <a:r>
              <a:rPr lang="sk-SK" cap="none" dirty="0">
                <a:solidFill>
                  <a:schemeClr val="tx1"/>
                </a:solidFill>
              </a:rPr>
              <a:t>					        FARM2FORK (D2)</a:t>
            </a:r>
            <a:endParaRPr lang="en-US" dirty="0">
              <a:solidFill>
                <a:schemeClr val="tx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3286707220"/>
              </p:ext>
            </p:extLst>
          </p:nvPr>
        </p:nvGraphicFramePr>
        <p:xfrm>
          <a:off x="857" y="932973"/>
          <a:ext cx="12190287" cy="4637520"/>
        </p:xfrm>
        <a:graphic>
          <a:graphicData uri="http://schemas.openxmlformats.org/drawingml/2006/table">
            <a:tbl>
              <a:tblPr bandRow="1">
                <a:tableStyleId>{F5AB1C69-6EDB-4FF4-983F-18BD219EF322}</a:tableStyleId>
              </a:tblPr>
              <a:tblGrid>
                <a:gridCol w="538405">
                  <a:extLst>
                    <a:ext uri="{9D8B030D-6E8A-4147-A177-3AD203B41FA5}">
                      <a16:colId xmlns:a16="http://schemas.microsoft.com/office/drawing/2014/main" val="3971961322"/>
                    </a:ext>
                  </a:extLst>
                </a:gridCol>
                <a:gridCol w="10351345">
                  <a:extLst>
                    <a:ext uri="{9D8B030D-6E8A-4147-A177-3AD203B41FA5}">
                      <a16:colId xmlns:a16="http://schemas.microsoft.com/office/drawing/2014/main" val="1332006345"/>
                    </a:ext>
                  </a:extLst>
                </a:gridCol>
                <a:gridCol w="719191">
                  <a:extLst>
                    <a:ext uri="{9D8B030D-6E8A-4147-A177-3AD203B41FA5}">
                      <a16:colId xmlns:a16="http://schemas.microsoft.com/office/drawing/2014/main" val="2623185957"/>
                    </a:ext>
                  </a:extLst>
                </a:gridCol>
                <a:gridCol w="581346">
                  <a:extLst>
                    <a:ext uri="{9D8B030D-6E8A-4147-A177-3AD203B41FA5}">
                      <a16:colId xmlns:a16="http://schemas.microsoft.com/office/drawing/2014/main" val="2167311554"/>
                    </a:ext>
                  </a:extLst>
                </a:gridCol>
              </a:tblGrid>
              <a:tr h="54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cap="all" baseline="0" noProof="0" dirty="0"/>
                        <a:t> Fair, healthy and environment-friendly food systems from primary production to consumption       </a:t>
                      </a:r>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1800" kern="1200" baseline="0" noProof="0" dirty="0">
                          <a:effectLst/>
                        </a:rPr>
                        <a:t>Umožňovanie udržateľných poľnohospodárskych systémov</a:t>
                      </a:r>
                      <a:endParaRPr lang="en-US" sz="1800" kern="1200" noProof="0" dirty="0">
                        <a:solidFill>
                          <a:schemeClr val="dk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solidFill>
                      <a:schemeClr val="bg1">
                        <a:lumMod val="95000"/>
                      </a:schemeClr>
                    </a:solidFill>
                  </a:tcPr>
                </a:tc>
                <a:tc hMerge="1">
                  <a:txBody>
                    <a:bodyPr/>
                    <a:lstStyle/>
                    <a:p>
                      <a:pPr marL="0" lvl="1" indent="0" algn="ctr"/>
                      <a:endParaRPr lang="en-GB" dirty="0"/>
                    </a:p>
                  </a:txBody>
                  <a:tcPr anchor="ctr">
                    <a:solidFill>
                      <a:schemeClr val="bg1">
                        <a:lumMod val="95000"/>
                      </a:schemeClr>
                    </a:solidFill>
                  </a:tcPr>
                </a:tc>
                <a:tc hMerge="1">
                  <a:txBody>
                    <a:bodyPr/>
                    <a:lstStyle/>
                    <a:p>
                      <a:pPr lvl="1" algn="ctr"/>
                      <a:endParaRPr lang="en-GB" dirty="0"/>
                    </a:p>
                  </a:txBody>
                  <a:tcPr anchor="ctr">
                    <a:solidFill>
                      <a:schemeClr val="bg1">
                        <a:lumMod val="95000"/>
                      </a:schemeClr>
                    </a:solidFill>
                  </a:tcPr>
                </a:tc>
                <a:extLst>
                  <a:ext uri="{0D108BD9-81ED-4DB2-BD59-A6C34878D82A}">
                    <a16:rowId xmlns:a16="http://schemas.microsoft.com/office/drawing/2014/main" val="83410168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Emerging</a:t>
                      </a:r>
                      <a:r>
                        <a:rPr lang="en-US" sz="1800" kern="1200" baseline="0" noProof="0" dirty="0">
                          <a:effectLst/>
                        </a:rPr>
                        <a:t> and future risks to plant health</a:t>
                      </a:r>
                      <a:endParaRPr lang="en-US" sz="1800" kern="1200" noProof="0" dirty="0">
                        <a:solidFill>
                          <a:schemeClr val="accent5">
                            <a:lumMod val="75000"/>
                          </a:schemeClr>
                        </a:solidFill>
                        <a:effectLst/>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t>RIA</a:t>
                      </a:r>
                      <a:endParaRPr lang="en-GB" sz="1800" dirty="0">
                        <a:solidFill>
                          <a:srgbClr val="7030A0"/>
                        </a:solidFill>
                      </a:endParaRPr>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407571581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02</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Open topic: Innovating</a:t>
                      </a:r>
                      <a:r>
                        <a:rPr lang="en-US" sz="1800" kern="1200" baseline="0" noProof="0" dirty="0">
                          <a:effectLst/>
                        </a:rPr>
                        <a:t> for on-farm post-harvest  operations, storage and transformation of crops into food and non-food products</a:t>
                      </a:r>
                      <a:endParaRPr lang="en-US" sz="1800" kern="1200" noProof="0" dirty="0">
                        <a:solidFill>
                          <a:srgbClr val="7030A0"/>
                        </a:solidFill>
                        <a:effectLst/>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t>IA</a:t>
                      </a:r>
                      <a:endParaRPr lang="en-GB" sz="1800" dirty="0">
                        <a:solidFill>
                          <a:srgbClr val="7030A0"/>
                        </a:solidFill>
                      </a:endParaRPr>
                    </a:p>
                  </a:txBody>
                  <a:tcPr anchor="ctr"/>
                </a:tc>
                <a:tc>
                  <a:txBody>
                    <a:bodyPr/>
                    <a:lstStyle/>
                    <a:p>
                      <a:pPr lvl="0" algn="l"/>
                      <a:r>
                        <a:rPr lang="sk-SK" sz="1400" dirty="0">
                          <a:solidFill>
                            <a:schemeClr val="tx1"/>
                          </a:solidFill>
                        </a:rPr>
                        <a:t>MAA</a:t>
                      </a:r>
                      <a:endParaRPr lang="en-GB" sz="1400" dirty="0">
                        <a:solidFill>
                          <a:schemeClr val="tx1"/>
                        </a:solidFill>
                      </a:endParaRPr>
                    </a:p>
                  </a:txBody>
                  <a:tcPr anchor="ctr"/>
                </a:tc>
                <a:extLst>
                  <a:ext uri="{0D108BD9-81ED-4DB2-BD59-A6C34878D82A}">
                    <a16:rowId xmlns:a16="http://schemas.microsoft.com/office/drawing/2014/main" val="1509883662"/>
                  </a:ext>
                </a:extLst>
              </a:tr>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kern="1200" baseline="0" noProof="0" dirty="0">
                          <a:effectLst/>
                        </a:rPr>
                        <a:t> </a:t>
                      </a:r>
                      <a:r>
                        <a:rPr lang="sk-SK" sz="1800" kern="1200" baseline="0" noProof="0" dirty="0">
                          <a:effectLst/>
                        </a:rPr>
                        <a:t>Transformácia potravinových systémov pre zdravie, udržateľnosť a inklúziu</a:t>
                      </a:r>
                      <a:r>
                        <a:rPr lang="en-US" sz="1800" kern="1200" baseline="0" noProof="0" dirty="0">
                          <a:effectLst/>
                        </a:rPr>
                        <a:t> </a:t>
                      </a:r>
                      <a:endParaRPr lang="en-US" sz="1800" b="1" kern="1200" baseline="0" noProof="0" dirty="0">
                        <a:solidFill>
                          <a:schemeClr val="tx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tc>
                <a:tc hMerge="1">
                  <a:txBody>
                    <a:bodyPr/>
                    <a:lstStyle/>
                    <a:p>
                      <a:pPr marL="0" lvl="1" indent="0" algn="ctr"/>
                      <a:endParaRPr lang="en-GB" dirty="0"/>
                    </a:p>
                  </a:txBody>
                  <a:tcPr anchor="ctr"/>
                </a:tc>
                <a:tc hMerge="1">
                  <a:txBody>
                    <a:bodyPr/>
                    <a:lstStyle/>
                    <a:p>
                      <a:pPr lvl="1" algn="ctr"/>
                      <a:endParaRPr lang="en-GB" dirty="0"/>
                    </a:p>
                  </a:txBody>
                  <a:tcPr anchor="ctr"/>
                </a:tc>
                <a:extLst>
                  <a:ext uri="{0D108BD9-81ED-4DB2-BD59-A6C34878D82A}">
                    <a16:rowId xmlns:a16="http://schemas.microsoft.com/office/drawing/2014/main" val="3021475137"/>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03</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Making food systems more resilient to food safety risks through the deployment of technological solutions</a:t>
                      </a:r>
                      <a:endParaRPr lang="en-US" sz="1800" kern="1200" noProof="0" dirty="0">
                        <a:solidFill>
                          <a:srgbClr val="7030A0"/>
                        </a:solidFill>
                        <a:effectLst/>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t>IA</a:t>
                      </a:r>
                      <a:endParaRPr lang="en-GB" sz="1800" dirty="0">
                        <a:solidFill>
                          <a:srgbClr val="7030A0"/>
                        </a:solidFill>
                      </a:endParaRPr>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4287358950"/>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04</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Research and innovation for food waste prevention and reduction at household level through measurement, monitoring and new technologies</a:t>
                      </a:r>
                      <a:endParaRPr lang="en-US" sz="1800" kern="1200" noProof="0" dirty="0">
                        <a:solidFill>
                          <a:schemeClr val="accent5">
                            <a:lumMod val="75000"/>
                          </a:schemeClr>
                        </a:solidFill>
                        <a:effectLst/>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t>RIA</a:t>
                      </a:r>
                      <a:endParaRPr lang="en-GB" sz="1800" dirty="0">
                        <a:solidFill>
                          <a:schemeClr val="accent5">
                            <a:lumMod val="75000"/>
                          </a:schemeClr>
                        </a:solidFill>
                      </a:endParaRPr>
                    </a:p>
                  </a:txBody>
                  <a:tcPr anchor="ctr"/>
                </a:tc>
                <a:tc>
                  <a:txBody>
                    <a:bodyPr/>
                    <a:lstStyle/>
                    <a:p>
                      <a:pPr lvl="0" algn="ctr"/>
                      <a:r>
                        <a:rPr lang="sk-SK" sz="1400" dirty="0"/>
                        <a:t>MAA</a:t>
                      </a:r>
                      <a:endParaRPr lang="en-GB" sz="1400" dirty="0"/>
                    </a:p>
                  </a:txBody>
                  <a:tcPr anchor="ctr"/>
                </a:tc>
                <a:extLst>
                  <a:ext uri="{0D108BD9-81ED-4DB2-BD59-A6C34878D82A}">
                    <a16:rowId xmlns:a16="http://schemas.microsoft.com/office/drawing/2014/main" val="2506341954"/>
                  </a:ext>
                </a:extLst>
              </a:tr>
              <a:tr h="360000">
                <a:tc gridSpan="4">
                  <a:txBody>
                    <a:bodyPr/>
                    <a:lstStyle/>
                    <a:p>
                      <a:pPr marL="539750" marR="0" lvl="1" indent="0" algn="l" defTabSz="914400" rtl="0" eaLnBrk="1" fontAlgn="auto" latinLnBrk="0" hangingPunct="1">
                        <a:lnSpc>
                          <a:spcPct val="100000"/>
                        </a:lnSpc>
                        <a:spcBef>
                          <a:spcPts val="0"/>
                        </a:spcBef>
                        <a:spcAft>
                          <a:spcPts val="0"/>
                        </a:spcAft>
                        <a:buClrTx/>
                        <a:buSzTx/>
                        <a:buFontTx/>
                        <a:buNone/>
                        <a:tabLst/>
                        <a:defRPr/>
                      </a:pPr>
                      <a:r>
                        <a:rPr lang="sk-SK" sz="1800" b="0" kern="1200" baseline="0" noProof="0" dirty="0">
                          <a:solidFill>
                            <a:schemeClr val="dk1"/>
                          </a:solidFill>
                          <a:effectLst/>
                          <a:latin typeface="+mn-lt"/>
                          <a:ea typeface="+mn-ea"/>
                          <a:cs typeface="+mn-cs"/>
                        </a:rPr>
                        <a:t>Cielená medzinárodná spolupráca</a:t>
                      </a:r>
                      <a:endParaRPr lang="en-US" sz="1800" b="1" kern="1200" baseline="0" noProof="0" dirty="0">
                        <a:solidFill>
                          <a:schemeClr val="tx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tc>
                <a:tc hMerge="1">
                  <a:txBody>
                    <a:bodyPr/>
                    <a:lstStyle/>
                    <a:p>
                      <a:pPr marL="0" lvl="1" indent="0" algn="ctr"/>
                      <a:endParaRPr lang="en-GB" dirty="0"/>
                    </a:p>
                  </a:txBody>
                  <a:tcPr anchor="ctr"/>
                </a:tc>
                <a:tc hMerge="1">
                  <a:txBody>
                    <a:bodyPr/>
                    <a:lstStyle/>
                    <a:p>
                      <a:pPr lvl="1" algn="ctr"/>
                      <a:endParaRPr lang="en-GB" dirty="0"/>
                    </a:p>
                  </a:txBody>
                  <a:tcPr anchor="ctr"/>
                </a:tc>
                <a:extLst>
                  <a:ext uri="{0D108BD9-81ED-4DB2-BD59-A6C34878D82A}">
                    <a16:rowId xmlns:a16="http://schemas.microsoft.com/office/drawing/2014/main" val="2547434180"/>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Developing </a:t>
                      </a:r>
                      <a:r>
                        <a:rPr lang="en-US" sz="1800" kern="1200" noProof="0" dirty="0" err="1">
                          <a:effectLst/>
                        </a:rPr>
                        <a:t>agroecology</a:t>
                      </a:r>
                      <a:r>
                        <a:rPr lang="en-US" sz="1800" kern="1200" noProof="0" dirty="0">
                          <a:effectLst/>
                        </a:rPr>
                        <a:t> living labs and lighthouses for climate action under the Food and Nutrition Security and Sustainable Agriculture (FNSSA)</a:t>
                      </a:r>
                      <a:r>
                        <a:rPr lang="en-US" sz="1800" kern="1200" baseline="0" noProof="0" dirty="0">
                          <a:effectLst/>
                        </a:rPr>
                        <a:t> partnership</a:t>
                      </a:r>
                      <a:endParaRPr lang="en-US" sz="1800" kern="1200" noProof="0" dirty="0">
                        <a:solidFill>
                          <a:schemeClr val="accent5">
                            <a:lumMod val="75000"/>
                          </a:schemeClr>
                        </a:solidFill>
                        <a:effectLst/>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t>RIA</a:t>
                      </a:r>
                      <a:endParaRPr lang="en-GB" sz="1800" dirty="0">
                        <a:solidFill>
                          <a:schemeClr val="accent5">
                            <a:lumMod val="75000"/>
                          </a:schemeClr>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4083466257"/>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0" y="932973"/>
            <a:ext cx="565079" cy="622555"/>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0442045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gradFill>
            <a:gsLst>
              <a:gs pos="0">
                <a:schemeClr val="accent6">
                  <a:lumMod val="75000"/>
                </a:schemeClr>
              </a:gs>
              <a:gs pos="82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16200000" scaled="1"/>
          </a:gradFill>
        </p:spPr>
        <p:txBody>
          <a:bodyPr/>
          <a:lstStyle/>
          <a:p>
            <a:r>
              <a:rPr lang="sk-SK" dirty="0">
                <a:solidFill>
                  <a:schemeClr val="bg1"/>
                </a:solidFill>
              </a:rPr>
              <a:t>       </a:t>
            </a:r>
            <a:r>
              <a:rPr lang="sk-SK" dirty="0">
                <a:solidFill>
                  <a:schemeClr val="tx1"/>
                </a:solidFill>
              </a:rPr>
              <a:t>Cluster 6 </a:t>
            </a:r>
            <a:r>
              <a:rPr lang="en-US" dirty="0">
                <a:solidFill>
                  <a:schemeClr val="tx1"/>
                </a:solidFill>
              </a:rPr>
              <a:t>Call 2 – </a:t>
            </a:r>
            <a:r>
              <a:rPr lang="en-US" cap="none" dirty="0">
                <a:solidFill>
                  <a:schemeClr val="tx1"/>
                </a:solidFill>
              </a:rPr>
              <a:t>two-stage </a:t>
            </a:r>
            <a:r>
              <a:rPr lang="sk-SK" cap="none" dirty="0">
                <a:solidFill>
                  <a:schemeClr val="tx1"/>
                </a:solidFill>
              </a:rPr>
              <a:t>					        CLIMATE (D5)</a:t>
            </a:r>
            <a:r>
              <a:rPr lang="en-US" cap="none" dirty="0">
                <a:solidFill>
                  <a:schemeClr val="tx1"/>
                </a:solidFill>
              </a:rPr>
              <a:t> </a:t>
            </a:r>
            <a:r>
              <a:rPr lang="sk-SK" dirty="0">
                <a:solidFill>
                  <a:schemeClr val="tx1"/>
                </a:solidFill>
              </a:rPr>
              <a:t>		</a:t>
            </a:r>
            <a:endParaRPr lang="en-GB" dirty="0">
              <a:solidFill>
                <a:schemeClr val="tx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2322100860"/>
              </p:ext>
            </p:extLst>
          </p:nvPr>
        </p:nvGraphicFramePr>
        <p:xfrm>
          <a:off x="-10866" y="852702"/>
          <a:ext cx="12190287" cy="1180080"/>
        </p:xfrm>
        <a:graphic>
          <a:graphicData uri="http://schemas.openxmlformats.org/drawingml/2006/table">
            <a:tbl>
              <a:tblPr bandRow="1">
                <a:tableStyleId>{93296810-A885-4BE3-A3E7-6D5BEEA58F35}</a:tableStyleId>
              </a:tblPr>
              <a:tblGrid>
                <a:gridCol w="538405">
                  <a:extLst>
                    <a:ext uri="{9D8B030D-6E8A-4147-A177-3AD203B41FA5}">
                      <a16:colId xmlns:a16="http://schemas.microsoft.com/office/drawing/2014/main" val="3971961322"/>
                    </a:ext>
                  </a:extLst>
                </a:gridCol>
                <a:gridCol w="10186844">
                  <a:extLst>
                    <a:ext uri="{9D8B030D-6E8A-4147-A177-3AD203B41FA5}">
                      <a16:colId xmlns:a16="http://schemas.microsoft.com/office/drawing/2014/main" val="1332006345"/>
                    </a:ext>
                  </a:extLst>
                </a:gridCol>
                <a:gridCol w="755374">
                  <a:extLst>
                    <a:ext uri="{9D8B030D-6E8A-4147-A177-3AD203B41FA5}">
                      <a16:colId xmlns:a16="http://schemas.microsoft.com/office/drawing/2014/main" val="2623185957"/>
                    </a:ext>
                  </a:extLst>
                </a:gridCol>
                <a:gridCol w="709664">
                  <a:extLst>
                    <a:ext uri="{9D8B030D-6E8A-4147-A177-3AD203B41FA5}">
                      <a16:colId xmlns:a16="http://schemas.microsoft.com/office/drawing/2014/main" val="2167311554"/>
                    </a:ext>
                  </a:extLst>
                </a:gridCol>
              </a:tblGrid>
              <a:tr h="54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b="1" cap="all" baseline="0" noProof="0" dirty="0"/>
                        <a:t>  land, ocean and water for climate action</a:t>
                      </a:r>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5715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01</a:t>
                      </a:r>
                    </a:p>
                  </a:txBody>
                  <a:tcPr anchor="c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sng" kern="1200" noProof="0" dirty="0">
                          <a:solidFill>
                            <a:schemeClr val="tx1"/>
                          </a:solidFill>
                          <a:effectLst/>
                          <a:latin typeface="+mn-lt"/>
                          <a:ea typeface="+mn-ea"/>
                          <a:cs typeface="+mn-cs"/>
                        </a:rPr>
                        <a:t>Open topic</a:t>
                      </a:r>
                      <a:r>
                        <a:rPr lang="en-US" sz="1800" kern="1200" noProof="0" dirty="0">
                          <a:solidFill>
                            <a:schemeClr val="tx1"/>
                          </a:solidFill>
                          <a:effectLst/>
                          <a:latin typeface="+mn-lt"/>
                          <a:ea typeface="+mn-ea"/>
                          <a:cs typeface="+mn-cs"/>
                        </a:rPr>
                        <a:t>: Strengthening</a:t>
                      </a:r>
                      <a:r>
                        <a:rPr lang="en-US" sz="1800" kern="1200" baseline="0" noProof="0" dirty="0">
                          <a:solidFill>
                            <a:schemeClr val="tx1"/>
                          </a:solidFill>
                          <a:effectLst/>
                          <a:latin typeface="+mn-lt"/>
                          <a:ea typeface="+mn-ea"/>
                          <a:cs typeface="+mn-cs"/>
                        </a:rPr>
                        <a:t> the resilience of water systems and water sector to climate and global socio-economic change impacts</a:t>
                      </a:r>
                      <a:endParaRPr lang="en-US" sz="1800" kern="1200" noProof="0" dirty="0">
                        <a:solidFill>
                          <a:schemeClr val="tx1"/>
                        </a:solidFill>
                        <a:effectLst/>
                        <a:latin typeface="+mn-lt"/>
                        <a:ea typeface="+mn-ea"/>
                        <a:cs typeface="+mn-cs"/>
                      </a:endParaRPr>
                    </a:p>
                  </a:txBody>
                  <a:tcPr anchor="ctr">
                    <a:solidFill>
                      <a:schemeClr val="bg1">
                        <a:lumMod val="95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solidFill>
                            <a:schemeClr val="tx1"/>
                          </a:solidFill>
                        </a:rPr>
                        <a:t>IA</a:t>
                      </a:r>
                      <a:endParaRPr lang="en-GB" sz="1800" dirty="0">
                        <a:solidFill>
                          <a:schemeClr val="tx1"/>
                        </a:solidFill>
                      </a:endParaRPr>
                    </a:p>
                  </a:txBody>
                  <a:tcPr anchor="ctr">
                    <a:solidFill>
                      <a:schemeClr val="bg1">
                        <a:lumMod val="95000"/>
                      </a:schemeClr>
                    </a:solidFill>
                  </a:tcPr>
                </a:tc>
                <a:tc>
                  <a:txBody>
                    <a:bodyPr/>
                    <a:lstStyle/>
                    <a:p>
                      <a:pPr lvl="0" algn="l"/>
                      <a:r>
                        <a:rPr lang="sk-SK" sz="1400" dirty="0">
                          <a:solidFill>
                            <a:schemeClr val="tx1"/>
                          </a:solidFill>
                        </a:rPr>
                        <a:t>C G/E</a:t>
                      </a:r>
                      <a:endParaRPr lang="en-GB" sz="1400" dirty="0">
                        <a:solidFill>
                          <a:schemeClr val="tx1"/>
                        </a:solidFill>
                      </a:endParaRPr>
                    </a:p>
                  </a:txBody>
                  <a:tcPr anchor="ctr">
                    <a:solidFill>
                      <a:schemeClr val="bg1">
                        <a:lumMod val="95000"/>
                      </a:schemeClr>
                    </a:solidFill>
                  </a:tcPr>
                </a:tc>
                <a:extLst>
                  <a:ext uri="{0D108BD9-81ED-4DB2-BD59-A6C34878D82A}">
                    <a16:rowId xmlns:a16="http://schemas.microsoft.com/office/drawing/2014/main" val="4075715814"/>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2" y="852702"/>
            <a:ext cx="595900" cy="598299"/>
          </a:xfrm>
          <a:prstGeom prst="ellipse">
            <a:avLst/>
          </a:prstGeom>
          <a:blipFill>
            <a:blip r:embed="rId3" cstate="print">
              <a:extLst>
                <a:ext uri="{28A0092B-C50C-407E-A947-70E740481C1C}">
                  <a14:useLocalDpi xmlns:a14="http://schemas.microsoft.com/office/drawing/2010/main" val="0"/>
                </a:ext>
              </a:extLst>
            </a:blip>
            <a:srcRect/>
            <a:stretch>
              <a:fillRect l="-24000" r="-24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4053663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BlokTextu 3"/>
          <p:cNvSpPr txBox="1"/>
          <p:nvPr/>
        </p:nvSpPr>
        <p:spPr>
          <a:xfrm>
            <a:off x="0" y="12700"/>
            <a:ext cx="12191999" cy="369332"/>
          </a:xfrm>
          <a:prstGeom prst="rect">
            <a:avLst/>
          </a:prstGeom>
          <a:noFill/>
        </p:spPr>
        <p:txBody>
          <a:bodyPr wrap="square" rtlCol="0">
            <a:spAutoFit/>
          </a:bodyPr>
          <a:lstStyle/>
          <a:p>
            <a:pPr algn="ctr"/>
            <a:r>
              <a:rPr lang="sk-SK" dirty="0"/>
              <a:t>DESTINÁCIE KLASTRA 6</a:t>
            </a:r>
          </a:p>
        </p:txBody>
      </p:sp>
      <p:sp>
        <p:nvSpPr>
          <p:cNvPr id="6" name="Nadpis 5"/>
          <p:cNvSpPr>
            <a:spLocks noGrp="1"/>
          </p:cNvSpPr>
          <p:nvPr>
            <p:ph type="title"/>
          </p:nvPr>
        </p:nvSpPr>
        <p:spPr/>
        <p:txBody>
          <a:bodyPr>
            <a:normAutofit/>
          </a:bodyPr>
          <a:lstStyle/>
          <a:p>
            <a:r>
              <a:rPr lang="sk-SK" sz="2800" b="1" dirty="0"/>
              <a:t>  </a:t>
            </a:r>
            <a:endParaRPr lang="sk-SK" sz="2800" b="1" dirty="0">
              <a:solidFill>
                <a:schemeClr val="accent5">
                  <a:lumMod val="75000"/>
                </a:schemeClr>
              </a:solidFill>
              <a:latin typeface="Arial" panose="020B0604020202020204" pitchFamily="34" charset="0"/>
              <a:cs typeface="Arial" panose="020B0604020202020204" pitchFamily="34" charset="0"/>
            </a:endParaRPr>
          </a:p>
        </p:txBody>
      </p:sp>
      <p:graphicFrame>
        <p:nvGraphicFramePr>
          <p:cNvPr id="21" name="Zástupný symbol obsahu 20"/>
          <p:cNvGraphicFramePr>
            <a:graphicFrameLocks noGrp="1"/>
          </p:cNvGraphicFramePr>
          <p:nvPr>
            <p:ph idx="1"/>
            <p:extLst>
              <p:ext uri="{D42A27DB-BD31-4B8C-83A1-F6EECF244321}">
                <p14:modId xmlns:p14="http://schemas.microsoft.com/office/powerpoint/2010/main" val="3953980597"/>
              </p:ext>
            </p:extLst>
          </p:nvPr>
        </p:nvGraphicFramePr>
        <p:xfrm>
          <a:off x="-209970" y="1"/>
          <a:ext cx="12538915" cy="6857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Zástupný symbol čísla snímky 1"/>
          <p:cNvSpPr>
            <a:spLocks noGrp="1"/>
          </p:cNvSpPr>
          <p:nvPr>
            <p:ph type="sldNum" sz="quarter" idx="12"/>
          </p:nvPr>
        </p:nvSpPr>
        <p:spPr/>
        <p:txBody>
          <a:bodyPr/>
          <a:lstStyle/>
          <a:p>
            <a:fld id="{912885F5-8D3B-419E-BA4B-4C3A28067DF9}" type="slidenum">
              <a:rPr lang="sk-SK" smtClean="0"/>
              <a:pPr/>
              <a:t>3</a:t>
            </a:fld>
            <a:endParaRPr lang="sk-SK"/>
          </a:p>
        </p:txBody>
      </p:sp>
    </p:spTree>
    <p:extLst>
      <p:ext uri="{BB962C8B-B14F-4D97-AF65-F5344CB8AC3E}">
        <p14:creationId xmlns:p14="http://schemas.microsoft.com/office/powerpoint/2010/main" val="11176055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1"/>
          <p:cNvPicPr preferRelativeResize="0"/>
          <p:nvPr/>
        </p:nvPicPr>
        <p:blipFill rotWithShape="1">
          <a:blip r:embed="rId3">
            <a:alphaModFix/>
          </a:blip>
          <a:srcRect/>
          <a:stretch/>
        </p:blipFill>
        <p:spPr>
          <a:xfrm>
            <a:off x="9069048" y="0"/>
            <a:ext cx="3122951" cy="6858000"/>
          </a:xfrm>
          <a:prstGeom prst="rect">
            <a:avLst/>
          </a:prstGeom>
          <a:noFill/>
          <a:ln>
            <a:noFill/>
          </a:ln>
        </p:spPr>
      </p:pic>
      <p:sp>
        <p:nvSpPr>
          <p:cNvPr id="89" name="Google Shape;89;p1"/>
          <p:cNvSpPr/>
          <p:nvPr/>
        </p:nvSpPr>
        <p:spPr>
          <a:xfrm>
            <a:off x="522511" y="2073170"/>
            <a:ext cx="9556438" cy="4109665"/>
          </a:xfrm>
          <a:prstGeom prst="rect">
            <a:avLst/>
          </a:prstGeom>
          <a:solidFill>
            <a:schemeClr val="lt1"/>
          </a:solidFill>
          <a:ln>
            <a:noFill/>
          </a:ln>
        </p:spPr>
        <p:txBody>
          <a:bodyPr spcFirstLastPara="1" wrap="square" lIns="91425" tIns="45700" rIns="91425" bIns="45700" anchor="ctr" anchorCtr="0">
            <a:noAutofit/>
          </a:bodyPr>
          <a:lstStyle/>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kumimoji="0" sz="3100" b="0" i="0" u="none" strike="noStrike" kern="1200" cap="none" spc="0" normalizeH="0" baseline="0" noProof="0" dirty="0">
              <a:ln>
                <a:noFill/>
              </a:ln>
              <a:solidFill>
                <a:srgbClr val="000000"/>
              </a:solidFill>
              <a:effectLst/>
              <a:uLnTx/>
              <a:uFillTx/>
              <a:latin typeface="Arial"/>
              <a:ea typeface="Arial"/>
              <a:cs typeface="Arial"/>
              <a:sym typeface="Arial"/>
            </a:endParaRPr>
          </a:p>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lang="sk-SK" sz="3100" dirty="0">
              <a:solidFill>
                <a:srgbClr val="0070C0"/>
              </a:solidFill>
              <a:latin typeface="Calibri"/>
              <a:ea typeface="Calibri"/>
              <a:cs typeface="Calibri"/>
              <a:sym typeface="Calibri"/>
            </a:endParaRPr>
          </a:p>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lang="sk-SK" sz="3100" dirty="0">
              <a:solidFill>
                <a:srgbClr val="0070C0"/>
              </a:solidFill>
              <a:latin typeface="Calibri"/>
              <a:ea typeface="Calibri"/>
              <a:cs typeface="Calibri"/>
              <a:sym typeface="Calibri"/>
            </a:endParaRPr>
          </a:p>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lang="sk-SK" sz="3100" dirty="0">
              <a:solidFill>
                <a:srgbClr val="0070C0"/>
              </a:solidFill>
              <a:latin typeface="Calibri"/>
              <a:ea typeface="Calibri"/>
              <a:cs typeface="Calibri"/>
              <a:sym typeface="Calibri"/>
            </a:endParaRPr>
          </a:p>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lang="sk-SK" sz="3100" dirty="0">
              <a:solidFill>
                <a:srgbClr val="0070C0"/>
              </a:solidFill>
              <a:latin typeface="Calibri"/>
              <a:ea typeface="Calibri"/>
              <a:cs typeface="Calibri"/>
              <a:sym typeface="Calibri"/>
            </a:endParaRPr>
          </a:p>
          <a:p>
            <a:pPr lvl="0">
              <a:lnSpc>
                <a:spcPct val="200000"/>
              </a:lnSpc>
              <a:buClr>
                <a:srgbClr val="000000"/>
              </a:buClr>
              <a:buSzPts val="3600"/>
              <a:defRPr/>
            </a:pPr>
            <a:r>
              <a:rPr lang="sk-SK" sz="2400" dirty="0"/>
              <a:t> </a:t>
            </a:r>
            <a:r>
              <a:rPr lang="sk-SK" sz="2400" u="sng" dirty="0">
                <a:cs typeface="Times New Roman" panose="02020603050405020304" pitchFamily="18" charset="0"/>
                <a:hlinkClick r:id="rId4"/>
              </a:rPr>
              <a:t>EC Info </a:t>
            </a:r>
            <a:r>
              <a:rPr lang="sk-SK" sz="2400" u="sng" dirty="0" err="1">
                <a:cs typeface="Times New Roman" panose="02020603050405020304" pitchFamily="18" charset="0"/>
                <a:hlinkClick r:id="rId4"/>
              </a:rPr>
              <a:t>Day</a:t>
            </a:r>
            <a:r>
              <a:rPr lang="sk-SK" sz="2400" dirty="0">
                <a:cs typeface="Times New Roman" panose="02020603050405020304" pitchFamily="18" charset="0"/>
                <a:hlinkClick r:id="rId4"/>
              </a:rPr>
              <a:t> </a:t>
            </a:r>
            <a:r>
              <a:rPr lang="sk-SK" sz="2400" dirty="0">
                <a:cs typeface="Times New Roman" panose="02020603050405020304" pitchFamily="18" charset="0"/>
              </a:rPr>
              <a:t>			 20.- 21. máj 2025, online</a:t>
            </a:r>
            <a:br>
              <a:rPr lang="sk-SK" sz="2400" dirty="0">
                <a:cs typeface="Times New Roman" panose="02020603050405020304" pitchFamily="18" charset="0"/>
              </a:rPr>
            </a:br>
            <a:r>
              <a:rPr lang="sk-SK" sz="2400" dirty="0">
                <a:cs typeface="Times New Roman" panose="02020603050405020304" pitchFamily="18" charset="0"/>
              </a:rPr>
              <a:t> </a:t>
            </a:r>
            <a:r>
              <a:rPr lang="sk-SK" sz="2400" u="sng" dirty="0">
                <a:cs typeface="Times New Roman" panose="02020603050405020304" pitchFamily="18" charset="0"/>
                <a:hlinkClick r:id="rId5"/>
              </a:rPr>
              <a:t>Care4Bio </a:t>
            </a:r>
            <a:r>
              <a:rPr lang="sk-SK" sz="2400" u="sng" dirty="0" err="1">
                <a:cs typeface="Times New Roman" panose="02020603050405020304" pitchFamily="18" charset="0"/>
                <a:hlinkClick r:id="rId5"/>
              </a:rPr>
              <a:t>Brokerage</a:t>
            </a:r>
            <a:r>
              <a:rPr lang="sk-SK" sz="2400" dirty="0">
                <a:cs typeface="Times New Roman" panose="02020603050405020304" pitchFamily="18" charset="0"/>
              </a:rPr>
              <a:t> 		27. máj 2025, Varšava</a:t>
            </a:r>
            <a:br>
              <a:rPr lang="sk-SK" sz="2400" dirty="0">
                <a:cs typeface="Times New Roman" panose="02020603050405020304" pitchFamily="18" charset="0"/>
              </a:rPr>
            </a:br>
            <a:r>
              <a:rPr lang="sk-SK" sz="2400" dirty="0">
                <a:cs typeface="Times New Roman" panose="02020603050405020304" pitchFamily="18" charset="0"/>
              </a:rPr>
              <a:t> </a:t>
            </a:r>
            <a:r>
              <a:rPr lang="sk-SK" sz="2400" u="sng" dirty="0" err="1">
                <a:cs typeface="Times New Roman" panose="02020603050405020304" pitchFamily="18" charset="0"/>
                <a:hlinkClick r:id="rId6"/>
              </a:rPr>
              <a:t>Applicant</a:t>
            </a:r>
            <a:r>
              <a:rPr lang="sk-SK" sz="2400" u="sng" dirty="0">
                <a:cs typeface="Times New Roman" panose="02020603050405020304" pitchFamily="18" charset="0"/>
                <a:hlinkClick r:id="rId6"/>
              </a:rPr>
              <a:t> </a:t>
            </a:r>
            <a:r>
              <a:rPr lang="sk-SK" sz="2400" u="sng" dirty="0" err="1">
                <a:cs typeface="Times New Roman" panose="02020603050405020304" pitchFamily="18" charset="0"/>
                <a:hlinkClick r:id="rId6"/>
              </a:rPr>
              <a:t>Training</a:t>
            </a:r>
            <a:r>
              <a:rPr lang="sk-SK" sz="2400" dirty="0">
                <a:cs typeface="Times New Roman" panose="02020603050405020304" pitchFamily="18" charset="0"/>
              </a:rPr>
              <a:t> 		28. máj 2025, Varšava</a:t>
            </a:r>
            <a:endParaRPr lang="sk-SK" sz="2400" dirty="0">
              <a:solidFill>
                <a:srgbClr val="0070C0"/>
              </a:solidFill>
              <a:ea typeface="Calibri"/>
              <a:cs typeface="Times New Roman" panose="02020603050405020304" pitchFamily="18" charset="0"/>
              <a:sym typeface="Calibri"/>
            </a:endParaRPr>
          </a:p>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kumimoji="0" lang="sk-SK" sz="3100" b="0" i="0" u="none" strike="noStrike" kern="1200" cap="none" spc="0" normalizeH="0" baseline="0" noProof="0" dirty="0">
              <a:ln>
                <a:noFill/>
              </a:ln>
              <a:solidFill>
                <a:srgbClr val="0070C0"/>
              </a:solidFill>
              <a:effectLst/>
              <a:uLnTx/>
              <a:uFillTx/>
              <a:latin typeface="Calibri"/>
              <a:ea typeface="Calibri"/>
              <a:cs typeface="Calibri"/>
              <a:sym typeface="Calibri"/>
            </a:endParaRPr>
          </a:p>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kumimoji="0" lang="sk-SK" sz="3100" b="0" i="0" u="none" strike="noStrike" kern="1200" cap="none" spc="0" normalizeH="0" baseline="0" noProof="0" dirty="0">
              <a:ln>
                <a:noFill/>
              </a:ln>
              <a:solidFill>
                <a:srgbClr val="0070C0"/>
              </a:solidFill>
              <a:effectLst/>
              <a:uLnTx/>
              <a:uFillTx/>
              <a:latin typeface="Calibri"/>
              <a:ea typeface="Calibri"/>
              <a:cs typeface="Calibri"/>
              <a:sym typeface="Calibri"/>
            </a:endParaRPr>
          </a:p>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kumimoji="0" lang="sk-SK" sz="3100" b="0" i="0" u="none" strike="noStrike" kern="1200" cap="none" spc="0" normalizeH="0" baseline="0" noProof="0" dirty="0">
              <a:ln>
                <a:noFill/>
              </a:ln>
              <a:solidFill>
                <a:srgbClr val="0070C0"/>
              </a:solidFill>
              <a:effectLst/>
              <a:uLnTx/>
              <a:uFillTx/>
              <a:latin typeface="Calibri"/>
              <a:ea typeface="Calibri"/>
              <a:cs typeface="Calibri"/>
              <a:sym typeface="Calibri"/>
            </a:endParaRPr>
          </a:p>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lang="sk-SK" sz="3100" dirty="0">
              <a:solidFill>
                <a:srgbClr val="0070C0"/>
              </a:solidFill>
              <a:latin typeface="Calibri"/>
              <a:ea typeface="Calibri"/>
              <a:cs typeface="Calibri"/>
              <a:sym typeface="Calibri"/>
            </a:endParaRPr>
          </a:p>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kumimoji="0" lang="sk-SK" sz="3100" b="0" i="0" u="none" strike="noStrike" kern="1200" cap="none" spc="0" normalizeH="0" baseline="0" noProof="0" dirty="0">
              <a:ln>
                <a:noFill/>
              </a:ln>
              <a:solidFill>
                <a:srgbClr val="0070C0"/>
              </a:solidFill>
              <a:effectLst/>
              <a:uLnTx/>
              <a:uFillTx/>
              <a:latin typeface="Calibri"/>
              <a:ea typeface="Calibri"/>
              <a:cs typeface="Calibri"/>
              <a:sym typeface="Calibri"/>
            </a:endParaRPr>
          </a:p>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lang="sk-SK" sz="3100" dirty="0">
              <a:solidFill>
                <a:srgbClr val="0070C0"/>
              </a:solidFill>
              <a:latin typeface="Calibri"/>
              <a:ea typeface="Calibri"/>
              <a:cs typeface="Calibri"/>
              <a:sym typeface="Calibri"/>
            </a:endParaRPr>
          </a:p>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kumimoji="0" lang="sk-SK" sz="3100" b="0" i="0" u="none" strike="noStrike" kern="1200" cap="none" spc="0" normalizeH="0" baseline="0" noProof="0" dirty="0">
              <a:ln>
                <a:noFill/>
              </a:ln>
              <a:solidFill>
                <a:srgbClr val="0070C0"/>
              </a:solidFill>
              <a:effectLst/>
              <a:uLnTx/>
              <a:uFillTx/>
              <a:latin typeface="Calibri"/>
              <a:ea typeface="Calibri"/>
              <a:cs typeface="Calibri"/>
              <a:sym typeface="Calibri"/>
            </a:endParaRPr>
          </a:p>
          <a:p>
            <a:pPr marL="457200" marR="0" lvl="0" indent="-457200" algn="l" defTabSz="914400" rtl="0" eaLnBrk="1" fontAlgn="auto" latinLnBrk="0" hangingPunct="1">
              <a:lnSpc>
                <a:spcPct val="100000"/>
              </a:lnSpc>
              <a:spcBef>
                <a:spcPts val="0"/>
              </a:spcBef>
              <a:spcAft>
                <a:spcPts val="0"/>
              </a:spcAft>
              <a:buClr>
                <a:srgbClr val="000000"/>
              </a:buClr>
              <a:buSzPts val="3600"/>
              <a:buFont typeface="Arial" panose="020B0604020202020204" pitchFamily="34" charset="0"/>
              <a:buChar char="•"/>
              <a:tabLst/>
              <a:defRPr/>
            </a:pPr>
            <a:endParaRPr kumimoji="0" sz="3100" b="0" i="0" u="none" strike="noStrike" kern="1200" cap="none" spc="0" normalizeH="0" baseline="0" noProof="0" dirty="0">
              <a:ln>
                <a:noFill/>
              </a:ln>
              <a:solidFill>
                <a:srgbClr val="0070C0"/>
              </a:solidFill>
              <a:effectLst/>
              <a:uLnTx/>
              <a:uFillTx/>
              <a:latin typeface="Calibri"/>
              <a:ea typeface="Calibri"/>
              <a:cs typeface="Calibri"/>
              <a:sym typeface="Calibri"/>
            </a:endParaRPr>
          </a:p>
        </p:txBody>
      </p:sp>
      <p:pic>
        <p:nvPicPr>
          <p:cNvPr id="92" name="Google Shape;92;p1"/>
          <p:cNvPicPr preferRelativeResize="0"/>
          <p:nvPr/>
        </p:nvPicPr>
        <p:blipFill rotWithShape="1">
          <a:blip r:embed="rId7">
            <a:alphaModFix/>
          </a:blip>
          <a:srcRect/>
          <a:stretch/>
        </p:blipFill>
        <p:spPr>
          <a:xfrm>
            <a:off x="522510" y="304315"/>
            <a:ext cx="2090059" cy="749267"/>
          </a:xfrm>
          <a:prstGeom prst="rect">
            <a:avLst/>
          </a:prstGeom>
          <a:noFill/>
          <a:ln>
            <a:noFill/>
          </a:ln>
        </p:spPr>
      </p:pic>
      <p:cxnSp>
        <p:nvCxnSpPr>
          <p:cNvPr id="93" name="Google Shape;93;p1"/>
          <p:cNvCxnSpPr/>
          <p:nvPr/>
        </p:nvCxnSpPr>
        <p:spPr>
          <a:xfrm rot="10800000" flipH="1">
            <a:off x="0" y="1371600"/>
            <a:ext cx="10877550" cy="4082"/>
          </a:xfrm>
          <a:prstGeom prst="straightConnector1">
            <a:avLst/>
          </a:prstGeom>
          <a:noFill/>
          <a:ln w="9525" cap="flat" cmpd="sng">
            <a:solidFill>
              <a:schemeClr val="accent1"/>
            </a:solidFill>
            <a:prstDash val="solid"/>
            <a:miter lim="800000"/>
            <a:headEnd type="none" w="sm" len="sm"/>
            <a:tailEnd type="none" w="sm" len="sm"/>
          </a:ln>
        </p:spPr>
      </p:cxnSp>
      <p:cxnSp>
        <p:nvCxnSpPr>
          <p:cNvPr id="94" name="Google Shape;94;p1"/>
          <p:cNvCxnSpPr/>
          <p:nvPr/>
        </p:nvCxnSpPr>
        <p:spPr>
          <a:xfrm flipV="1">
            <a:off x="0" y="6172200"/>
            <a:ext cx="11326091" cy="10636"/>
          </a:xfrm>
          <a:prstGeom prst="straightConnector1">
            <a:avLst/>
          </a:prstGeom>
          <a:noFill/>
          <a:ln w="9525" cap="flat" cmpd="sng">
            <a:solidFill>
              <a:schemeClr val="accent1"/>
            </a:solidFill>
            <a:prstDash val="solid"/>
            <a:miter lim="800000"/>
            <a:headEnd type="none" w="sm" len="sm"/>
            <a:tailEnd type="none" w="sm" len="sm"/>
          </a:ln>
        </p:spPr>
      </p:cxnSp>
      <p:sp>
        <p:nvSpPr>
          <p:cNvPr id="16" name="Google Shape;89;p1"/>
          <p:cNvSpPr/>
          <p:nvPr/>
        </p:nvSpPr>
        <p:spPr>
          <a:xfrm>
            <a:off x="3049626" y="604588"/>
            <a:ext cx="6385319" cy="445598"/>
          </a:xfrm>
          <a:prstGeom prst="rect">
            <a:avLst/>
          </a:prstGeom>
          <a:solidFill>
            <a:schemeClr val="lt1"/>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600"/>
              <a:buFont typeface="Arial"/>
              <a:buNone/>
              <a:tabLst/>
              <a:defRPr/>
            </a:pPr>
            <a:r>
              <a:rPr lang="sk-SK" sz="3100" b="1" dirty="0">
                <a:solidFill>
                  <a:srgbClr val="0070C0"/>
                </a:solidFill>
                <a:latin typeface="Calibri"/>
                <a:ea typeface="Arial"/>
                <a:cs typeface="Calibri"/>
                <a:sym typeface="Calibri"/>
              </a:rPr>
              <a:t>POZVÁNKA</a:t>
            </a:r>
            <a:endParaRPr kumimoji="0" sz="3100" b="0" i="0" u="none" strike="noStrike" kern="1200" cap="none" spc="0" normalizeH="0" baseline="0" noProof="0" dirty="0">
              <a:ln>
                <a:noFill/>
              </a:ln>
              <a:solidFill>
                <a:srgbClr val="0070C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5910788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BlokTextu 10"/>
          <p:cNvSpPr txBox="1"/>
          <p:nvPr/>
        </p:nvSpPr>
        <p:spPr>
          <a:xfrm>
            <a:off x="4866250" y="4632325"/>
            <a:ext cx="4435522" cy="461665"/>
          </a:xfrm>
          <a:prstGeom prst="rect">
            <a:avLst/>
          </a:prstGeom>
          <a:noFill/>
        </p:spPr>
        <p:txBody>
          <a:bodyPr wrap="square" rtlCol="0">
            <a:spAutoFit/>
          </a:bodyPr>
          <a:lstStyle/>
          <a:p>
            <a:endParaRPr lang="sk-SK" sz="2400" dirty="0"/>
          </a:p>
        </p:txBody>
      </p:sp>
      <p:sp>
        <p:nvSpPr>
          <p:cNvPr id="13" name="BlokTextu 12"/>
          <p:cNvSpPr txBox="1"/>
          <p:nvPr/>
        </p:nvSpPr>
        <p:spPr>
          <a:xfrm>
            <a:off x="1130172" y="5385565"/>
            <a:ext cx="4435522" cy="646331"/>
          </a:xfrm>
          <a:prstGeom prst="rect">
            <a:avLst/>
          </a:prstGeom>
          <a:noFill/>
        </p:spPr>
        <p:txBody>
          <a:bodyPr wrap="square" rtlCol="0">
            <a:spAutoFit/>
          </a:bodyPr>
          <a:lstStyle/>
          <a:p>
            <a:r>
              <a:rPr lang="sk-SK" dirty="0"/>
              <a:t>Web: www.</a:t>
            </a:r>
            <a:r>
              <a:rPr lang="sk-SK" dirty="0">
                <a:hlinkClick r:id="rId3"/>
              </a:rPr>
              <a:t>horizont-europa</a:t>
            </a:r>
            <a:r>
              <a:rPr lang="sk-SK" dirty="0"/>
              <a:t>.sk</a:t>
            </a:r>
          </a:p>
          <a:p>
            <a:r>
              <a:rPr lang="sk-SK" dirty="0"/>
              <a:t>Mail: </a:t>
            </a:r>
            <a:r>
              <a:rPr lang="en-GB" dirty="0">
                <a:hlinkClick r:id="rId4"/>
              </a:rPr>
              <a:t>h</a:t>
            </a:r>
            <a:r>
              <a:rPr lang="sk-SK" dirty="0" err="1">
                <a:hlinkClick r:id="rId4"/>
              </a:rPr>
              <a:t>orizont</a:t>
            </a:r>
            <a:r>
              <a:rPr lang="en-GB" dirty="0">
                <a:hlinkClick r:id="rId4"/>
              </a:rPr>
              <a:t>@cvtisr.sk</a:t>
            </a:r>
            <a:endParaRPr lang="sk-SK" dirty="0"/>
          </a:p>
        </p:txBody>
      </p:sp>
      <p:pic>
        <p:nvPicPr>
          <p:cNvPr id="14" name="Obrázok 1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30172" y="4295918"/>
            <a:ext cx="2887192" cy="943859"/>
          </a:xfrm>
          <a:prstGeom prst="rect">
            <a:avLst/>
          </a:prstGeom>
          <a:noFill/>
          <a:ln>
            <a:noFill/>
          </a:ln>
        </p:spPr>
      </p:pic>
      <p:sp>
        <p:nvSpPr>
          <p:cNvPr id="2" name="BlokTextu 1"/>
          <p:cNvSpPr txBox="1"/>
          <p:nvPr/>
        </p:nvSpPr>
        <p:spPr>
          <a:xfrm>
            <a:off x="6059487" y="1055077"/>
            <a:ext cx="5514561" cy="3231654"/>
          </a:xfrm>
          <a:prstGeom prst="rect">
            <a:avLst/>
          </a:prstGeom>
          <a:noFill/>
        </p:spPr>
        <p:txBody>
          <a:bodyPr wrap="square" rtlCol="0">
            <a:spAutoFit/>
          </a:bodyPr>
          <a:lstStyle/>
          <a:p>
            <a:r>
              <a:rPr lang="sk-SK" sz="2400" dirty="0">
                <a:solidFill>
                  <a:schemeClr val="accent1"/>
                </a:solidFill>
              </a:rPr>
              <a:t>Nataša </a:t>
            </a:r>
            <a:r>
              <a:rPr lang="sk-SK" sz="2400" dirty="0" err="1">
                <a:solidFill>
                  <a:schemeClr val="accent1"/>
                </a:solidFill>
              </a:rPr>
              <a:t>Hurtová</a:t>
            </a:r>
            <a:endParaRPr lang="sk-SK" sz="2400" dirty="0">
              <a:solidFill>
                <a:schemeClr val="accent1"/>
              </a:solidFill>
            </a:endParaRPr>
          </a:p>
          <a:p>
            <a:endParaRPr lang="sk-SK" dirty="0"/>
          </a:p>
          <a:p>
            <a:r>
              <a:rPr lang="sk-SK" dirty="0"/>
              <a:t>Národný kontaktný bod pre Horizont Európa </a:t>
            </a:r>
          </a:p>
          <a:p>
            <a:r>
              <a:rPr lang="sk-SK" dirty="0"/>
              <a:t>Klaster 6 – Potraviny, biohospodárstvo, prírodné </a:t>
            </a:r>
          </a:p>
          <a:p>
            <a:r>
              <a:rPr lang="sk-SK" dirty="0"/>
              <a:t>zdroje, poľnohospodárstvo a životné prostredie</a:t>
            </a:r>
            <a:endParaRPr lang="sk-SK" i="1" dirty="0"/>
          </a:p>
          <a:p>
            <a:r>
              <a:rPr lang="sk-SK" dirty="0"/>
              <a:t>Misie </a:t>
            </a:r>
          </a:p>
          <a:p>
            <a:r>
              <a:rPr lang="sk-SK" dirty="0"/>
              <a:t>Dohoda o pôde pre Európu</a:t>
            </a:r>
          </a:p>
          <a:p>
            <a:r>
              <a:rPr lang="sk-SK" dirty="0"/>
              <a:t>Obnoviť náš oceán, moria a vody</a:t>
            </a:r>
          </a:p>
          <a:p>
            <a:endParaRPr lang="sk-SK" dirty="0"/>
          </a:p>
          <a:p>
            <a:r>
              <a:rPr lang="sk-SK" dirty="0"/>
              <a:t>E-mail: </a:t>
            </a:r>
            <a:r>
              <a:rPr lang="sk-SK" dirty="0">
                <a:hlinkClick r:id="rId6"/>
              </a:rPr>
              <a:t>natasa.hurtova@cvtisr.sk</a:t>
            </a:r>
            <a:endParaRPr lang="sk-SK" dirty="0"/>
          </a:p>
          <a:p>
            <a:r>
              <a:rPr lang="sk-SK" dirty="0"/>
              <a:t>Tel: +421 917 733 512</a:t>
            </a:r>
          </a:p>
        </p:txBody>
      </p:sp>
      <p:pic>
        <p:nvPicPr>
          <p:cNvPr id="6" name="Obrázok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08999" y="4416423"/>
            <a:ext cx="1685321" cy="1685321"/>
          </a:xfrm>
          <a:prstGeom prst="rect">
            <a:avLst/>
          </a:prstGeom>
        </p:spPr>
      </p:pic>
    </p:spTree>
    <p:extLst>
      <p:ext uri="{BB962C8B-B14F-4D97-AF65-F5344CB8AC3E}">
        <p14:creationId xmlns:p14="http://schemas.microsoft.com/office/powerpoint/2010/main" val="2679683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75000"/>
            </a:schemeClr>
          </a:solidFill>
        </p:spPr>
        <p:txBody>
          <a:bodyPr/>
          <a:lstStyle/>
          <a:p>
            <a:r>
              <a:rPr lang="sk-SK" dirty="0">
                <a:solidFill>
                  <a:schemeClr val="bg1"/>
                </a:solidFill>
              </a:rPr>
              <a:t>       výzvy 2025 – návrh </a:t>
            </a:r>
            <a:endParaRPr lang="en-GB" dirty="0">
              <a:solidFill>
                <a:schemeClr val="bg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2241523277"/>
              </p:ext>
            </p:extLst>
          </p:nvPr>
        </p:nvGraphicFramePr>
        <p:xfrm>
          <a:off x="3" y="1371600"/>
          <a:ext cx="12190287" cy="4597200"/>
        </p:xfrm>
        <a:graphic>
          <a:graphicData uri="http://schemas.openxmlformats.org/drawingml/2006/table">
            <a:tbl>
              <a:tblPr bandRow="1">
                <a:tableStyleId>{93296810-A885-4BE3-A3E7-6D5BEEA58F35}</a:tableStyleId>
              </a:tblPr>
              <a:tblGrid>
                <a:gridCol w="5424052">
                  <a:extLst>
                    <a:ext uri="{9D8B030D-6E8A-4147-A177-3AD203B41FA5}">
                      <a16:colId xmlns:a16="http://schemas.microsoft.com/office/drawing/2014/main" val="3971961322"/>
                    </a:ext>
                  </a:extLst>
                </a:gridCol>
                <a:gridCol w="2702806">
                  <a:extLst>
                    <a:ext uri="{9D8B030D-6E8A-4147-A177-3AD203B41FA5}">
                      <a16:colId xmlns:a16="http://schemas.microsoft.com/office/drawing/2014/main" val="2623185957"/>
                    </a:ext>
                  </a:extLst>
                </a:gridCol>
                <a:gridCol w="4063429">
                  <a:extLst>
                    <a:ext uri="{9D8B030D-6E8A-4147-A177-3AD203B41FA5}">
                      <a16:colId xmlns:a16="http://schemas.microsoft.com/office/drawing/2014/main" val="2167311554"/>
                    </a:ext>
                  </a:extLst>
                </a:gridCol>
              </a:tblGrid>
              <a:tr h="82800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noProof="0" dirty="0"/>
                        <a:t>Cluster 6 Call 1 – single stage</a:t>
                      </a:r>
                    </a:p>
                  </a:txBody>
                  <a:tcPr anchor="ctr">
                    <a:solidFill>
                      <a:schemeClr val="accent6">
                        <a:lumMod val="60000"/>
                        <a:lumOff val="40000"/>
                        <a:alpha val="70000"/>
                      </a:schemeClr>
                    </a:solidFill>
                  </a:tcPr>
                </a:tc>
                <a:tc>
                  <a:txBody>
                    <a:bodyPr/>
                    <a:lstStyle/>
                    <a:p>
                      <a:pPr lvl="1" algn="ctr"/>
                      <a:r>
                        <a:rPr lang="sk-SK" dirty="0"/>
                        <a:t>6.5.2025</a:t>
                      </a:r>
                      <a:endParaRPr lang="en-GB" dirty="0"/>
                    </a:p>
                  </a:txBody>
                  <a:tcPr anchor="ctr">
                    <a:solidFill>
                      <a:schemeClr val="accent6">
                        <a:lumMod val="60000"/>
                        <a:lumOff val="40000"/>
                        <a:alpha val="70000"/>
                      </a:schemeClr>
                    </a:solidFill>
                  </a:tcPr>
                </a:tc>
                <a:tc>
                  <a:txBody>
                    <a:bodyPr/>
                    <a:lstStyle/>
                    <a:p>
                      <a:pPr lvl="1" algn="ctr"/>
                      <a:r>
                        <a:rPr lang="sk-SK" dirty="0"/>
                        <a:t>17.9.2025</a:t>
                      </a:r>
                      <a:endParaRPr lang="en-GB" dirty="0"/>
                    </a:p>
                  </a:txBody>
                  <a:tcPr anchor="ctr">
                    <a:solidFill>
                      <a:schemeClr val="accent6">
                        <a:lumMod val="60000"/>
                        <a:lumOff val="40000"/>
                        <a:alpha val="70000"/>
                      </a:schemeClr>
                    </a:solidFill>
                  </a:tcPr>
                </a:tc>
                <a:extLst>
                  <a:ext uri="{0D108BD9-81ED-4DB2-BD59-A6C34878D82A}">
                    <a16:rowId xmlns:a16="http://schemas.microsoft.com/office/drawing/2014/main" val="1220870848"/>
                  </a:ext>
                </a:extLst>
              </a:tr>
              <a:tr h="82800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noProof="0" dirty="0"/>
                        <a:t>Cluster 6 Call 2 – single stage</a:t>
                      </a:r>
                    </a:p>
                  </a:txBody>
                  <a:tcPr anchor="ctr">
                    <a:solidFill>
                      <a:schemeClr val="accent6">
                        <a:lumMod val="75000"/>
                        <a:alpha val="70000"/>
                      </a:schemeClr>
                    </a:solidFill>
                  </a:tcPr>
                </a:tc>
                <a:tc>
                  <a:txBody>
                    <a:bodyPr/>
                    <a:lstStyle/>
                    <a:p>
                      <a:pPr lvl="1" algn="ctr"/>
                      <a:r>
                        <a:rPr lang="sk-SK" dirty="0"/>
                        <a:t>6.5.2025</a:t>
                      </a:r>
                      <a:endParaRPr lang="en-GB" dirty="0"/>
                    </a:p>
                  </a:txBody>
                  <a:tcPr anchor="ctr">
                    <a:solidFill>
                      <a:schemeClr val="accent6">
                        <a:lumMod val="75000"/>
                        <a:alpha val="70000"/>
                      </a:schemeClr>
                    </a:solidFill>
                  </a:tcPr>
                </a:tc>
                <a:tc>
                  <a:txBody>
                    <a:bodyPr/>
                    <a:lstStyle/>
                    <a:p>
                      <a:pPr lvl="1" algn="ctr"/>
                      <a:r>
                        <a:rPr lang="sk-SK" dirty="0"/>
                        <a:t>16.9.2025</a:t>
                      </a:r>
                      <a:endParaRPr lang="en-GB" dirty="0"/>
                    </a:p>
                  </a:txBody>
                  <a:tcPr anchor="ctr">
                    <a:solidFill>
                      <a:schemeClr val="accent6">
                        <a:lumMod val="75000"/>
                        <a:alpha val="70000"/>
                      </a:schemeClr>
                    </a:solidFill>
                  </a:tcPr>
                </a:tc>
                <a:extLst>
                  <a:ext uri="{0D108BD9-81ED-4DB2-BD59-A6C34878D82A}">
                    <a16:rowId xmlns:a16="http://schemas.microsoft.com/office/drawing/2014/main" val="4075715814"/>
                  </a:ext>
                </a:extLst>
              </a:tr>
              <a:tr h="82800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noProof="0" dirty="0"/>
                        <a:t>Cluster 6 Call 3 – single stage</a:t>
                      </a:r>
                    </a:p>
                  </a:txBody>
                  <a:tcPr anchor="ctr">
                    <a:solidFill>
                      <a:srgbClr val="008080">
                        <a:alpha val="70000"/>
                      </a:srgbClr>
                    </a:solidFill>
                  </a:tcPr>
                </a:tc>
                <a:tc>
                  <a:txBody>
                    <a:bodyPr/>
                    <a:lstStyle/>
                    <a:p>
                      <a:pPr lvl="1" algn="ctr"/>
                      <a:r>
                        <a:rPr lang="sk-SK" dirty="0"/>
                        <a:t>6.5.2025</a:t>
                      </a:r>
                      <a:endParaRPr lang="en-GB" dirty="0"/>
                    </a:p>
                  </a:txBody>
                  <a:tcPr anchor="ctr">
                    <a:solidFill>
                      <a:srgbClr val="008080">
                        <a:alpha val="70000"/>
                      </a:srgbClr>
                    </a:solidFill>
                  </a:tcPr>
                </a:tc>
                <a:tc>
                  <a:txBody>
                    <a:bodyPr/>
                    <a:lstStyle/>
                    <a:p>
                      <a:pPr lvl="1" algn="ctr"/>
                      <a:r>
                        <a:rPr lang="sk-SK" dirty="0"/>
                        <a:t>24.9.2025</a:t>
                      </a:r>
                      <a:endParaRPr lang="en-GB" dirty="0"/>
                    </a:p>
                  </a:txBody>
                  <a:tcPr anchor="ctr">
                    <a:solidFill>
                      <a:srgbClr val="008080">
                        <a:alpha val="70000"/>
                      </a:srgbClr>
                    </a:solidFill>
                  </a:tcPr>
                </a:tc>
                <a:extLst>
                  <a:ext uri="{0D108BD9-81ED-4DB2-BD59-A6C34878D82A}">
                    <a16:rowId xmlns:a16="http://schemas.microsoft.com/office/drawing/2014/main" val="3320129727"/>
                  </a:ext>
                </a:extLst>
              </a:tr>
              <a:tr h="360000">
                <a:tc>
                  <a:txBody>
                    <a:bodyPr/>
                    <a:lstStyle/>
                    <a:p>
                      <a:pPr lvl="1"/>
                      <a:endParaRPr lang="en-US" sz="2400" noProof="0" dirty="0"/>
                    </a:p>
                  </a:txBody>
                  <a:tcPr anchor="ctr"/>
                </a:tc>
                <a:tc>
                  <a:txBody>
                    <a:bodyPr/>
                    <a:lstStyle/>
                    <a:p>
                      <a:pPr lvl="1"/>
                      <a:endParaRPr lang="en-GB" dirty="0"/>
                    </a:p>
                  </a:txBody>
                  <a:tcPr/>
                </a:tc>
                <a:tc>
                  <a:txBody>
                    <a:bodyPr/>
                    <a:lstStyle/>
                    <a:p>
                      <a:pPr lvl="1"/>
                      <a:endParaRPr lang="en-GB" dirty="0"/>
                    </a:p>
                  </a:txBody>
                  <a:tcPr/>
                </a:tc>
                <a:extLst>
                  <a:ext uri="{0D108BD9-81ED-4DB2-BD59-A6C34878D82A}">
                    <a16:rowId xmlns:a16="http://schemas.microsoft.com/office/drawing/2014/main" val="3750462546"/>
                  </a:ext>
                </a:extLst>
              </a:tr>
              <a:tr h="82800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noProof="0" dirty="0"/>
                        <a:t>Cluster 6 Call 1 – two</a:t>
                      </a:r>
                      <a:r>
                        <a:rPr lang="sk-SK" sz="2400" noProof="0" dirty="0"/>
                        <a:t>-</a:t>
                      </a:r>
                      <a:r>
                        <a:rPr lang="en-US" sz="2400" noProof="0" dirty="0"/>
                        <a:t>stage</a:t>
                      </a:r>
                    </a:p>
                  </a:txBody>
                  <a:tcPr anchor="ctr">
                    <a:gradFill>
                      <a:gsLst>
                        <a:gs pos="0">
                          <a:schemeClr val="accent6">
                            <a:lumMod val="75000"/>
                          </a:schemeClr>
                        </a:gs>
                        <a:gs pos="82000">
                          <a:schemeClr val="bg1"/>
                        </a:gs>
                        <a:gs pos="100000">
                          <a:schemeClr val="bg1">
                            <a:lumMod val="99000"/>
                          </a:schemeClr>
                        </a:gs>
                      </a:gsLst>
                      <a:lin ang="16200000" scaled="1"/>
                    </a:gradFill>
                  </a:tcPr>
                </a:tc>
                <a:tc>
                  <a:txBody>
                    <a:bodyPr/>
                    <a:lstStyle/>
                    <a:p>
                      <a:pPr lvl="1" algn="ctr"/>
                      <a:r>
                        <a:rPr lang="sk-SK" dirty="0"/>
                        <a:t>6.5.2025</a:t>
                      </a:r>
                      <a:endParaRPr lang="en-GB" dirty="0"/>
                    </a:p>
                  </a:txBody>
                  <a:tcPr anchor="ctr">
                    <a:gradFill>
                      <a:gsLst>
                        <a:gs pos="0">
                          <a:schemeClr val="accent6">
                            <a:lumMod val="75000"/>
                          </a:schemeClr>
                        </a:gs>
                        <a:gs pos="82000">
                          <a:schemeClr val="bg1"/>
                        </a:gs>
                        <a:gs pos="100000">
                          <a:schemeClr val="bg1">
                            <a:lumMod val="99000"/>
                          </a:schemeClr>
                        </a:gs>
                      </a:gsLst>
                      <a:lin ang="16200000" scaled="1"/>
                    </a:gradFill>
                  </a:tcPr>
                </a:tc>
                <a:tc>
                  <a:txBody>
                    <a:bodyPr/>
                    <a:lstStyle/>
                    <a:p>
                      <a:pPr lvl="1" algn="ctr"/>
                      <a:r>
                        <a:rPr lang="en-US" noProof="0" dirty="0"/>
                        <a:t>4.9.2025 (first)</a:t>
                      </a:r>
                    </a:p>
                    <a:p>
                      <a:pPr lvl="1" algn="ctr"/>
                      <a:r>
                        <a:rPr lang="en-US" noProof="0" dirty="0"/>
                        <a:t>18.2.2026 (second)</a:t>
                      </a:r>
                    </a:p>
                  </a:txBody>
                  <a:tcPr anchor="ctr">
                    <a:gradFill>
                      <a:gsLst>
                        <a:gs pos="0">
                          <a:schemeClr val="accent6">
                            <a:lumMod val="75000"/>
                          </a:schemeClr>
                        </a:gs>
                        <a:gs pos="82000">
                          <a:schemeClr val="bg1"/>
                        </a:gs>
                        <a:gs pos="100000">
                          <a:schemeClr val="bg1">
                            <a:lumMod val="99000"/>
                          </a:schemeClr>
                        </a:gs>
                      </a:gsLst>
                      <a:lin ang="16200000" scaled="1"/>
                    </a:gradFill>
                  </a:tcPr>
                </a:tc>
                <a:extLst>
                  <a:ext uri="{0D108BD9-81ED-4DB2-BD59-A6C34878D82A}">
                    <a16:rowId xmlns:a16="http://schemas.microsoft.com/office/drawing/2014/main" val="1919072883"/>
                  </a:ext>
                </a:extLst>
              </a:tr>
              <a:tr h="828000">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2400" noProof="0" dirty="0"/>
                        <a:t>Cluster 6 Call 2 – two</a:t>
                      </a:r>
                      <a:r>
                        <a:rPr lang="sk-SK" sz="2400" noProof="0" dirty="0"/>
                        <a:t>-</a:t>
                      </a:r>
                      <a:r>
                        <a:rPr lang="en-US" sz="2400" noProof="0" dirty="0"/>
                        <a:t>stage</a:t>
                      </a:r>
                    </a:p>
                  </a:txBody>
                  <a:tcPr anchor="ctr">
                    <a:gradFill>
                      <a:gsLst>
                        <a:gs pos="0">
                          <a:schemeClr val="accent6">
                            <a:lumMod val="75000"/>
                          </a:schemeClr>
                        </a:gs>
                        <a:gs pos="82000">
                          <a:schemeClr val="bg1"/>
                        </a:gs>
                        <a:gs pos="100000">
                          <a:schemeClr val="bg1">
                            <a:lumMod val="99000"/>
                          </a:schemeClr>
                        </a:gs>
                      </a:gsLst>
                      <a:lin ang="16200000" scaled="1"/>
                    </a:gradFill>
                  </a:tcPr>
                </a:tc>
                <a:tc>
                  <a:txBody>
                    <a:bodyPr/>
                    <a:lstStyle/>
                    <a:p>
                      <a:pPr lvl="1" algn="ctr"/>
                      <a:r>
                        <a:rPr lang="sk-SK" dirty="0"/>
                        <a:t>6.5.2025</a:t>
                      </a:r>
                      <a:endParaRPr lang="en-GB" dirty="0"/>
                    </a:p>
                  </a:txBody>
                  <a:tcPr anchor="ctr">
                    <a:gradFill>
                      <a:gsLst>
                        <a:gs pos="0">
                          <a:schemeClr val="accent6">
                            <a:lumMod val="75000"/>
                          </a:schemeClr>
                        </a:gs>
                        <a:gs pos="82000">
                          <a:schemeClr val="bg1"/>
                        </a:gs>
                        <a:gs pos="100000">
                          <a:schemeClr val="bg1">
                            <a:lumMod val="99000"/>
                          </a:schemeClr>
                        </a:gs>
                      </a:gsLst>
                      <a:lin ang="16200000" scaled="1"/>
                    </a:gradFill>
                  </a:tcPr>
                </a:tc>
                <a:tc>
                  <a:txBody>
                    <a:bodyPr/>
                    <a:lstStyle/>
                    <a:p>
                      <a:pPr lvl="1" algn="ctr"/>
                      <a:r>
                        <a:rPr lang="en-US" noProof="0" dirty="0"/>
                        <a:t>4.9.2025 (first)</a:t>
                      </a:r>
                    </a:p>
                    <a:p>
                      <a:pPr lvl="1" algn="ctr"/>
                      <a:r>
                        <a:rPr lang="en-US" noProof="0" dirty="0"/>
                        <a:t>18.2.2026 (second)</a:t>
                      </a:r>
                    </a:p>
                  </a:txBody>
                  <a:tcPr anchor="ctr">
                    <a:gradFill>
                      <a:gsLst>
                        <a:gs pos="0">
                          <a:schemeClr val="accent6">
                            <a:lumMod val="75000"/>
                          </a:schemeClr>
                        </a:gs>
                        <a:gs pos="82000">
                          <a:schemeClr val="bg1"/>
                        </a:gs>
                        <a:gs pos="100000">
                          <a:schemeClr val="bg1">
                            <a:lumMod val="99000"/>
                          </a:schemeClr>
                        </a:gs>
                      </a:gsLst>
                      <a:lin ang="16200000" scaled="1"/>
                    </a:gradFill>
                  </a:tcPr>
                </a:tc>
                <a:extLst>
                  <a:ext uri="{0D108BD9-81ED-4DB2-BD59-A6C34878D82A}">
                    <a16:rowId xmlns:a16="http://schemas.microsoft.com/office/drawing/2014/main" val="293979632"/>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4320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60000"/>
              <a:lumOff val="40000"/>
            </a:schemeClr>
          </a:solidFill>
        </p:spPr>
        <p:txBody>
          <a:bodyPr/>
          <a:lstStyle/>
          <a:p>
            <a:r>
              <a:rPr lang="sk-SK" dirty="0">
                <a:solidFill>
                  <a:schemeClr val="bg1"/>
                </a:solidFill>
              </a:rPr>
              <a:t>       </a:t>
            </a:r>
            <a:r>
              <a:rPr lang="en-US" dirty="0">
                <a:solidFill>
                  <a:schemeClr val="tx1"/>
                </a:solidFill>
              </a:rPr>
              <a:t>Cluster 6 Call 1 – single stage</a:t>
            </a: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1844170977"/>
              </p:ext>
            </p:extLst>
          </p:nvPr>
        </p:nvGraphicFramePr>
        <p:xfrm>
          <a:off x="3" y="976745"/>
          <a:ext cx="12190287" cy="1222855"/>
        </p:xfrm>
        <a:graphic>
          <a:graphicData uri="http://schemas.openxmlformats.org/drawingml/2006/table">
            <a:tbl>
              <a:tblPr bandRow="1">
                <a:tableStyleId>{93296810-A885-4BE3-A3E7-6D5BEEA58F35}</a:tableStyleId>
              </a:tblPr>
              <a:tblGrid>
                <a:gridCol w="5424052">
                  <a:extLst>
                    <a:ext uri="{9D8B030D-6E8A-4147-A177-3AD203B41FA5}">
                      <a16:colId xmlns:a16="http://schemas.microsoft.com/office/drawing/2014/main" val="3971961322"/>
                    </a:ext>
                  </a:extLst>
                </a:gridCol>
                <a:gridCol w="2702806">
                  <a:extLst>
                    <a:ext uri="{9D8B030D-6E8A-4147-A177-3AD203B41FA5}">
                      <a16:colId xmlns:a16="http://schemas.microsoft.com/office/drawing/2014/main" val="2623185957"/>
                    </a:ext>
                  </a:extLst>
                </a:gridCol>
                <a:gridCol w="4063429">
                  <a:extLst>
                    <a:ext uri="{9D8B030D-6E8A-4147-A177-3AD203B41FA5}">
                      <a16:colId xmlns:a16="http://schemas.microsoft.com/office/drawing/2014/main" val="2167311554"/>
                    </a:ext>
                  </a:extLst>
                </a:gridCol>
              </a:tblGrid>
              <a:tr h="1222855">
                <a:tc>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2400" b="1" cap="all" baseline="0" dirty="0"/>
                        <a:t>Horizon-cl6-2025-01</a:t>
                      </a:r>
                    </a:p>
                  </a:txBody>
                  <a:tcPr anchor="ctr">
                    <a:solidFill>
                      <a:schemeClr val="accent6">
                        <a:lumMod val="20000"/>
                        <a:lumOff val="80000"/>
                      </a:schemeClr>
                    </a:solidFill>
                  </a:tcPr>
                </a:tc>
                <a:tc>
                  <a:txBody>
                    <a:bodyPr/>
                    <a:lstStyle/>
                    <a:p>
                      <a:pPr lvl="1" algn="ctr"/>
                      <a:r>
                        <a:rPr lang="sk-SK" sz="2400" b="1" cap="all" baseline="0" dirty="0"/>
                        <a:t>6.5.2025</a:t>
                      </a:r>
                      <a:endParaRPr lang="en-GB" sz="2400" b="1" cap="all" baseline="0" dirty="0"/>
                    </a:p>
                  </a:txBody>
                  <a:tcPr anchor="ctr">
                    <a:solidFill>
                      <a:schemeClr val="accent6">
                        <a:lumMod val="20000"/>
                        <a:lumOff val="80000"/>
                      </a:schemeClr>
                    </a:solidFill>
                  </a:tcPr>
                </a:tc>
                <a:tc>
                  <a:txBody>
                    <a:bodyPr/>
                    <a:lstStyle/>
                    <a:p>
                      <a:pPr lvl="1" algn="ctr"/>
                      <a:r>
                        <a:rPr lang="sk-SK" sz="2400" b="1" cap="all" baseline="0" dirty="0"/>
                        <a:t>17.9.2025</a:t>
                      </a:r>
                      <a:endParaRPr lang="en-GB" sz="2400" b="1" cap="all" baseline="0" dirty="0"/>
                    </a:p>
                  </a:txBody>
                  <a:tcPr anchor="ctr">
                    <a:solidFill>
                      <a:schemeClr val="accent6">
                        <a:lumMod val="20000"/>
                        <a:lumOff val="80000"/>
                      </a:schemeClr>
                    </a:solidFill>
                  </a:tcPr>
                </a:tc>
                <a:extLst>
                  <a:ext uri="{0D108BD9-81ED-4DB2-BD59-A6C34878D82A}">
                    <a16:rowId xmlns:a16="http://schemas.microsoft.com/office/drawing/2014/main" val="1220870848"/>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5" name="Skupina 4"/>
          <p:cNvGrpSpPr/>
          <p:nvPr/>
        </p:nvGrpSpPr>
        <p:grpSpPr>
          <a:xfrm>
            <a:off x="-42005" y="2209224"/>
            <a:ext cx="12276010" cy="786607"/>
            <a:chOff x="131452" y="1"/>
            <a:chExt cx="12276010" cy="786607"/>
          </a:xfrm>
        </p:grpSpPr>
        <p:sp>
          <p:nvSpPr>
            <p:cNvPr id="6" name="Obdĺžnik 5"/>
            <p:cNvSpPr/>
            <p:nvPr/>
          </p:nvSpPr>
          <p:spPr>
            <a:xfrm rot="10800000">
              <a:off x="131452" y="1"/>
              <a:ext cx="12276010" cy="786607"/>
            </a:xfrm>
            <a:prstGeom prst="rect">
              <a:avLst/>
            </a:prstGeom>
          </p:spPr>
          <p:style>
            <a:lnRef idx="0">
              <a:schemeClr val="accent6">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7" name="BlokTextu 6"/>
            <p:cNvSpPr txBox="1"/>
            <p:nvPr/>
          </p:nvSpPr>
          <p:spPr>
            <a:xfrm rot="21600000">
              <a:off x="131452" y="1"/>
              <a:ext cx="12276010" cy="78660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9673" tIns="91440" rIns="170688" bIns="91440" numCol="1" spcCol="1270" anchor="ctr" anchorCtr="0">
              <a:noAutofit/>
            </a:bodyPr>
            <a:lstStyle/>
            <a:p>
              <a:pPr lvl="0" algn="l" defTabSz="1066800" rtl="0">
                <a:lnSpc>
                  <a:spcPct val="90000"/>
                </a:lnSpc>
                <a:spcBef>
                  <a:spcPct val="0"/>
                </a:spcBef>
                <a:spcAft>
                  <a:spcPct val="35000"/>
                </a:spcAft>
              </a:pPr>
              <a:r>
                <a:rPr lang="sk-SK" sz="2400" kern="1200" noProof="0" dirty="0"/>
                <a:t>		</a:t>
              </a:r>
              <a:r>
                <a:rPr lang="en-GB" sz="2400" kern="1200" noProof="0" dirty="0">
                  <a:solidFill>
                    <a:schemeClr val="accent6">
                      <a:lumMod val="50000"/>
                    </a:schemeClr>
                  </a:solidFill>
                </a:rPr>
                <a:t>B</a:t>
              </a:r>
              <a:r>
                <a:rPr lang="sk-SK" sz="2400" kern="1200" noProof="0" dirty="0">
                  <a:solidFill>
                    <a:schemeClr val="accent6">
                      <a:lumMod val="50000"/>
                    </a:schemeClr>
                  </a:solidFill>
                </a:rPr>
                <a:t>iodiverzita a ekosystémové služby </a:t>
              </a:r>
              <a:endParaRPr lang="en-GB" sz="2400" b="1" kern="1200" noProof="0" dirty="0">
                <a:solidFill>
                  <a:schemeClr val="accent6">
                    <a:lumMod val="50000"/>
                  </a:schemeClr>
                </a:solidFill>
              </a:endParaRPr>
            </a:p>
          </p:txBody>
        </p:sp>
      </p:grpSp>
      <p:sp>
        <p:nvSpPr>
          <p:cNvPr id="9" name="Ovál 8"/>
          <p:cNvSpPr/>
          <p:nvPr/>
        </p:nvSpPr>
        <p:spPr>
          <a:xfrm>
            <a:off x="692997" y="2228724"/>
            <a:ext cx="747605" cy="747605"/>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grpSp>
        <p:nvGrpSpPr>
          <p:cNvPr id="11" name="Skupina 10"/>
          <p:cNvGrpSpPr/>
          <p:nvPr/>
        </p:nvGrpSpPr>
        <p:grpSpPr>
          <a:xfrm>
            <a:off x="-42005" y="3035162"/>
            <a:ext cx="12276010" cy="787676"/>
            <a:chOff x="131452" y="2021627"/>
            <a:chExt cx="12276010" cy="787676"/>
          </a:xfrm>
        </p:grpSpPr>
        <p:sp>
          <p:nvSpPr>
            <p:cNvPr id="12" name="Obdĺžnik 11"/>
            <p:cNvSpPr/>
            <p:nvPr/>
          </p:nvSpPr>
          <p:spPr>
            <a:xfrm rot="10800000">
              <a:off x="131452" y="2021627"/>
              <a:ext cx="12276010" cy="787676"/>
            </a:xfrm>
            <a:prstGeom prst="rect">
              <a:avLst/>
            </a:prstGeom>
          </p:spPr>
          <p:style>
            <a:lnRef idx="0">
              <a:schemeClr val="accent6">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13" name="BlokTextu 12"/>
            <p:cNvSpPr txBox="1"/>
            <p:nvPr/>
          </p:nvSpPr>
          <p:spPr>
            <a:xfrm rot="21600000">
              <a:off x="131452" y="2021627"/>
              <a:ext cx="12276010" cy="78767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9673" tIns="91440" rIns="170688" bIns="91440" numCol="1" spcCol="1270" anchor="ctr" anchorCtr="0">
              <a:noAutofit/>
            </a:bodyPr>
            <a:lstStyle/>
            <a:p>
              <a:pPr lvl="0" algn="l" defTabSz="1066800" rtl="0">
                <a:lnSpc>
                  <a:spcPct val="90000"/>
                </a:lnSpc>
                <a:spcBef>
                  <a:spcPct val="0"/>
                </a:spcBef>
                <a:spcAft>
                  <a:spcPct val="35000"/>
                </a:spcAft>
              </a:pPr>
              <a:r>
                <a:rPr lang="sk-SK" sz="2400" kern="1200" baseline="0" dirty="0"/>
                <a:t>		</a:t>
              </a:r>
              <a:r>
                <a:rPr lang="sk-SK" sz="2400" kern="1200" baseline="0" dirty="0">
                  <a:solidFill>
                    <a:schemeClr val="accent6">
                      <a:lumMod val="50000"/>
                    </a:schemeClr>
                  </a:solidFill>
                </a:rPr>
                <a:t>Odvetvia obehového hospodárstva a biohospodárstva </a:t>
              </a:r>
              <a:endParaRPr lang="en-GB" sz="2400" b="1" kern="1200" noProof="0" dirty="0">
                <a:solidFill>
                  <a:schemeClr val="accent6">
                    <a:lumMod val="50000"/>
                  </a:schemeClr>
                </a:solidFill>
              </a:endParaRPr>
            </a:p>
          </p:txBody>
        </p:sp>
      </p:grpSp>
      <p:sp>
        <p:nvSpPr>
          <p:cNvPr id="14" name="Ovál 13"/>
          <p:cNvSpPr/>
          <p:nvPr/>
        </p:nvSpPr>
        <p:spPr>
          <a:xfrm>
            <a:off x="692996" y="3035160"/>
            <a:ext cx="747605" cy="747605"/>
          </a:xfrm>
          <a:prstGeom prst="ellipse">
            <a:avLst/>
          </a:prstGeom>
          <a:blipFill>
            <a:blip r:embed="rId4"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grpSp>
        <p:nvGrpSpPr>
          <p:cNvPr id="18" name="Skupina 17"/>
          <p:cNvGrpSpPr/>
          <p:nvPr/>
        </p:nvGrpSpPr>
        <p:grpSpPr>
          <a:xfrm>
            <a:off x="-42005" y="3879395"/>
            <a:ext cx="12276010" cy="787318"/>
            <a:chOff x="131452" y="3033748"/>
            <a:chExt cx="12276010" cy="787318"/>
          </a:xfrm>
        </p:grpSpPr>
        <p:sp>
          <p:nvSpPr>
            <p:cNvPr id="19" name="Obdĺžnik 18"/>
            <p:cNvSpPr/>
            <p:nvPr/>
          </p:nvSpPr>
          <p:spPr>
            <a:xfrm rot="10800000">
              <a:off x="131452" y="3033748"/>
              <a:ext cx="12276010" cy="787318"/>
            </a:xfrm>
            <a:prstGeom prst="rect">
              <a:avLst/>
            </a:prstGeom>
          </p:spPr>
          <p:style>
            <a:lnRef idx="0">
              <a:schemeClr val="accent6">
                <a:shade val="80000"/>
                <a:hueOff val="0"/>
                <a:satOff val="0"/>
                <a:lumOff val="0"/>
                <a:alphaOff val="0"/>
              </a:schemeClr>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sp>
        <p:sp>
          <p:nvSpPr>
            <p:cNvPr id="20" name="BlokTextu 19"/>
            <p:cNvSpPr txBox="1"/>
            <p:nvPr/>
          </p:nvSpPr>
          <p:spPr>
            <a:xfrm rot="21600000">
              <a:off x="131452" y="3033748"/>
              <a:ext cx="12276010" cy="78731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9673" tIns="91440" rIns="170688" bIns="91440" numCol="1" spcCol="1270" anchor="ctr" anchorCtr="0">
              <a:noAutofit/>
            </a:bodyPr>
            <a:lstStyle/>
            <a:p>
              <a:pPr lvl="0" algn="l" defTabSz="1066800" rtl="0">
                <a:lnSpc>
                  <a:spcPct val="90000"/>
                </a:lnSpc>
                <a:spcBef>
                  <a:spcPct val="0"/>
                </a:spcBef>
                <a:spcAft>
                  <a:spcPct val="35000"/>
                </a:spcAft>
              </a:pPr>
              <a:r>
                <a:rPr lang="sk-SK" sz="2400" kern="1200" baseline="0" dirty="0"/>
                <a:t>		</a:t>
              </a:r>
              <a:r>
                <a:rPr lang="sk-SK" sz="2400" kern="1200" baseline="0" dirty="0">
                  <a:solidFill>
                    <a:schemeClr val="accent6">
                      <a:lumMod val="50000"/>
                    </a:schemeClr>
                  </a:solidFill>
                </a:rPr>
                <a:t>Čisté životné prostredie a nulové znečistenie </a:t>
              </a:r>
              <a:endParaRPr lang="en-GB" sz="2400" b="1" kern="1200" noProof="0" dirty="0">
                <a:solidFill>
                  <a:schemeClr val="accent6">
                    <a:lumMod val="50000"/>
                  </a:schemeClr>
                </a:solidFill>
              </a:endParaRPr>
            </a:p>
          </p:txBody>
        </p:sp>
      </p:grpSp>
      <p:sp>
        <p:nvSpPr>
          <p:cNvPr id="21" name="Ovál 20"/>
          <p:cNvSpPr/>
          <p:nvPr/>
        </p:nvSpPr>
        <p:spPr>
          <a:xfrm>
            <a:off x="672447" y="3898560"/>
            <a:ext cx="747605" cy="747605"/>
          </a:xfrm>
          <a:prstGeom prst="ellipse">
            <a:avLst/>
          </a:prstGeom>
          <a:blipFill>
            <a:blip r:embed="rId5">
              <a:extLst>
                <a:ext uri="{28A0092B-C50C-407E-A947-70E740481C1C}">
                  <a14:useLocalDpi xmlns:a14="http://schemas.microsoft.com/office/drawing/2010/main" val="0"/>
                </a:ext>
              </a:extLst>
            </a:blip>
            <a:srcRect/>
            <a:stretch>
              <a:fillRect l="-19000" r="-19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1040665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60000"/>
              <a:lumOff val="40000"/>
            </a:schemeClr>
          </a:solidFill>
        </p:spPr>
        <p:txBody>
          <a:bodyPr/>
          <a:lstStyle/>
          <a:p>
            <a:r>
              <a:rPr lang="sk-SK" dirty="0">
                <a:solidFill>
                  <a:schemeClr val="bg1"/>
                </a:solidFill>
              </a:rPr>
              <a:t>        </a:t>
            </a:r>
            <a:r>
              <a:rPr lang="sk-SK" dirty="0">
                <a:solidFill>
                  <a:schemeClr val="tx1"/>
                </a:solidFill>
              </a:rPr>
              <a:t>Cluster 6 </a:t>
            </a:r>
            <a:r>
              <a:rPr lang="en-US" dirty="0">
                <a:solidFill>
                  <a:schemeClr val="tx1"/>
                </a:solidFill>
              </a:rPr>
              <a:t>Call</a:t>
            </a:r>
            <a:r>
              <a:rPr lang="sk-SK" dirty="0">
                <a:solidFill>
                  <a:schemeClr val="tx1"/>
                </a:solidFill>
              </a:rPr>
              <a:t> 1 – </a:t>
            </a:r>
            <a:r>
              <a:rPr lang="sk-SK" cap="none" dirty="0">
                <a:solidFill>
                  <a:schemeClr val="tx1"/>
                </a:solidFill>
              </a:rPr>
              <a:t>single					        BIODIV (D1)	</a:t>
            </a:r>
            <a:endParaRPr lang="en-GB" dirty="0">
              <a:solidFill>
                <a:schemeClr val="tx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3525056027"/>
              </p:ext>
            </p:extLst>
          </p:nvPr>
        </p:nvGraphicFramePr>
        <p:xfrm>
          <a:off x="857" y="932973"/>
          <a:ext cx="12190287" cy="4811760"/>
        </p:xfrm>
        <a:graphic>
          <a:graphicData uri="http://schemas.openxmlformats.org/drawingml/2006/table">
            <a:tbl>
              <a:tblPr bandRow="1">
                <a:tableStyleId>{F5AB1C69-6EDB-4FF4-983F-18BD219EF322}</a:tableStyleId>
              </a:tblPr>
              <a:tblGrid>
                <a:gridCol w="561851">
                  <a:extLst>
                    <a:ext uri="{9D8B030D-6E8A-4147-A177-3AD203B41FA5}">
                      <a16:colId xmlns:a16="http://schemas.microsoft.com/office/drawing/2014/main" val="3971961322"/>
                    </a:ext>
                  </a:extLst>
                </a:gridCol>
                <a:gridCol w="10338173">
                  <a:extLst>
                    <a:ext uri="{9D8B030D-6E8A-4147-A177-3AD203B41FA5}">
                      <a16:colId xmlns:a16="http://schemas.microsoft.com/office/drawing/2014/main" val="1332006345"/>
                    </a:ext>
                  </a:extLst>
                </a:gridCol>
                <a:gridCol w="688368">
                  <a:extLst>
                    <a:ext uri="{9D8B030D-6E8A-4147-A177-3AD203B41FA5}">
                      <a16:colId xmlns:a16="http://schemas.microsoft.com/office/drawing/2014/main" val="2623185957"/>
                    </a:ext>
                  </a:extLst>
                </a:gridCol>
                <a:gridCol w="601895">
                  <a:extLst>
                    <a:ext uri="{9D8B030D-6E8A-4147-A177-3AD203B41FA5}">
                      <a16:colId xmlns:a16="http://schemas.microsoft.com/office/drawing/2014/main" val="2167311554"/>
                    </a:ext>
                  </a:extLst>
                </a:gridCol>
              </a:tblGrid>
              <a:tr h="360000">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1800" cap="all" dirty="0"/>
                        <a:t> Biodiverzita</a:t>
                      </a:r>
                      <a:r>
                        <a:rPr lang="sk-SK" sz="1800" cap="all" baseline="0" dirty="0"/>
                        <a:t> – </a:t>
                      </a:r>
                      <a:r>
                        <a:rPr lang="sk-SK" sz="1800" cap="none" baseline="0" dirty="0"/>
                        <a:t>konsolidácia poznatkov o biodiverzite z pohľadu prírody a spoločnosti</a:t>
                      </a:r>
                      <a:endParaRPr lang="sk-SK" sz="1800" b="1" cap="all" dirty="0"/>
                    </a:p>
                  </a:txBody>
                  <a:tcPr anchor="ctr">
                    <a:solidFill>
                      <a:schemeClr val="accent6">
                        <a:lumMod val="20000"/>
                        <a:lumOff val="80000"/>
                      </a:schemeClr>
                    </a:solidFill>
                  </a:tcPr>
                </a:tc>
                <a:tc hMerge="1">
                  <a:txBody>
                    <a:bodyPr/>
                    <a:lstStyle/>
                    <a:p>
                      <a:endParaRPr lang="en-GB"/>
                    </a:p>
                  </a:txBody>
                  <a:tcPr/>
                </a:tc>
                <a:tc>
                  <a:txBody>
                    <a:bodyPr/>
                    <a:lstStyle/>
                    <a:p>
                      <a:pPr lvl="1" algn="ctr"/>
                      <a:endParaRPr lang="en-GB" sz="1800" dirty="0"/>
                    </a:p>
                  </a:txBody>
                  <a:tcPr anchor="ctr">
                    <a:solidFill>
                      <a:schemeClr val="accent6">
                        <a:lumMod val="20000"/>
                        <a:lumOff val="80000"/>
                      </a:schemeClr>
                    </a:solidFill>
                  </a:tcPr>
                </a:tc>
                <a:tc>
                  <a:txBody>
                    <a:bodyPr/>
                    <a:lstStyle/>
                    <a:p>
                      <a:pPr lvl="1" algn="ctr"/>
                      <a:endParaRPr lang="en-GB" sz="1800"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01</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Additional activities for the European Biodiversity Partnership: </a:t>
                      </a:r>
                      <a:r>
                        <a:rPr lang="en-GB" sz="1800" kern="1200" dirty="0" err="1">
                          <a:effectLst/>
                        </a:rPr>
                        <a:t>Biodiversa</a:t>
                      </a:r>
                      <a:r>
                        <a:rPr lang="en-GB" sz="1800" kern="1200" dirty="0">
                          <a:effectLst/>
                        </a:rPr>
                        <a:t>+</a:t>
                      </a:r>
                      <a:r>
                        <a:rPr lang="sk-SK" sz="1800" kern="1200" dirty="0">
                          <a:effectLst/>
                        </a:rPr>
                        <a:t>  </a:t>
                      </a:r>
                      <a:endParaRPr lang="sk-SK" sz="1800" dirty="0"/>
                    </a:p>
                  </a:txBody>
                  <a:tcPr anchor="ctr"/>
                </a:tc>
                <a:tc>
                  <a:txBody>
                    <a:bodyPr/>
                    <a:lstStyle/>
                    <a:p>
                      <a:pPr marL="0" lvl="1" indent="0" algn="ctr"/>
                      <a:r>
                        <a:rPr lang="sk-SK" sz="1000" dirty="0" err="1"/>
                        <a:t>cofund</a:t>
                      </a:r>
                      <a:endParaRPr lang="en-GB" sz="1000" dirty="0"/>
                    </a:p>
                  </a:txBody>
                  <a:tcPr anchor="ctr"/>
                </a:tc>
                <a:tc>
                  <a:txBody>
                    <a:bodyPr/>
                    <a:lstStyle/>
                    <a:p>
                      <a:pPr lvl="0" algn="ctr"/>
                      <a:r>
                        <a:rPr lang="sk-SK" sz="1400" dirty="0"/>
                        <a:t>C G/E</a:t>
                      </a:r>
                      <a:endParaRPr lang="en-GB" sz="1400" dirty="0"/>
                    </a:p>
                  </a:txBody>
                  <a:tcPr anchor="ctr"/>
                </a:tc>
                <a:extLst>
                  <a:ext uri="{0D108BD9-81ED-4DB2-BD59-A6C34878D82A}">
                    <a16:rowId xmlns:a16="http://schemas.microsoft.com/office/drawing/2014/main" val="407571581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02</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Strengthening the capacity of citizen science in biodiversity observation</a:t>
                      </a:r>
                      <a:endParaRPr lang="sk-SK" sz="1800" dirty="0">
                        <a:solidFill>
                          <a:schemeClr val="accent6">
                            <a:lumMod val="75000"/>
                          </a:schemeClr>
                        </a:solidFill>
                      </a:endParaRPr>
                    </a:p>
                  </a:txBody>
                  <a:tcPr anchor="ctr"/>
                </a:tc>
                <a:tc>
                  <a:txBody>
                    <a:bodyPr/>
                    <a:lstStyle/>
                    <a:p>
                      <a:pPr marL="0" lvl="1" indent="0" algn="ctr"/>
                      <a:r>
                        <a:rPr lang="sk-SK" sz="1800" dirty="0"/>
                        <a:t>CSA</a:t>
                      </a:r>
                      <a:endParaRPr lang="en-GB" sz="1800" dirty="0"/>
                    </a:p>
                  </a:txBody>
                  <a:tcPr anchor="ctr"/>
                </a:tc>
                <a:tc>
                  <a:txBody>
                    <a:bodyPr/>
                    <a:lstStyle/>
                    <a:p>
                      <a:pPr lvl="0" algn="ctr"/>
                      <a:endParaRPr lang="en-GB" sz="1400" dirty="0"/>
                    </a:p>
                  </a:txBody>
                  <a:tcPr anchor="ctr"/>
                </a:tc>
                <a:extLst>
                  <a:ext uri="{0D108BD9-81ED-4DB2-BD59-A6C34878D82A}">
                    <a16:rowId xmlns:a16="http://schemas.microsoft.com/office/drawing/2014/main" val="114996966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03</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Strengthening taxonomic approaches for biodiversity</a:t>
                      </a:r>
                      <a:endParaRPr lang="sk-SK" sz="1800" dirty="0">
                        <a:solidFill>
                          <a:schemeClr val="accent5">
                            <a:lumMod val="75000"/>
                          </a:schemeClr>
                        </a:solidFill>
                      </a:endParaRPr>
                    </a:p>
                  </a:txBody>
                  <a:tcPr anchor="ctr"/>
                </a:tc>
                <a:tc>
                  <a:txBody>
                    <a:bodyPr/>
                    <a:lstStyle/>
                    <a:p>
                      <a:pPr marL="0" lvl="1" indent="0" algn="ctr"/>
                      <a:r>
                        <a:rPr lang="sk-SK" sz="1800" dirty="0"/>
                        <a:t>RIA</a:t>
                      </a:r>
                      <a:endParaRPr lang="en-GB" sz="1800" dirty="0"/>
                    </a:p>
                  </a:txBody>
                  <a:tcPr anchor="ctr"/>
                </a:tc>
                <a:tc>
                  <a:txBody>
                    <a:bodyPr/>
                    <a:lstStyle/>
                    <a:p>
                      <a:pPr lvl="0" algn="ctr"/>
                      <a:endParaRPr lang="en-GB" sz="1400" dirty="0"/>
                    </a:p>
                  </a:txBody>
                  <a:tcPr anchor="ctr"/>
                </a:tc>
                <a:extLst>
                  <a:ext uri="{0D108BD9-81ED-4DB2-BD59-A6C34878D82A}">
                    <a16:rowId xmlns:a16="http://schemas.microsoft.com/office/drawing/2014/main" val="1968398686"/>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04</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Large-scale in situ biodiversity observations for better understanding of biodiversity state, drivers of its decline and impacts of policies </a:t>
                      </a:r>
                      <a:endParaRPr lang="sk-SK" sz="1800" dirty="0">
                        <a:solidFill>
                          <a:schemeClr val="accent5">
                            <a:lumMod val="75000"/>
                          </a:schemeClr>
                        </a:solidFill>
                      </a:endParaRPr>
                    </a:p>
                  </a:txBody>
                  <a:tcPr anchor="ctr"/>
                </a:tc>
                <a:tc>
                  <a:txBody>
                    <a:bodyPr/>
                    <a:lstStyle/>
                    <a:p>
                      <a:pPr marL="0" lvl="1" indent="0" algn="ctr"/>
                      <a:r>
                        <a:rPr lang="sk-SK" sz="1800" dirty="0"/>
                        <a:t>RIA</a:t>
                      </a:r>
                      <a:endParaRPr lang="en-GB" sz="1800" dirty="0"/>
                    </a:p>
                  </a:txBody>
                  <a:tcPr anchor="ctr"/>
                </a:tc>
                <a:tc>
                  <a:txBody>
                    <a:bodyPr/>
                    <a:lstStyle/>
                    <a:p>
                      <a:pPr lvl="0" algn="ctr"/>
                      <a:endParaRPr lang="en-GB" sz="1400" dirty="0"/>
                    </a:p>
                  </a:txBody>
                  <a:tcPr anchor="ctr"/>
                </a:tc>
                <a:extLst>
                  <a:ext uri="{0D108BD9-81ED-4DB2-BD59-A6C34878D82A}">
                    <a16:rowId xmlns:a16="http://schemas.microsoft.com/office/drawing/2014/main" val="3320129727"/>
                  </a:ext>
                </a:extLst>
              </a:tr>
              <a:tr h="36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sk-SK" sz="1800" dirty="0"/>
                    </a:p>
                  </a:txBody>
                  <a:tcPr anchor="ctr">
                    <a:solidFill>
                      <a:schemeClr val="accent6">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cap="all" dirty="0"/>
                        <a:t>Biodiverzita</a:t>
                      </a:r>
                      <a:r>
                        <a:rPr lang="sk-SK" sz="1800" cap="all" baseline="0" dirty="0"/>
                        <a:t> – </a:t>
                      </a:r>
                      <a:r>
                        <a:rPr lang="sk-SK" sz="1800" cap="none" baseline="0" dirty="0"/>
                        <a:t>obnova ekosystémov pre odolnú spoločnosť a hospodárstvo</a:t>
                      </a:r>
                      <a:endParaRPr lang="sk-SK" sz="1800" dirty="0">
                        <a:effectLst>
                          <a:outerShdw blurRad="38100" dist="38100" dir="2700000" algn="tl">
                            <a:srgbClr val="000000">
                              <a:alpha val="43137"/>
                            </a:srgbClr>
                          </a:outerShdw>
                        </a:effectLst>
                      </a:endParaRPr>
                    </a:p>
                  </a:txBody>
                  <a:tcPr anchor="ctr">
                    <a:solidFill>
                      <a:schemeClr val="accent6">
                        <a:lumMod val="20000"/>
                        <a:lumOff val="80000"/>
                      </a:schemeClr>
                    </a:solidFill>
                  </a:tcPr>
                </a:tc>
                <a:tc>
                  <a:txBody>
                    <a:bodyPr/>
                    <a:lstStyle/>
                    <a:p>
                      <a:pPr marL="0" lvl="1" indent="0" algn="ctr"/>
                      <a:endParaRPr lang="en-GB" sz="1800" dirty="0"/>
                    </a:p>
                  </a:txBody>
                  <a:tcPr anchor="ctr">
                    <a:solidFill>
                      <a:schemeClr val="accent6">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dirty="0"/>
                    </a:p>
                  </a:txBody>
                  <a:tcPr anchor="ctr">
                    <a:solidFill>
                      <a:schemeClr val="accent6">
                        <a:lumMod val="20000"/>
                        <a:lumOff val="80000"/>
                      </a:schemeClr>
                    </a:solidFill>
                  </a:tcPr>
                </a:tc>
                <a:extLst>
                  <a:ext uri="{0D108BD9-81ED-4DB2-BD59-A6C34878D82A}">
                    <a16:rowId xmlns:a16="http://schemas.microsoft.com/office/drawing/2014/main" val="353327783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Assessing and modelling ecosystems’ dynamic processes to guide restoration activities and to improve models used for climate </a:t>
                      </a:r>
                      <a:endParaRPr lang="sk-SK" sz="1800" dirty="0">
                        <a:effectLst>
                          <a:outerShdw blurRad="38100" dist="38100" dir="2700000" algn="tl">
                            <a:srgbClr val="000000">
                              <a:alpha val="43137"/>
                            </a:srgbClr>
                          </a:outerShdw>
                        </a:effectLst>
                      </a:endParaRPr>
                    </a:p>
                  </a:txBody>
                  <a:tcPr anchor="ctr"/>
                </a:tc>
                <a:tc>
                  <a:txBody>
                    <a:bodyPr/>
                    <a:lstStyle/>
                    <a:p>
                      <a:pPr marL="0" lvl="1" indent="0" algn="ctr"/>
                      <a:r>
                        <a:rPr lang="sk-SK" sz="1800" dirty="0"/>
                        <a:t>RIA</a:t>
                      </a:r>
                      <a:endParaRPr lang="en-GB" sz="18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400" dirty="0"/>
                        <a:t>C G/E</a:t>
                      </a:r>
                      <a:endParaRPr lang="en-GB" sz="1400" dirty="0"/>
                    </a:p>
                  </a:txBody>
                  <a:tcPr anchor="ctr"/>
                </a:tc>
                <a:extLst>
                  <a:ext uri="{0D108BD9-81ED-4DB2-BD59-A6C34878D82A}">
                    <a16:rowId xmlns:a16="http://schemas.microsoft.com/office/drawing/2014/main" val="142469247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06</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Assessing and modelling socio-economic impacts of nature restoration</a:t>
                      </a:r>
                      <a:endParaRPr lang="sk-SK" sz="1800" kern="1200" dirty="0">
                        <a:solidFill>
                          <a:schemeClr val="accent5">
                            <a:lumMod val="75000"/>
                          </a:schemeClr>
                        </a:solidFill>
                        <a:effectLst/>
                        <a:latin typeface="+mn-lt"/>
                        <a:ea typeface="+mn-ea"/>
                        <a:cs typeface="+mn-cs"/>
                      </a:endParaRPr>
                    </a:p>
                  </a:txBody>
                  <a:tcPr anchor="ctr"/>
                </a:tc>
                <a:tc>
                  <a:txBody>
                    <a:bodyPr/>
                    <a:lstStyle/>
                    <a:p>
                      <a:pPr marL="0" lvl="1" indent="0" algn="ctr"/>
                      <a:r>
                        <a:rPr lang="sk-SK" sz="1800" dirty="0"/>
                        <a:t>RIA </a:t>
                      </a:r>
                      <a:endParaRPr lang="en-GB" sz="18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400" dirty="0"/>
                        <a:t>C G/E</a:t>
                      </a:r>
                      <a:endParaRPr lang="en-GB" sz="1400" dirty="0"/>
                    </a:p>
                  </a:txBody>
                  <a:tcPr anchor="ctr"/>
                </a:tc>
                <a:extLst>
                  <a:ext uri="{0D108BD9-81ED-4DB2-BD59-A6C34878D82A}">
                    <a16:rowId xmlns:a16="http://schemas.microsoft.com/office/drawing/2014/main" val="1370659323"/>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07</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800" kern="1200" dirty="0">
                          <a:effectLst/>
                        </a:rPr>
                        <a:t>I</a:t>
                      </a:r>
                      <a:r>
                        <a:rPr lang="en-GB" sz="1800" kern="1200" dirty="0">
                          <a:effectLst/>
                        </a:rPr>
                        <a:t>ntegrated and coordinated approaches for coral reefs and associated ecosystems (mangroves and seagrass beds) conservation, restoration, and adaptation</a:t>
                      </a:r>
                      <a:endParaRPr lang="sk-SK" sz="1800" b="0" kern="1200" dirty="0">
                        <a:solidFill>
                          <a:schemeClr val="accent5">
                            <a:lumMod val="75000"/>
                          </a:schemeClr>
                        </a:solidFill>
                        <a:effectLst>
                          <a:outerShdw blurRad="38100" dist="38100" dir="2700000" algn="tl">
                            <a:srgbClr val="000000">
                              <a:alpha val="43137"/>
                            </a:srgbClr>
                          </a:outerShdw>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400" dirty="0"/>
                        <a:t>C G/E</a:t>
                      </a:r>
                      <a:endParaRPr lang="en-GB" sz="1400" dirty="0"/>
                    </a:p>
                  </a:txBody>
                  <a:tcPr anchor="ctr"/>
                </a:tc>
                <a:extLst>
                  <a:ext uri="{0D108BD9-81ED-4DB2-BD59-A6C34878D82A}">
                    <a16:rowId xmlns:a16="http://schemas.microsoft.com/office/drawing/2014/main" val="420391776"/>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20550" y="953521"/>
            <a:ext cx="513707" cy="495135"/>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988428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60000"/>
              <a:lumOff val="40000"/>
            </a:schemeClr>
          </a:solidFill>
        </p:spPr>
        <p:txBody>
          <a:bodyPr/>
          <a:lstStyle/>
          <a:p>
            <a:r>
              <a:rPr lang="sk-SK" dirty="0">
                <a:solidFill>
                  <a:schemeClr val="tx1"/>
                </a:solidFill>
              </a:rPr>
              <a:t>        Cluster 6 </a:t>
            </a:r>
            <a:r>
              <a:rPr lang="en-US" dirty="0">
                <a:solidFill>
                  <a:schemeClr val="tx1"/>
                </a:solidFill>
              </a:rPr>
              <a:t>Call 1 – </a:t>
            </a:r>
            <a:r>
              <a:rPr lang="en-US" cap="none" dirty="0">
                <a:solidFill>
                  <a:schemeClr val="tx1"/>
                </a:solidFill>
              </a:rPr>
              <a:t>single</a:t>
            </a:r>
            <a:r>
              <a:rPr lang="sk-SK" cap="none" dirty="0">
                <a:solidFill>
                  <a:schemeClr val="tx1"/>
                </a:solidFill>
              </a:rPr>
              <a:t>					        BIODIV (D1)	</a:t>
            </a:r>
            <a:endParaRPr lang="en-US" dirty="0">
              <a:solidFill>
                <a:schemeClr val="tx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127372535"/>
              </p:ext>
            </p:extLst>
          </p:nvPr>
        </p:nvGraphicFramePr>
        <p:xfrm>
          <a:off x="857" y="932973"/>
          <a:ext cx="12190287" cy="2891520"/>
        </p:xfrm>
        <a:graphic>
          <a:graphicData uri="http://schemas.openxmlformats.org/drawingml/2006/table">
            <a:tbl>
              <a:tblPr bandRow="1">
                <a:tableStyleId>{F5AB1C69-6EDB-4FF4-983F-18BD219EF322}</a:tableStyleId>
              </a:tblPr>
              <a:tblGrid>
                <a:gridCol w="550128">
                  <a:extLst>
                    <a:ext uri="{9D8B030D-6E8A-4147-A177-3AD203B41FA5}">
                      <a16:colId xmlns:a16="http://schemas.microsoft.com/office/drawing/2014/main" val="3971961322"/>
                    </a:ext>
                  </a:extLst>
                </a:gridCol>
                <a:gridCol w="10370444">
                  <a:extLst>
                    <a:ext uri="{9D8B030D-6E8A-4147-A177-3AD203B41FA5}">
                      <a16:colId xmlns:a16="http://schemas.microsoft.com/office/drawing/2014/main" val="1332006345"/>
                    </a:ext>
                  </a:extLst>
                </a:gridCol>
                <a:gridCol w="678095">
                  <a:extLst>
                    <a:ext uri="{9D8B030D-6E8A-4147-A177-3AD203B41FA5}">
                      <a16:colId xmlns:a16="http://schemas.microsoft.com/office/drawing/2014/main" val="2623185957"/>
                    </a:ext>
                  </a:extLst>
                </a:gridCol>
                <a:gridCol w="591620">
                  <a:extLst>
                    <a:ext uri="{9D8B030D-6E8A-4147-A177-3AD203B41FA5}">
                      <a16:colId xmlns:a16="http://schemas.microsoft.com/office/drawing/2014/main" val="2167311554"/>
                    </a:ext>
                  </a:extLst>
                </a:gridCol>
              </a:tblGrid>
              <a:tr h="360000">
                <a:tc gridSpan="2">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sk-SK" sz="1800" cap="all" dirty="0"/>
                        <a:t> Biodiverzita</a:t>
                      </a:r>
                      <a:r>
                        <a:rPr lang="sk-SK" sz="1800" cap="all" baseline="0" dirty="0"/>
                        <a:t> – </a:t>
                      </a:r>
                      <a:r>
                        <a:rPr lang="sk-SK" sz="1800" cap="none" baseline="0" dirty="0"/>
                        <a:t>transformačná zmena smerujúca k hospodárstvu citlivému k prírode</a:t>
                      </a:r>
                      <a:endParaRPr lang="sk-SK" sz="1800" b="1" cap="all" dirty="0"/>
                    </a:p>
                  </a:txBody>
                  <a:tcPr anchor="ctr">
                    <a:solidFill>
                      <a:schemeClr val="accent6">
                        <a:lumMod val="20000"/>
                        <a:lumOff val="80000"/>
                      </a:schemeClr>
                    </a:solidFill>
                  </a:tcPr>
                </a:tc>
                <a:tc hMerge="1">
                  <a:txBody>
                    <a:bodyPr/>
                    <a:lstStyle/>
                    <a:p>
                      <a:endParaRPr lang="en-GB"/>
                    </a:p>
                  </a:txBody>
                  <a:tcPr/>
                </a:tc>
                <a:tc>
                  <a:txBody>
                    <a:bodyPr/>
                    <a:lstStyle/>
                    <a:p>
                      <a:pPr lvl="1" algn="ctr"/>
                      <a:endParaRPr lang="en-GB" sz="1800" dirty="0"/>
                    </a:p>
                  </a:txBody>
                  <a:tcPr anchor="ctr">
                    <a:solidFill>
                      <a:schemeClr val="accent6">
                        <a:lumMod val="20000"/>
                        <a:lumOff val="80000"/>
                      </a:schemeClr>
                    </a:solidFill>
                  </a:tcPr>
                </a:tc>
                <a:tc>
                  <a:txBody>
                    <a:bodyPr/>
                    <a:lstStyle/>
                    <a:p>
                      <a:pPr lvl="1" algn="ctr"/>
                      <a:endParaRPr lang="en-GB" sz="1800"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72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08</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Strengthening</a:t>
                      </a:r>
                      <a:r>
                        <a:rPr lang="en-US" sz="1800" kern="1200" baseline="0" noProof="0" dirty="0">
                          <a:effectLst/>
                        </a:rPr>
                        <a:t> pathways to alternative socio-economic models for continuous improvement of biodiversity</a:t>
                      </a:r>
                      <a:endParaRPr lang="en-US" sz="1800" noProof="0" dirty="0"/>
                    </a:p>
                  </a:txBody>
                  <a:tcPr anchor="ctr"/>
                </a:tc>
                <a:tc>
                  <a:txBody>
                    <a:bodyPr/>
                    <a:lstStyle/>
                    <a:p>
                      <a:pPr marL="0" lvl="1" indent="0" algn="ctr"/>
                      <a:r>
                        <a:rPr lang="sk-SK" sz="1800" dirty="0"/>
                        <a:t>RIA</a:t>
                      </a:r>
                      <a:endParaRPr lang="en-GB" sz="1800" dirty="0"/>
                    </a:p>
                  </a:txBody>
                  <a:tcPr anchor="ctr"/>
                </a:tc>
                <a:tc>
                  <a:txBody>
                    <a:bodyPr/>
                    <a:lstStyle/>
                    <a:p>
                      <a:pPr lvl="0" algn="ctr"/>
                      <a:r>
                        <a:rPr lang="sk-SK" sz="1400" dirty="0"/>
                        <a:t>MAA</a:t>
                      </a:r>
                      <a:endParaRPr lang="en-GB" sz="1400" dirty="0"/>
                    </a:p>
                  </a:txBody>
                  <a:tcPr anchor="ctr"/>
                </a:tc>
                <a:extLst>
                  <a:ext uri="{0D108BD9-81ED-4DB2-BD59-A6C34878D82A}">
                    <a16:rowId xmlns:a16="http://schemas.microsoft.com/office/drawing/2014/main" val="4075715814"/>
                  </a:ext>
                </a:extLst>
              </a:tr>
              <a:tr h="72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09</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Understanding the perceptions of and improving communication on the biodiversity crisis and nature restoration benefits to sustain citizen engagement and democratic governance</a:t>
                      </a:r>
                      <a:endParaRPr lang="en-US" sz="1800" b="0" kern="1200" noProof="0" dirty="0">
                        <a:solidFill>
                          <a:schemeClr val="accent5">
                            <a:lumMod val="75000"/>
                          </a:schemeClr>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1149969664"/>
                  </a:ext>
                </a:extLst>
              </a:tr>
              <a:tr h="36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sk-SK" sz="1800" dirty="0"/>
                    </a:p>
                  </a:txBody>
                  <a:tcPr anchor="ctr">
                    <a:solidFill>
                      <a:schemeClr val="accent6">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sz="1800" cap="all" dirty="0"/>
                        <a:t>Biodiverzita</a:t>
                      </a:r>
                      <a:r>
                        <a:rPr lang="sk-SK" sz="1800" cap="all" baseline="0" dirty="0"/>
                        <a:t> – </a:t>
                      </a:r>
                      <a:r>
                        <a:rPr lang="sk-SK" sz="1800" cap="none" baseline="0" dirty="0"/>
                        <a:t>poľnohospodárske postupy šetrné k prírode</a:t>
                      </a:r>
                      <a:endParaRPr lang="sk-SK" sz="1800" b="0" kern="1200" dirty="0">
                        <a:solidFill>
                          <a:schemeClr val="accent5">
                            <a:lumMod val="75000"/>
                          </a:schemeClr>
                        </a:solidFill>
                        <a:effectLst/>
                        <a:latin typeface="+mn-lt"/>
                        <a:ea typeface="+mn-ea"/>
                        <a:cs typeface="+mn-cs"/>
                      </a:endParaRPr>
                    </a:p>
                  </a:txBody>
                  <a:tcPr anchor="ctr">
                    <a:solidFill>
                      <a:schemeClr val="accent6">
                        <a:lumMod val="20000"/>
                        <a:lumOff val="80000"/>
                      </a:schemeClr>
                    </a:solidFill>
                  </a:tcPr>
                </a:tc>
                <a:tc>
                  <a:txBody>
                    <a:bodyPr/>
                    <a:lstStyle/>
                    <a:p>
                      <a:pPr marL="0" lvl="1" indent="0" algn="ctr"/>
                      <a:endParaRPr lang="en-GB" sz="1800" dirty="0"/>
                    </a:p>
                  </a:txBody>
                  <a:tcPr anchor="ctr">
                    <a:solidFill>
                      <a:schemeClr val="accent6">
                        <a:lumMod val="20000"/>
                        <a:lumOff val="80000"/>
                      </a:schemeClr>
                    </a:solidFill>
                  </a:tcPr>
                </a:tc>
                <a:tc>
                  <a:txBody>
                    <a:bodyPr/>
                    <a:lstStyle/>
                    <a:p>
                      <a:pPr lvl="0" algn="l"/>
                      <a:endParaRPr lang="en-GB" sz="1400" dirty="0"/>
                    </a:p>
                  </a:txBody>
                  <a:tcPr anchor="ctr">
                    <a:solidFill>
                      <a:schemeClr val="accent6">
                        <a:lumMod val="20000"/>
                        <a:lumOff val="80000"/>
                      </a:schemeClr>
                    </a:solidFill>
                  </a:tcPr>
                </a:tc>
                <a:extLst>
                  <a:ext uri="{0D108BD9-81ED-4DB2-BD59-A6C34878D82A}">
                    <a16:rowId xmlns:a16="http://schemas.microsoft.com/office/drawing/2014/main" val="2366879553"/>
                  </a:ext>
                </a:extLst>
              </a:tr>
              <a:tr h="72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10</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Supporting the implementation of nature restoration measures for the social, economic and environmental sustainability of farming systems </a:t>
                      </a:r>
                      <a:endParaRPr lang="sk-SK" sz="1800" b="0" kern="1200" dirty="0">
                        <a:solidFill>
                          <a:schemeClr val="accent5">
                            <a:lumMod val="75000"/>
                          </a:schemeClr>
                        </a:solidFill>
                        <a:effectLst/>
                        <a:latin typeface="+mn-lt"/>
                        <a:ea typeface="+mn-ea"/>
                        <a:cs typeface="+mn-cs"/>
                      </a:endParaRPr>
                    </a:p>
                  </a:txBody>
                  <a:tcPr anchor="ctr"/>
                </a:tc>
                <a:tc>
                  <a:txBody>
                    <a:bodyPr/>
                    <a:lstStyle/>
                    <a:p>
                      <a:pPr marL="0" lvl="1" indent="0" algn="ctr"/>
                      <a:r>
                        <a:rPr lang="sk-SK" sz="1800" dirty="0"/>
                        <a:t>RIA</a:t>
                      </a:r>
                      <a:endParaRPr lang="en-GB" sz="1800" dirty="0"/>
                    </a:p>
                  </a:txBody>
                  <a:tcPr anchor="ctr"/>
                </a:tc>
                <a:tc>
                  <a:txBody>
                    <a:bodyPr/>
                    <a:lstStyle/>
                    <a:p>
                      <a:pPr lvl="0" algn="l"/>
                      <a:r>
                        <a:rPr lang="sk-SK" sz="1400" dirty="0"/>
                        <a:t>MAA</a:t>
                      </a:r>
                      <a:endParaRPr lang="en-GB" sz="1400" dirty="0"/>
                    </a:p>
                  </a:txBody>
                  <a:tcPr anchor="ctr"/>
                </a:tc>
                <a:extLst>
                  <a:ext uri="{0D108BD9-81ED-4DB2-BD59-A6C34878D82A}">
                    <a16:rowId xmlns:a16="http://schemas.microsoft.com/office/drawing/2014/main" val="3320129727"/>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20550" y="953521"/>
            <a:ext cx="513707" cy="495135"/>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2477690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60000"/>
              <a:lumOff val="40000"/>
            </a:schemeClr>
          </a:solidFill>
        </p:spPr>
        <p:txBody>
          <a:bodyPr/>
          <a:lstStyle/>
          <a:p>
            <a:r>
              <a:rPr lang="sk-SK" dirty="0">
                <a:solidFill>
                  <a:schemeClr val="tx1"/>
                </a:solidFill>
              </a:rPr>
              <a:t>        Cluster 6 </a:t>
            </a:r>
            <a:r>
              <a:rPr lang="sk-SK" dirty="0" err="1">
                <a:solidFill>
                  <a:schemeClr val="tx1"/>
                </a:solidFill>
              </a:rPr>
              <a:t>Call</a:t>
            </a:r>
            <a:r>
              <a:rPr lang="sk-SK" dirty="0">
                <a:solidFill>
                  <a:schemeClr val="tx1"/>
                </a:solidFill>
              </a:rPr>
              <a:t> 1 – </a:t>
            </a:r>
            <a:r>
              <a:rPr lang="sk-SK" cap="none" dirty="0">
                <a:solidFill>
                  <a:schemeClr val="tx1"/>
                </a:solidFill>
              </a:rPr>
              <a:t>single					        CIRCBIO (D3)	</a:t>
            </a:r>
            <a:endParaRPr lang="en-GB" dirty="0">
              <a:solidFill>
                <a:schemeClr val="tx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2117363533"/>
              </p:ext>
            </p:extLst>
          </p:nvPr>
        </p:nvGraphicFramePr>
        <p:xfrm>
          <a:off x="857" y="932973"/>
          <a:ext cx="12190287" cy="5251680"/>
        </p:xfrm>
        <a:graphic>
          <a:graphicData uri="http://schemas.openxmlformats.org/drawingml/2006/table">
            <a:tbl>
              <a:tblPr bandRow="1">
                <a:tableStyleId>{F5AB1C69-6EDB-4FF4-983F-18BD219EF322}</a:tableStyleId>
              </a:tblPr>
              <a:tblGrid>
                <a:gridCol w="597020">
                  <a:extLst>
                    <a:ext uri="{9D8B030D-6E8A-4147-A177-3AD203B41FA5}">
                      <a16:colId xmlns:a16="http://schemas.microsoft.com/office/drawing/2014/main" val="3971961322"/>
                    </a:ext>
                  </a:extLst>
                </a:gridCol>
                <a:gridCol w="10292730">
                  <a:extLst>
                    <a:ext uri="{9D8B030D-6E8A-4147-A177-3AD203B41FA5}">
                      <a16:colId xmlns:a16="http://schemas.microsoft.com/office/drawing/2014/main" val="1332006345"/>
                    </a:ext>
                  </a:extLst>
                </a:gridCol>
                <a:gridCol w="688368">
                  <a:extLst>
                    <a:ext uri="{9D8B030D-6E8A-4147-A177-3AD203B41FA5}">
                      <a16:colId xmlns:a16="http://schemas.microsoft.com/office/drawing/2014/main" val="2623185957"/>
                    </a:ext>
                  </a:extLst>
                </a:gridCol>
                <a:gridCol w="612169">
                  <a:extLst>
                    <a:ext uri="{9D8B030D-6E8A-4147-A177-3AD203B41FA5}">
                      <a16:colId xmlns:a16="http://schemas.microsoft.com/office/drawing/2014/main" val="2167311554"/>
                    </a:ext>
                  </a:extLst>
                </a:gridCol>
              </a:tblGrid>
              <a:tr h="54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cap="all" baseline="0" noProof="0" dirty="0"/>
                        <a:t>  Circular economy and bioeconomy sectors</a:t>
                      </a:r>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kern="1200" baseline="0" noProof="0" dirty="0">
                          <a:effectLst/>
                        </a:rPr>
                        <a:t>  </a:t>
                      </a:r>
                      <a:r>
                        <a:rPr lang="sk-SK" sz="1800" kern="1200" baseline="0" noProof="0" dirty="0">
                          <a:effectLst/>
                        </a:rPr>
                        <a:t>Umožnenie prechodu na obehové hospodárstvo</a:t>
                      </a:r>
                      <a:endParaRPr lang="en-US" sz="1800" kern="1200" noProof="0" dirty="0">
                        <a:solidFill>
                          <a:schemeClr val="dk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solidFill>
                      <a:schemeClr val="bg1">
                        <a:lumMod val="95000"/>
                      </a:schemeClr>
                    </a:solidFill>
                  </a:tcPr>
                </a:tc>
                <a:tc hMerge="1">
                  <a:txBody>
                    <a:bodyPr/>
                    <a:lstStyle/>
                    <a:p>
                      <a:pPr marL="0" lvl="1" indent="0" algn="ctr"/>
                      <a:endParaRPr lang="en-GB" dirty="0"/>
                    </a:p>
                  </a:txBody>
                  <a:tcPr anchor="ctr">
                    <a:solidFill>
                      <a:schemeClr val="bg1">
                        <a:lumMod val="95000"/>
                      </a:schemeClr>
                    </a:solidFill>
                  </a:tcPr>
                </a:tc>
                <a:tc hMerge="1">
                  <a:txBody>
                    <a:bodyPr/>
                    <a:lstStyle/>
                    <a:p>
                      <a:pPr lvl="1" algn="ctr"/>
                      <a:endParaRPr lang="en-GB" dirty="0"/>
                    </a:p>
                  </a:txBody>
                  <a:tcPr anchor="ctr">
                    <a:solidFill>
                      <a:schemeClr val="bg1">
                        <a:lumMod val="95000"/>
                      </a:schemeClr>
                    </a:solidFill>
                  </a:tcPr>
                </a:tc>
                <a:extLst>
                  <a:ext uri="{0D108BD9-81ED-4DB2-BD59-A6C34878D82A}">
                    <a16:rowId xmlns:a16="http://schemas.microsoft.com/office/drawing/2014/main" val="83410168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Novel circular business models to enable the just transition to a sustainable and circular economy</a:t>
                      </a:r>
                      <a:endParaRPr lang="en-US" sz="1800" kern="1200" noProof="0" dirty="0">
                        <a:solidFill>
                          <a:srgbClr val="7030A0"/>
                        </a:solidFill>
                        <a:effectLst/>
                        <a:latin typeface="+mn-lt"/>
                        <a:ea typeface="+mn-ea"/>
                        <a:cs typeface="+mn-cs"/>
                      </a:endParaRPr>
                    </a:p>
                  </a:txBody>
                  <a:tcPr anchor="ctr"/>
                </a:tc>
                <a:tc>
                  <a:txBody>
                    <a:bodyPr/>
                    <a:lstStyle/>
                    <a:p>
                      <a:pPr marL="0" lvl="1" indent="0" algn="ctr"/>
                      <a:r>
                        <a:rPr lang="sk-SK" sz="1800" dirty="0">
                          <a:solidFill>
                            <a:schemeClr val="tx1"/>
                          </a:solidFill>
                        </a:rPr>
                        <a:t>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4075715814"/>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02</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Improving eco-design of products and development of testing methods for products </a:t>
                      </a:r>
                      <a:r>
                        <a:rPr lang="en-US" sz="1800" kern="1200" noProof="0" dirty="0" err="1">
                          <a:effectLst/>
                        </a:rPr>
                        <a:t>prioritised</a:t>
                      </a:r>
                      <a:r>
                        <a:rPr lang="en-US" sz="1800" kern="1200" noProof="0" dirty="0">
                          <a:effectLst/>
                        </a:rPr>
                        <a:t> under the Eco-design for Sustainable Products Regulation</a:t>
                      </a:r>
                      <a:endParaRPr lang="en-US" sz="1800" kern="1200" noProof="0" dirty="0">
                        <a:solidFill>
                          <a:schemeClr val="accent5">
                            <a:lumMod val="75000"/>
                          </a:schemeClr>
                        </a:solidFill>
                        <a:effectLst/>
                        <a:latin typeface="+mn-lt"/>
                        <a:ea typeface="+mn-ea"/>
                        <a:cs typeface="+mn-cs"/>
                      </a:endParaRPr>
                    </a:p>
                  </a:txBody>
                  <a:tcPr anchor="ctr"/>
                </a:tc>
                <a:tc>
                  <a:txBody>
                    <a:bodyPr/>
                    <a:lstStyle/>
                    <a:p>
                      <a:pPr marL="0" lvl="1" indent="0" algn="ctr"/>
                      <a:r>
                        <a:rPr lang="sk-SK" sz="1800" dirty="0">
                          <a:solidFill>
                            <a:schemeClr val="tx1"/>
                          </a:solidFill>
                        </a:rPr>
                        <a:t>RIA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1149969664"/>
                  </a:ext>
                </a:extLst>
              </a:tr>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kern="1200" baseline="0" noProof="0" dirty="0">
                          <a:solidFill>
                            <a:schemeClr val="tx1"/>
                          </a:solidFill>
                          <a:effectLst/>
                        </a:rPr>
                        <a:t>  </a:t>
                      </a:r>
                      <a:r>
                        <a:rPr lang="sk-SK" sz="1800" kern="1200" baseline="0" noProof="0" dirty="0">
                          <a:solidFill>
                            <a:schemeClr val="tx1"/>
                          </a:solidFill>
                          <a:effectLst/>
                        </a:rPr>
                        <a:t>Regulácia udržateľných produktov</a:t>
                      </a:r>
                      <a:endParaRPr lang="en-US" sz="1800" kern="1200" noProof="0" dirty="0">
                        <a:solidFill>
                          <a:schemeClr val="tx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tc>
                <a:tc hMerge="1">
                  <a:txBody>
                    <a:bodyPr/>
                    <a:lstStyle/>
                    <a:p>
                      <a:pPr marL="0" lvl="1" indent="0" algn="ctr"/>
                      <a:endParaRPr lang="en-GB" dirty="0"/>
                    </a:p>
                  </a:txBody>
                  <a:tcPr anchor="ctr"/>
                </a:tc>
                <a:tc hMerge="1">
                  <a:txBody>
                    <a:bodyPr/>
                    <a:lstStyle/>
                    <a:p>
                      <a:pPr lvl="1" algn="ctr"/>
                      <a:endParaRPr lang="en-GB" dirty="0"/>
                    </a:p>
                  </a:txBody>
                  <a:tcPr anchor="ctr"/>
                </a:tc>
                <a:extLst>
                  <a:ext uri="{0D108BD9-81ED-4DB2-BD59-A6C34878D82A}">
                    <a16:rowId xmlns:a16="http://schemas.microsoft.com/office/drawing/2014/main" val="492345082"/>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03</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Product Environmental Footprint (PEF) of policy and market-relevant product groups</a:t>
                      </a:r>
                      <a:endParaRPr lang="en-US" sz="1800" kern="1200" noProof="0" dirty="0">
                        <a:solidFill>
                          <a:schemeClr val="accent5">
                            <a:lumMod val="75000"/>
                          </a:schemeClr>
                        </a:solidFill>
                        <a:effectLst/>
                        <a:latin typeface="+mn-lt"/>
                        <a:ea typeface="+mn-ea"/>
                        <a:cs typeface="+mn-cs"/>
                      </a:endParaRPr>
                    </a:p>
                  </a:txBody>
                  <a:tcPr anchor="ctr"/>
                </a:tc>
                <a:tc>
                  <a:txBody>
                    <a:bodyPr/>
                    <a:lstStyle/>
                    <a:p>
                      <a:pPr marL="0" lvl="1" indent="0" algn="ctr"/>
                      <a:r>
                        <a:rPr lang="sk-SK" sz="1800" dirty="0">
                          <a:solidFill>
                            <a:schemeClr val="tx1"/>
                          </a:solidFill>
                        </a:rPr>
                        <a:t>RIA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2481883980"/>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04</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Development and testing of Extended Producer Responsibility schemes (EPR) within the priority Circular Economy Action Plan value chains</a:t>
                      </a:r>
                      <a:endParaRPr lang="en-US" sz="1800" kern="1200" noProof="0" dirty="0">
                        <a:solidFill>
                          <a:srgbClr val="7030A0"/>
                        </a:solidFill>
                        <a:effectLst/>
                        <a:latin typeface="+mn-lt"/>
                        <a:ea typeface="+mn-ea"/>
                        <a:cs typeface="+mn-cs"/>
                      </a:endParaRPr>
                    </a:p>
                  </a:txBody>
                  <a:tcPr anchor="ctr"/>
                </a:tc>
                <a:tc>
                  <a:txBody>
                    <a:bodyPr/>
                    <a:lstStyle/>
                    <a:p>
                      <a:pPr marL="0" lvl="1" indent="0" algn="ctr"/>
                      <a:r>
                        <a:rPr lang="sk-SK" sz="1800" dirty="0">
                          <a:solidFill>
                            <a:schemeClr val="tx1"/>
                          </a:solidFill>
                        </a:rPr>
                        <a:t>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325691879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05</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Consumption patterns and environmental awareness as enablers of transition to circular economy</a:t>
                      </a:r>
                      <a:endParaRPr lang="en-US" sz="1800" kern="1200" noProof="0" dirty="0">
                        <a:solidFill>
                          <a:srgbClr val="7030A0"/>
                        </a:solidFill>
                        <a:effectLst/>
                        <a:latin typeface="+mn-lt"/>
                        <a:ea typeface="+mn-ea"/>
                        <a:cs typeface="+mn-cs"/>
                      </a:endParaRPr>
                    </a:p>
                  </a:txBody>
                  <a:tcPr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sk-SK" sz="1800" dirty="0">
                          <a:solidFill>
                            <a:schemeClr val="tx1"/>
                          </a:solidFill>
                        </a:rPr>
                        <a:t>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99226214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06</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Indicators for the transition to sustainable and circular economy</a:t>
                      </a:r>
                      <a:endParaRPr lang="en-US" sz="1800" kern="1200" noProof="0" dirty="0">
                        <a:solidFill>
                          <a:schemeClr val="accent5">
                            <a:lumMod val="75000"/>
                          </a:schemeClr>
                        </a:solidFill>
                        <a:effectLst/>
                        <a:latin typeface="+mn-lt"/>
                        <a:ea typeface="+mn-ea"/>
                        <a:cs typeface="+mn-cs"/>
                      </a:endParaRPr>
                    </a:p>
                  </a:txBody>
                  <a:tcPr anchor="ctr"/>
                </a:tc>
                <a:tc>
                  <a:txBody>
                    <a:bodyPr/>
                    <a:lstStyle/>
                    <a:p>
                      <a:pPr marL="0" lvl="1" indent="0" algn="ctr"/>
                      <a:r>
                        <a:rPr lang="sk-SK" sz="1800" dirty="0">
                          <a:solidFill>
                            <a:schemeClr val="tx1"/>
                          </a:solidFill>
                        </a:rPr>
                        <a:t>RIA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1919911728"/>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07</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Demonstration, deployment and upscaling of circular systemic solutions in cities and regions</a:t>
                      </a:r>
                      <a:endParaRPr lang="en-US" sz="1800" kern="1200" noProof="0" dirty="0">
                        <a:solidFill>
                          <a:srgbClr val="7030A0"/>
                        </a:solidFill>
                        <a:effectLst/>
                        <a:latin typeface="+mn-lt"/>
                        <a:ea typeface="+mn-ea"/>
                        <a:cs typeface="+mn-cs"/>
                      </a:endParaRPr>
                    </a:p>
                  </a:txBody>
                  <a:tcPr anchor="ctr"/>
                </a:tc>
                <a:tc>
                  <a:txBody>
                    <a:bodyPr/>
                    <a:lstStyle/>
                    <a:p>
                      <a:pPr marL="0" lvl="1" indent="0" algn="ctr"/>
                      <a:r>
                        <a:rPr lang="sk-SK" sz="1800" dirty="0">
                          <a:solidFill>
                            <a:schemeClr val="tx1"/>
                          </a:solidFill>
                        </a:rPr>
                        <a:t>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2333039506"/>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9418" y="945224"/>
            <a:ext cx="596757" cy="583883"/>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2853768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title"/>
          </p:nvPr>
        </p:nvSpPr>
        <p:spPr>
          <a:xfrm>
            <a:off x="1" y="0"/>
            <a:ext cx="12192000" cy="976745"/>
          </a:xfrm>
          <a:solidFill>
            <a:schemeClr val="accent6">
              <a:lumMod val="60000"/>
              <a:lumOff val="40000"/>
            </a:schemeClr>
          </a:solidFill>
        </p:spPr>
        <p:txBody>
          <a:bodyPr/>
          <a:lstStyle/>
          <a:p>
            <a:r>
              <a:rPr lang="sk-SK" dirty="0">
                <a:solidFill>
                  <a:schemeClr val="tx1"/>
                </a:solidFill>
              </a:rPr>
              <a:t>        Cluster 6 </a:t>
            </a:r>
            <a:r>
              <a:rPr lang="en-US" dirty="0">
                <a:solidFill>
                  <a:schemeClr val="tx1"/>
                </a:solidFill>
              </a:rPr>
              <a:t>Call</a:t>
            </a:r>
            <a:r>
              <a:rPr lang="sk-SK" dirty="0">
                <a:solidFill>
                  <a:schemeClr val="tx1"/>
                </a:solidFill>
              </a:rPr>
              <a:t> 1 – </a:t>
            </a:r>
            <a:r>
              <a:rPr lang="sk-SK" cap="none" dirty="0">
                <a:solidFill>
                  <a:schemeClr val="tx1"/>
                </a:solidFill>
              </a:rPr>
              <a:t>single					        CIRCBIO (D3)</a:t>
            </a:r>
            <a:endParaRPr lang="en-GB" dirty="0">
              <a:solidFill>
                <a:schemeClr val="tx1"/>
              </a:solidFill>
            </a:endParaRPr>
          </a:p>
        </p:txBody>
      </p:sp>
      <p:graphicFrame>
        <p:nvGraphicFramePr>
          <p:cNvPr id="10" name="Zástupný objekt pre obsah 9"/>
          <p:cNvGraphicFramePr>
            <a:graphicFrameLocks noGrp="1"/>
          </p:cNvGraphicFramePr>
          <p:nvPr>
            <p:ph idx="1"/>
            <p:extLst>
              <p:ext uri="{D42A27DB-BD31-4B8C-83A1-F6EECF244321}">
                <p14:modId xmlns:p14="http://schemas.microsoft.com/office/powerpoint/2010/main" val="2604773794"/>
              </p:ext>
            </p:extLst>
          </p:nvPr>
        </p:nvGraphicFramePr>
        <p:xfrm>
          <a:off x="857" y="932973"/>
          <a:ext cx="12190287" cy="4611600"/>
        </p:xfrm>
        <a:graphic>
          <a:graphicData uri="http://schemas.openxmlformats.org/drawingml/2006/table">
            <a:tbl>
              <a:tblPr bandRow="1">
                <a:tableStyleId>{F5AB1C69-6EDB-4FF4-983F-18BD219EF322}</a:tableStyleId>
              </a:tblPr>
              <a:tblGrid>
                <a:gridCol w="597020">
                  <a:extLst>
                    <a:ext uri="{9D8B030D-6E8A-4147-A177-3AD203B41FA5}">
                      <a16:colId xmlns:a16="http://schemas.microsoft.com/office/drawing/2014/main" val="3971961322"/>
                    </a:ext>
                  </a:extLst>
                </a:gridCol>
                <a:gridCol w="10323552">
                  <a:extLst>
                    <a:ext uri="{9D8B030D-6E8A-4147-A177-3AD203B41FA5}">
                      <a16:colId xmlns:a16="http://schemas.microsoft.com/office/drawing/2014/main" val="1332006345"/>
                    </a:ext>
                  </a:extLst>
                </a:gridCol>
                <a:gridCol w="678095">
                  <a:extLst>
                    <a:ext uri="{9D8B030D-6E8A-4147-A177-3AD203B41FA5}">
                      <a16:colId xmlns:a16="http://schemas.microsoft.com/office/drawing/2014/main" val="2623185957"/>
                    </a:ext>
                  </a:extLst>
                </a:gridCol>
                <a:gridCol w="591620">
                  <a:extLst>
                    <a:ext uri="{9D8B030D-6E8A-4147-A177-3AD203B41FA5}">
                      <a16:colId xmlns:a16="http://schemas.microsoft.com/office/drawing/2014/main" val="2167311554"/>
                    </a:ext>
                  </a:extLst>
                </a:gridCol>
              </a:tblGrid>
              <a:tr h="54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cap="all" baseline="0" noProof="0" dirty="0"/>
                        <a:t>  Circular economy and bioeconomy sectors</a:t>
                      </a:r>
                    </a:p>
                  </a:txBody>
                  <a:tcPr anchor="ctr">
                    <a:solidFill>
                      <a:schemeClr val="accent6">
                        <a:lumMod val="20000"/>
                        <a:lumOff val="80000"/>
                      </a:schemeClr>
                    </a:solidFill>
                  </a:tcPr>
                </a:tc>
                <a:tc hMerge="1">
                  <a:txBody>
                    <a:bodyPr/>
                    <a:lstStyle/>
                    <a:p>
                      <a:endParaRPr lang="en-GB"/>
                    </a:p>
                  </a:txBody>
                  <a:tcPr/>
                </a:tc>
                <a:tc hMerge="1">
                  <a:txBody>
                    <a:bodyPr/>
                    <a:lstStyle/>
                    <a:p>
                      <a:pPr lvl="1" algn="ctr"/>
                      <a:endParaRPr lang="en-GB" dirty="0"/>
                    </a:p>
                  </a:txBody>
                  <a:tcPr anchor="ctr">
                    <a:solidFill>
                      <a:schemeClr val="accent6">
                        <a:lumMod val="20000"/>
                        <a:lumOff val="80000"/>
                      </a:schemeClr>
                    </a:solidFill>
                  </a:tcPr>
                </a:tc>
                <a:tc hMerge="1">
                  <a:txBody>
                    <a:bodyPr/>
                    <a:lstStyle/>
                    <a:p>
                      <a:pPr lvl="1" algn="ctr"/>
                      <a:endParaRPr lang="en-GB" dirty="0"/>
                    </a:p>
                  </a:txBody>
                  <a:tcPr anchor="ctr">
                    <a:solidFill>
                      <a:schemeClr val="accent6">
                        <a:lumMod val="20000"/>
                        <a:lumOff val="80000"/>
                      </a:schemeClr>
                    </a:solidFill>
                  </a:tcPr>
                </a:tc>
                <a:extLst>
                  <a:ext uri="{0D108BD9-81ED-4DB2-BD59-A6C34878D82A}">
                    <a16:rowId xmlns:a16="http://schemas.microsoft.com/office/drawing/2014/main" val="1220870848"/>
                  </a:ext>
                </a:extLst>
              </a:tr>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kern="1200" baseline="0" noProof="0" dirty="0">
                          <a:effectLst/>
                        </a:rPr>
                        <a:t>  In</a:t>
                      </a:r>
                      <a:r>
                        <a:rPr lang="sk-SK" sz="1800" kern="1200" baseline="0" noProof="0" dirty="0">
                          <a:effectLst/>
                        </a:rPr>
                        <a:t>ovácie pre udržateľné biosystémy, biotechnológie a</a:t>
                      </a:r>
                      <a:r>
                        <a:rPr lang="en-US" sz="1800" kern="1200" baseline="0" noProof="0" dirty="0">
                          <a:effectLst/>
                        </a:rPr>
                        <a:t> bio</a:t>
                      </a:r>
                      <a:r>
                        <a:rPr lang="sk-SK" sz="1800" kern="1200" baseline="0" noProof="0" dirty="0">
                          <a:effectLst/>
                        </a:rPr>
                        <a:t>hospodárstvo</a:t>
                      </a:r>
                      <a:endParaRPr lang="en-US" sz="1800" kern="1200" noProof="0" dirty="0">
                        <a:solidFill>
                          <a:schemeClr val="dk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solidFill>
                      <a:schemeClr val="bg1">
                        <a:lumMod val="95000"/>
                      </a:schemeClr>
                    </a:solidFill>
                  </a:tcPr>
                </a:tc>
                <a:tc hMerge="1">
                  <a:txBody>
                    <a:bodyPr/>
                    <a:lstStyle/>
                    <a:p>
                      <a:pPr marL="0" lvl="1" indent="0" algn="ctr"/>
                      <a:endParaRPr lang="en-GB" dirty="0"/>
                    </a:p>
                  </a:txBody>
                  <a:tcPr anchor="ctr">
                    <a:solidFill>
                      <a:schemeClr val="bg1">
                        <a:lumMod val="95000"/>
                      </a:schemeClr>
                    </a:solidFill>
                  </a:tcPr>
                </a:tc>
                <a:tc hMerge="1">
                  <a:txBody>
                    <a:bodyPr/>
                    <a:lstStyle/>
                    <a:p>
                      <a:pPr lvl="1" algn="ctr"/>
                      <a:endParaRPr lang="en-GB" dirty="0"/>
                    </a:p>
                  </a:txBody>
                  <a:tcPr anchor="ctr">
                    <a:solidFill>
                      <a:schemeClr val="bg1">
                        <a:lumMod val="95000"/>
                      </a:schemeClr>
                    </a:solidFill>
                  </a:tcPr>
                </a:tc>
                <a:extLst>
                  <a:ext uri="{0D108BD9-81ED-4DB2-BD59-A6C34878D82A}">
                    <a16:rowId xmlns:a16="http://schemas.microsoft.com/office/drawing/2014/main" val="834101681"/>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08</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Bioprospecting and optimized production of the terrestrial natural products: new opportunities for bio-based sectors</a:t>
                      </a:r>
                      <a:endParaRPr lang="en-US" sz="1800" kern="1200" noProof="0" dirty="0">
                        <a:solidFill>
                          <a:srgbClr val="7030A0"/>
                        </a:solidFill>
                        <a:effectLst/>
                        <a:latin typeface="+mn-lt"/>
                        <a:ea typeface="+mn-ea"/>
                        <a:cs typeface="+mn-cs"/>
                      </a:endParaRPr>
                    </a:p>
                  </a:txBody>
                  <a:tcPr anchor="ctr"/>
                </a:tc>
                <a:tc>
                  <a:txBody>
                    <a:bodyPr/>
                    <a:lstStyle/>
                    <a:p>
                      <a:pPr marL="0" lvl="1" indent="0" algn="ctr"/>
                      <a:r>
                        <a:rPr lang="sk-SK" sz="1800" dirty="0">
                          <a:solidFill>
                            <a:schemeClr val="tx1"/>
                          </a:solidFill>
                        </a:rPr>
                        <a:t>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1968398686"/>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09</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Unleashing the potential and advancing the impact of the digitalization/AI of the bio-based value chains</a:t>
                      </a:r>
                      <a:endParaRPr lang="en-US" sz="1800" kern="1200" noProof="0" dirty="0">
                        <a:solidFill>
                          <a:srgbClr val="7030A0"/>
                        </a:solidFill>
                        <a:effectLst/>
                        <a:latin typeface="+mn-lt"/>
                        <a:ea typeface="+mn-ea"/>
                        <a:cs typeface="+mn-cs"/>
                      </a:endParaRPr>
                    </a:p>
                  </a:txBody>
                  <a:tcPr anchor="ctr"/>
                </a:tc>
                <a:tc>
                  <a:txBody>
                    <a:bodyPr/>
                    <a:lstStyle/>
                    <a:p>
                      <a:pPr marL="0" lvl="1" indent="0" algn="ctr"/>
                      <a:r>
                        <a:rPr lang="sk-SK" sz="1800" dirty="0">
                          <a:solidFill>
                            <a:schemeClr val="tx1"/>
                          </a:solidFill>
                        </a:rPr>
                        <a:t>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3320129727"/>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10</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Support to the EU Biotechnology and </a:t>
                      </a:r>
                      <a:r>
                        <a:rPr lang="en-US" sz="1800" kern="1200" noProof="0" dirty="0" err="1">
                          <a:effectLst/>
                        </a:rPr>
                        <a:t>Biomanufacturing</a:t>
                      </a:r>
                      <a:r>
                        <a:rPr lang="en-US" sz="1800" kern="1200" noProof="0" dirty="0">
                          <a:effectLst/>
                        </a:rPr>
                        <a:t> Initiative: scoping action</a:t>
                      </a:r>
                      <a:endParaRPr lang="en-US" sz="1800" kern="1200" noProof="0" dirty="0">
                        <a:solidFill>
                          <a:schemeClr val="accent6">
                            <a:lumMod val="75000"/>
                          </a:schemeClr>
                        </a:solidFill>
                        <a:effectLst/>
                        <a:latin typeface="+mn-lt"/>
                        <a:ea typeface="+mn-ea"/>
                        <a:cs typeface="+mn-cs"/>
                      </a:endParaRPr>
                    </a:p>
                  </a:txBody>
                  <a:tcPr anchor="ctr"/>
                </a:tc>
                <a:tc>
                  <a:txBody>
                    <a:bodyPr/>
                    <a:lstStyle/>
                    <a:p>
                      <a:pPr marL="0" lvl="1" indent="0" algn="ctr"/>
                      <a:r>
                        <a:rPr lang="sk-SK" sz="1800" dirty="0">
                          <a:solidFill>
                            <a:schemeClr val="tx1"/>
                          </a:solidFill>
                        </a:rPr>
                        <a:t>CSA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1919072883"/>
                  </a:ext>
                </a:extLst>
              </a:tr>
              <a:tr h="360000">
                <a:tc gridSpan="4">
                  <a:txBody>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lang="en-US" sz="1800" kern="1200" baseline="0" noProof="0" dirty="0">
                          <a:effectLst/>
                        </a:rPr>
                        <a:t>  </a:t>
                      </a:r>
                      <a:r>
                        <a:rPr lang="sk-SK" sz="1800" kern="1200" baseline="0" noProof="0" dirty="0">
                          <a:effectLst/>
                        </a:rPr>
                        <a:t>Iniciatíva b</a:t>
                      </a:r>
                      <a:r>
                        <a:rPr lang="en-US" sz="1800" kern="1200" baseline="0" noProof="0" dirty="0" err="1">
                          <a:effectLst/>
                        </a:rPr>
                        <a:t>iomanufacturing</a:t>
                      </a:r>
                      <a:r>
                        <a:rPr lang="en-US" sz="1800" kern="1200" baseline="0" noProof="0" dirty="0">
                          <a:effectLst/>
                        </a:rPr>
                        <a:t>: </a:t>
                      </a:r>
                      <a:r>
                        <a:rPr lang="sk-SK" sz="1800" kern="1200" baseline="0" noProof="0" dirty="0">
                          <a:effectLst/>
                        </a:rPr>
                        <a:t>stanovenie rozsahu</a:t>
                      </a:r>
                      <a:endParaRPr lang="en-US" sz="1800" kern="1200" noProof="0" dirty="0">
                        <a:solidFill>
                          <a:schemeClr val="dk1"/>
                        </a:solidFill>
                        <a:effectLst/>
                        <a:latin typeface="+mn-lt"/>
                        <a:ea typeface="+mn-ea"/>
                        <a:cs typeface="+mn-cs"/>
                      </a:endParaRPr>
                    </a:p>
                  </a:txBody>
                  <a:tcPr anchor="ctr">
                    <a:solidFill>
                      <a:schemeClr val="accent6">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2400" kern="1200" dirty="0">
                        <a:solidFill>
                          <a:schemeClr val="dk1"/>
                        </a:solidFill>
                        <a:effectLst/>
                        <a:latin typeface="+mn-lt"/>
                        <a:ea typeface="+mn-ea"/>
                        <a:cs typeface="+mn-cs"/>
                      </a:endParaRPr>
                    </a:p>
                  </a:txBody>
                  <a:tcPr anchor="ctr"/>
                </a:tc>
                <a:tc hMerge="1">
                  <a:txBody>
                    <a:bodyPr/>
                    <a:lstStyle/>
                    <a:p>
                      <a:pPr marL="0" lvl="1" indent="0" algn="ctr"/>
                      <a:endParaRPr lang="en-GB" dirty="0"/>
                    </a:p>
                  </a:txBody>
                  <a:tcPr anchor="ctr"/>
                </a:tc>
                <a:tc hMerge="1">
                  <a:txBody>
                    <a:bodyPr/>
                    <a:lstStyle/>
                    <a:p>
                      <a:pPr lvl="1" algn="ctr"/>
                      <a:endParaRPr lang="en-GB" dirty="0"/>
                    </a:p>
                  </a:txBody>
                  <a:tcPr anchor="ctr"/>
                </a:tc>
                <a:extLst>
                  <a:ext uri="{0D108BD9-81ED-4DB2-BD59-A6C34878D82A}">
                    <a16:rowId xmlns:a16="http://schemas.microsoft.com/office/drawing/2014/main" val="1669373848"/>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noProof="0" dirty="0">
                          <a:effectLst/>
                        </a:rPr>
                        <a:t>Demonstration of reduced energy use and </a:t>
                      </a:r>
                      <a:r>
                        <a:rPr lang="en-US" sz="1800" kern="1200" noProof="0" dirty="0" err="1">
                          <a:effectLst/>
                        </a:rPr>
                        <a:t>optimised</a:t>
                      </a:r>
                      <a:r>
                        <a:rPr lang="en-US" sz="1800" kern="1200" noProof="0" dirty="0">
                          <a:effectLst/>
                        </a:rPr>
                        <a:t> flexible energy supply for industrial bio-based systems</a:t>
                      </a:r>
                      <a:endParaRPr lang="en-US" sz="1800" kern="1200" noProof="0" dirty="0">
                        <a:solidFill>
                          <a:srgbClr val="7030A0"/>
                        </a:solidFill>
                        <a:effectLst/>
                        <a:latin typeface="+mn-lt"/>
                        <a:ea typeface="+mn-ea"/>
                        <a:cs typeface="+mn-cs"/>
                      </a:endParaRPr>
                    </a:p>
                  </a:txBody>
                  <a:tcPr anchor="ctr"/>
                </a:tc>
                <a:tc>
                  <a:txBody>
                    <a:bodyPr/>
                    <a:lstStyle/>
                    <a:p>
                      <a:pPr marL="0" lvl="1" indent="0" algn="ctr"/>
                      <a:r>
                        <a:rPr lang="sk-SK" sz="1800" dirty="0">
                          <a:solidFill>
                            <a:schemeClr val="tx1"/>
                          </a:solidFill>
                        </a:rPr>
                        <a:t>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2838706729"/>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12</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Harmonizing and optimising composting plants performances in Europe</a:t>
                      </a:r>
                      <a:endParaRPr lang="sk-SK" sz="1800" kern="1200" dirty="0">
                        <a:solidFill>
                          <a:schemeClr val="accent6">
                            <a:lumMod val="75000"/>
                          </a:schemeClr>
                        </a:solidFill>
                        <a:effectLst/>
                        <a:latin typeface="+mn-lt"/>
                        <a:ea typeface="+mn-ea"/>
                        <a:cs typeface="+mn-cs"/>
                      </a:endParaRPr>
                    </a:p>
                  </a:txBody>
                  <a:tcPr anchor="ctr"/>
                </a:tc>
                <a:tc>
                  <a:txBody>
                    <a:bodyPr/>
                    <a:lstStyle/>
                    <a:p>
                      <a:pPr marL="0" lvl="1" indent="0" algn="ctr"/>
                      <a:r>
                        <a:rPr lang="sk-SK" sz="1800" dirty="0"/>
                        <a:t>CSA</a:t>
                      </a:r>
                      <a:endParaRPr lang="en-GB" sz="1800" dirty="0"/>
                    </a:p>
                  </a:txBody>
                  <a:tcPr anchor="ctr"/>
                </a:tc>
                <a:tc>
                  <a:txBody>
                    <a:bodyPr/>
                    <a:lstStyle/>
                    <a:p>
                      <a:pPr lvl="1" algn="ctr"/>
                      <a:endParaRPr lang="en-GB" sz="1800" dirty="0"/>
                    </a:p>
                  </a:txBody>
                  <a:tcPr anchor="ctr"/>
                </a:tc>
                <a:extLst>
                  <a:ext uri="{0D108BD9-81ED-4DB2-BD59-A6C34878D82A}">
                    <a16:rowId xmlns:a16="http://schemas.microsoft.com/office/drawing/2014/main" val="2426969887"/>
                  </a:ext>
                </a:extLst>
              </a:tr>
              <a:tr h="540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k-SK" sz="1800" dirty="0"/>
                        <a:t>13</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a:effectLst/>
                        </a:rPr>
                        <a:t>Reconstructing areas affected by conflicts: the role of the bio-based solutions</a:t>
                      </a:r>
                      <a:endParaRPr lang="sk-SK" sz="1800" kern="1200" dirty="0">
                        <a:solidFill>
                          <a:schemeClr val="accent5">
                            <a:lumMod val="75000"/>
                          </a:schemeClr>
                        </a:solidFill>
                        <a:effectLst/>
                        <a:latin typeface="+mn-lt"/>
                        <a:ea typeface="+mn-ea"/>
                        <a:cs typeface="+mn-cs"/>
                      </a:endParaRPr>
                    </a:p>
                  </a:txBody>
                  <a:tcPr anchor="ctr"/>
                </a:tc>
                <a:tc>
                  <a:txBody>
                    <a:bodyPr/>
                    <a:lstStyle/>
                    <a:p>
                      <a:pPr marL="0" lvl="1" indent="0" algn="ctr"/>
                      <a:r>
                        <a:rPr lang="sk-SK" sz="1800" dirty="0">
                          <a:solidFill>
                            <a:schemeClr val="tx1"/>
                          </a:solidFill>
                        </a:rPr>
                        <a:t>RIA</a:t>
                      </a:r>
                      <a:endParaRPr lang="en-GB" sz="1800" dirty="0">
                        <a:solidFill>
                          <a:schemeClr val="tx1"/>
                        </a:solidFill>
                      </a:endParaRPr>
                    </a:p>
                  </a:txBody>
                  <a:tcPr anchor="ctr"/>
                </a:tc>
                <a:tc>
                  <a:txBody>
                    <a:bodyPr/>
                    <a:lstStyle/>
                    <a:p>
                      <a:pPr lvl="1" algn="ctr"/>
                      <a:endParaRPr lang="en-GB" sz="1800" dirty="0"/>
                    </a:p>
                  </a:txBody>
                  <a:tcPr anchor="ctr"/>
                </a:tc>
                <a:extLst>
                  <a:ext uri="{0D108BD9-81ED-4DB2-BD59-A6C34878D82A}">
                    <a16:rowId xmlns:a16="http://schemas.microsoft.com/office/drawing/2014/main" val="1545576389"/>
                  </a:ext>
                </a:extLst>
              </a:tr>
            </a:tbl>
          </a:graphicData>
        </a:graphic>
      </p:graphicFrame>
      <p:sp>
        <p:nvSpPr>
          <p:cNvPr id="4" name="Zástupný symbol čísla snímky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12885F5-8D3B-419E-BA4B-4C3A28067DF9}" type="slidenum">
              <a:rPr kumimoji="0" lang="sk-SK" sz="20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sk-SK" sz="20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Ovál 4"/>
          <p:cNvSpPr/>
          <p:nvPr/>
        </p:nvSpPr>
        <p:spPr>
          <a:xfrm>
            <a:off x="9418" y="945224"/>
            <a:ext cx="596757" cy="583883"/>
          </a:xfrm>
          <a:prstGeom prst="ellipse">
            <a:avLst/>
          </a:prstGeom>
          <a:blipFill>
            <a:blip r:embed="rId3" cstate="print">
              <a:extLst>
                <a:ext uri="{28A0092B-C50C-407E-A947-70E740481C1C}">
                  <a14:useLocalDpi xmlns:a14="http://schemas.microsoft.com/office/drawing/2010/main" val="0"/>
                </a:ext>
              </a:extLst>
            </a:blip>
            <a:srcRect/>
            <a:stretch>
              <a:fillRect l="-25000" r="-25000"/>
            </a:stretch>
          </a:blipFill>
        </p:spPr>
        <p:style>
          <a:lnRef idx="0">
            <a:schemeClr val="accent6">
              <a:shade val="80000"/>
              <a:hueOff val="0"/>
              <a:satOff val="0"/>
              <a:lumOff val="0"/>
              <a:alphaOff val="0"/>
            </a:schemeClr>
          </a:lnRef>
          <a:fillRef idx="1">
            <a:scrgbClr r="0" g="0" b="0"/>
          </a:fillRef>
          <a:effectRef idx="3">
            <a:schemeClr val="accent6">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2155259773"/>
      </p:ext>
    </p:extLst>
  </p:cSld>
  <p:clrMapOvr>
    <a:masterClrMapping/>
  </p:clrMapOvr>
</p:sld>
</file>

<file path=ppt/theme/theme1.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 /></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 /></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 /></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 /></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ad886b2b-881b-4151-aee1-11f4f4ecb2de" xsi:nil="true"/>
  </documentManagement>
</p:properties>
</file>

<file path=customXml/item2.xml><?xml version="1.0" encoding="utf-8"?>
<f:fields xmlns:f="http://schemas.fabasoft.com/folio/2007/fields">
  <f:record>
    <f:field ref="objname" par="" text="Prezentácia HEU SK" edit="true"/>
    <f:field ref="objsubject" par="" text="" edit="true"/>
    <f:field ref="objcreatedby" par="" text="Šimková, Katarína, Mgr."/>
    <f:field ref="objcreatedat" par="" date="2021-01-26T16:43:02" text="26.1.2021 16:43:02"/>
    <f:field ref="objchangedby" par="" text="Šimková, Katarína, Mgr."/>
    <f:field ref="objmodifiedat" par="" date="2021-01-26T16:43:02" text="26.1.2021 16:43:02"/>
    <f:field ref="doc_FSCFOLIO_1_1001_FieldDocumentNumber" par="" text=""/>
    <f:field ref="doc_FSCFOLIO_1_1001_FieldSubject" par="" text="" edit="true"/>
    <f:field ref="FSCFOLIO_1_1001_FieldCurrentUser" par="" text="Ing. Nataša Hurtová"/>
    <f:field ref="CCAPRECONFIG_15_1001_Objektname" par="" text="Prezentácia HEU SK" edit="true"/>
  </f:record>
  <f:display par="" text="General">
    <f:field ref="objname" text="Meno"/>
    <f:field ref="objsubject" text="Vec"/>
    <f:field ref="objcreatedby" text="Vytvoril"/>
    <f:field ref="objcreatedat" text="Vytvorené deň/hodina"/>
    <f:field ref="objchangedby" text="Poslednú zmenu urobil"/>
    <f:field ref="objmodifiedat" text="Posledná zmena deň/hodina"/>
    <f:field ref="FSCFOLIO_1_1001_FieldCurrentUser" text="Aktuálny používateľ"/>
    <f:field ref="CCAPRECONFIG_15_1001_Objektname" text="Meno"/>
  </f:display>
  <f:display par="" text="Hromadná korešpondencia">
    <f:field ref="doc_FSCFOLIO_1_1001_FieldDocumentNumber" text="Číslo dokumentu"/>
    <f:field ref="doc_FSCFOLIO_1_1001_FieldSubject" text="Predmet"/>
  </f:display>
</f:field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kument" ma:contentTypeID="0x010100A7447B3432F5A04FB7936C6DC951E242" ma:contentTypeVersion="15" ma:contentTypeDescription="Umožňuje vytvoriť nový dokument." ma:contentTypeScope="" ma:versionID="5c4c1a4fb48d9880c775fbb2c8526d5b">
  <xsd:schema xmlns:xsd="http://www.w3.org/2001/XMLSchema" xmlns:xs="http://www.w3.org/2001/XMLSchema" xmlns:p="http://schemas.microsoft.com/office/2006/metadata/properties" xmlns:ns3="ad886b2b-881b-4151-aee1-11f4f4ecb2de" xmlns:ns4="75c39dd1-96c9-46bc-b3ed-baa5f2422b6d" targetNamespace="http://schemas.microsoft.com/office/2006/metadata/properties" ma:root="true" ma:fieldsID="7ad5df008e11f015f6af2e9fc77f41af" ns3:_="" ns4:_="">
    <xsd:import namespace="ad886b2b-881b-4151-aee1-11f4f4ecb2de"/>
    <xsd:import namespace="75c39dd1-96c9-46bc-b3ed-baa5f2422b6d"/>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LengthInSecond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886b2b-881b-4151-aee1-11f4f4ecb2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5c39dd1-96c9-46bc-b3ed-baa5f2422b6d" elementFormDefault="qualified">
    <xsd:import namespace="http://schemas.microsoft.com/office/2006/documentManagement/types"/>
    <xsd:import namespace="http://schemas.microsoft.com/office/infopath/2007/PartnerControls"/>
    <xsd:element name="SharedWithUsers" ma:index="12" nillable="true" ma:displayName="Zdieľa sa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Zdieľané s podrobnosťami" ma:internalName="SharedWithDetails" ma:readOnly="true">
      <xsd:simpleType>
        <xsd:restriction base="dms:Note">
          <xsd:maxLength value="255"/>
        </xsd:restriction>
      </xsd:simpleType>
    </xsd:element>
    <xsd:element name="SharingHintHash" ma:index="14" nillable="true" ma:displayName="Príkaz hash indikátora zdieľania"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CA4158F-77CD-4337-9A3C-D56E256018EB}">
  <ds:schemaRefs>
    <ds:schemaRef ds:uri="http://schemas.microsoft.com/office/2006/metadata/properties"/>
    <ds:schemaRef ds:uri="http://www.w3.org/2000/xmlns/"/>
    <ds:schemaRef ds:uri="ad886b2b-881b-4151-aee1-11f4f4ecb2de"/>
    <ds:schemaRef ds:uri="http://www.w3.org/2001/XMLSchema-instance"/>
  </ds:schemaRefs>
</ds:datastoreItem>
</file>

<file path=customXml/itemProps2.xml><?xml version="1.0" encoding="utf-8"?>
<ds:datastoreItem xmlns:ds="http://schemas.openxmlformats.org/officeDocument/2006/customXml" ds:itemID="{4E8A9591-F074-446B-902F-511FF79C122F}">
  <ds:schemaRefs>
    <ds:schemaRef ds:uri="http://schemas.fabasoft.com/folio/2007/fields"/>
    <ds:schemaRef ds:uri="http://www.w3.org/2000/xmlns/"/>
  </ds:schemaRefs>
</ds:datastoreItem>
</file>

<file path=customXml/itemProps3.xml><?xml version="1.0" encoding="utf-8"?>
<ds:datastoreItem xmlns:ds="http://schemas.openxmlformats.org/officeDocument/2006/customXml" ds:itemID="{82F5A9EC-B939-48AF-9A2C-E6C4CA787136}">
  <ds:schemaRefs>
    <ds:schemaRef ds:uri="http://schemas.microsoft.com/sharepoint/v3/contenttype/forms"/>
  </ds:schemaRefs>
</ds:datastoreItem>
</file>

<file path=customXml/itemProps4.xml><?xml version="1.0" encoding="utf-8"?>
<ds:datastoreItem xmlns:ds="http://schemas.openxmlformats.org/officeDocument/2006/customXml" ds:itemID="{B4105ED4-C5DE-4742-8C92-C1417166ECCD}">
  <ds:schemaRefs>
    <ds:schemaRef ds:uri="http://schemas.microsoft.com/office/2006/metadata/contentType"/>
    <ds:schemaRef ds:uri="http://schemas.microsoft.com/office/2006/metadata/properties/metaAttributes"/>
    <ds:schemaRef ds:uri="http://www.w3.org/2000/xmlns/"/>
    <ds:schemaRef ds:uri="http://www.w3.org/2001/XMLSchema"/>
    <ds:schemaRef ds:uri="ad886b2b-881b-4151-aee1-11f4f4ecb2de"/>
    <ds:schemaRef ds:uri="75c39dd1-96c9-46bc-b3ed-baa5f2422b6d"/>
  </ds:schemaRefs>
</ds:datastoreItem>
</file>

<file path=docProps/app.xml><?xml version="1.0" encoding="utf-8"?>
<Properties xmlns="http://schemas.openxmlformats.org/officeDocument/2006/extended-properties" xmlns:vt="http://schemas.openxmlformats.org/officeDocument/2006/docPropsVTypes">
  <TotalTime>27373</TotalTime>
  <Words>4756</Words>
  <Application>Microsoft Office PowerPoint</Application>
  <PresentationFormat>Širokouhlá</PresentationFormat>
  <Paragraphs>667</Paragraphs>
  <Slides>31</Slides>
  <Notes>31</Notes>
  <HiddenSlides>0</HiddenSlides>
  <MMClips>0</MMClips>
  <ScaleCrop>false</ScaleCrop>
  <HeadingPairs>
    <vt:vector size="4" baseType="variant">
      <vt:variant>
        <vt:lpstr>Motív</vt:lpstr>
      </vt:variant>
      <vt:variant>
        <vt:i4>1</vt:i4>
      </vt:variant>
      <vt:variant>
        <vt:lpstr>Nadpisy snímok</vt:lpstr>
      </vt:variant>
      <vt:variant>
        <vt:i4>31</vt:i4>
      </vt:variant>
    </vt:vector>
  </HeadingPairs>
  <TitlesOfParts>
    <vt:vector size="32" baseType="lpstr">
      <vt:lpstr>Motív balíka Office</vt:lpstr>
      <vt:lpstr>Nataša Hurtová</vt:lpstr>
      <vt:lpstr>Klaster 6 v programe Horizont Európa</vt:lpstr>
      <vt:lpstr>  </vt:lpstr>
      <vt:lpstr>       výzvy 2025 – návrh </vt:lpstr>
      <vt:lpstr>       Cluster 6 Call 1 – single stage</vt:lpstr>
      <vt:lpstr>        Cluster 6 Call 1 – single             BIODIV (D1) </vt:lpstr>
      <vt:lpstr>        Cluster 6 Call 1 – single             BIODIV (D1) </vt:lpstr>
      <vt:lpstr>        Cluster 6 Call 1 – single             CIRCBIO (D3) </vt:lpstr>
      <vt:lpstr>        Cluster 6 Call 1 – single             CIRCBIO (D3)</vt:lpstr>
      <vt:lpstr>        Cluster 6 Call 1 – single             CIRCBIO (D3)</vt:lpstr>
      <vt:lpstr>        Cluster 6 Call 1 – single             ZEROPOLLUTION (D5)</vt:lpstr>
      <vt:lpstr> Cluster 6 Call 2 – single STAGE </vt:lpstr>
      <vt:lpstr>        Cluster 6 Call 2 – single             FARM2FORK (D2)  </vt:lpstr>
      <vt:lpstr>       Cluster 6 Call 2 – single             FARM2FORK (D2) </vt:lpstr>
      <vt:lpstr>       Cluster 6 Call 2 – single             FARM2FORK (D2)  </vt:lpstr>
      <vt:lpstr>       Cluster 6 Call 2 – single             FARM2FORK (D2)  </vt:lpstr>
      <vt:lpstr>        Cluster 6 Call 2 – single               CLIMATE (D5)</vt:lpstr>
      <vt:lpstr>        Cluster 6 Call 2 – single             COMMUNITIES (D6)  </vt:lpstr>
      <vt:lpstr> Cluster 6 Call 3 – single </vt:lpstr>
      <vt:lpstr>        Cluster 6 Call 3 – single stage      </vt:lpstr>
      <vt:lpstr>        Cluster 6 Call 3 – single stage</vt:lpstr>
      <vt:lpstr>        Cluster 6 Call 3 – single stage             </vt:lpstr>
      <vt:lpstr>       Cluster 6 Call 1 – two stage</vt:lpstr>
      <vt:lpstr>        Cluster 6 Call 1 – two-stage              BIODIV (D1)</vt:lpstr>
      <vt:lpstr>        Cluster 6 Call 1 – two-stage               CIRCBIO (D3)          </vt:lpstr>
      <vt:lpstr>        Cluster 6 Call 1 – two-stage             ZEROPOLLUTION (D4)   </vt:lpstr>
      <vt:lpstr> Cluster 6 Call 2 – TWO-STAGE</vt:lpstr>
      <vt:lpstr>       Cluster 6 Call 2 – two-stage             FARM2FORK (D2)</vt:lpstr>
      <vt:lpstr>       Cluster 6 Call 2 – two-stage              CLIMATE (D5)   </vt:lpstr>
      <vt:lpstr>Prezentácia programu PowerPoint</vt:lpstr>
      <vt:lpstr>Prezentácia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Dojcakova Natasa</dc:creator>
  <cp:lastModifiedBy>N K</cp:lastModifiedBy>
  <cp:revision>336</cp:revision>
  <cp:lastPrinted>2025-04-01T13:18:33Z</cp:lastPrinted>
  <dcterms:created xsi:type="dcterms:W3CDTF">2020-09-16T06:27:52Z</dcterms:created>
  <dcterms:modified xsi:type="dcterms:W3CDTF">2025-04-02T20:50:45Z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0x010100A7447B3432F5A04FB7936C6DC951E242</vt:lpwstr>
  </property>
</Properties>
</file>